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1"/>
  </p:notesMasterIdLst>
  <p:sldIdLst>
    <p:sldId id="306" r:id="rId2"/>
    <p:sldId id="257" r:id="rId3"/>
    <p:sldId id="30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6" r:id="rId19"/>
    <p:sldId id="279" r:id="rId20"/>
    <p:sldId id="281" r:id="rId21"/>
    <p:sldId id="282" r:id="rId22"/>
    <p:sldId id="283" r:id="rId23"/>
    <p:sldId id="284" r:id="rId24"/>
    <p:sldId id="323" r:id="rId25"/>
    <p:sldId id="290" r:id="rId26"/>
    <p:sldId id="291" r:id="rId27"/>
    <p:sldId id="293" r:id="rId28"/>
    <p:sldId id="287" r:id="rId29"/>
    <p:sldId id="288" r:id="rId30"/>
    <p:sldId id="319" r:id="rId31"/>
    <p:sldId id="294" r:id="rId32"/>
    <p:sldId id="295" r:id="rId33"/>
    <p:sldId id="301" r:id="rId34"/>
    <p:sldId id="297" r:id="rId35"/>
    <p:sldId id="299" r:id="rId36"/>
    <p:sldId id="303" r:id="rId37"/>
    <p:sldId id="308" r:id="rId38"/>
    <p:sldId id="309" r:id="rId39"/>
    <p:sldId id="310" r:id="rId40"/>
    <p:sldId id="311" r:id="rId41"/>
    <p:sldId id="312" r:id="rId42"/>
    <p:sldId id="315" r:id="rId43"/>
    <p:sldId id="316" r:id="rId44"/>
    <p:sldId id="317" r:id="rId45"/>
    <p:sldId id="313" r:id="rId46"/>
    <p:sldId id="320" r:id="rId47"/>
    <p:sldId id="273" r:id="rId48"/>
    <p:sldId id="321" r:id="rId49"/>
    <p:sldId id="318" r:id="rId50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138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BE4AC4-85D1-4DA3-8B0C-27512C32DF9F}" type="datetimeFigureOut">
              <a:rPr lang="hu-HU" smtClean="0"/>
              <a:pPr/>
              <a:t>2019. 09. 26.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A8707E-753A-4077-8C7D-CAD427558277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314662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E4DE77E-A7B9-4DDD-A144-75D60CD5A527}" type="slidenum">
              <a:rPr lang="hu-HU" altLang="hu-HU" smtClean="0"/>
              <a:pPr/>
              <a:t>1</a:t>
            </a:fld>
            <a:endParaRPr lang="hu-HU" altLang="hu-HU"/>
          </a:p>
        </p:txBody>
      </p:sp>
      <p:sp>
        <p:nvSpPr>
          <p:cNvPr id="4915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4915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</p:spPr>
        <p:txBody>
          <a:bodyPr wrap="none" anchor="ctr"/>
          <a:lstStyle/>
          <a:p>
            <a:endParaRPr lang="hu-HU" altLang="hu-H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E4DE77E-A7B9-4DDD-A144-75D60CD5A527}" type="slidenum">
              <a:rPr lang="hu-HU" altLang="hu-HU" smtClean="0"/>
              <a:pPr/>
              <a:t>49</a:t>
            </a:fld>
            <a:endParaRPr lang="hu-HU" altLang="hu-HU"/>
          </a:p>
        </p:txBody>
      </p:sp>
      <p:sp>
        <p:nvSpPr>
          <p:cNvPr id="4915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4915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</p:spPr>
        <p:txBody>
          <a:bodyPr wrap="none" anchor="ctr"/>
          <a:lstStyle/>
          <a:p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10503506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7C2F-591E-41CF-AB7A-EA946391A2B2}" type="datetimeFigureOut">
              <a:rPr lang="hu-HU" smtClean="0"/>
              <a:pPr/>
              <a:t>2019. 09. 26.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81E62-815F-4DF6-AFC1-34EA3C538B7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7C2F-591E-41CF-AB7A-EA946391A2B2}" type="datetimeFigureOut">
              <a:rPr lang="hu-HU" smtClean="0"/>
              <a:pPr/>
              <a:t>2019. 09. 26.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81E62-815F-4DF6-AFC1-34EA3C538B7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7C2F-591E-41CF-AB7A-EA946391A2B2}" type="datetimeFigureOut">
              <a:rPr lang="hu-HU" smtClean="0"/>
              <a:pPr/>
              <a:t>2019. 09. 26.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81E62-815F-4DF6-AFC1-34EA3C538B7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7C2F-591E-41CF-AB7A-EA946391A2B2}" type="datetimeFigureOut">
              <a:rPr lang="hu-HU" smtClean="0"/>
              <a:pPr/>
              <a:t>2019. 09. 26.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81E62-815F-4DF6-AFC1-34EA3C538B7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7C2F-591E-41CF-AB7A-EA946391A2B2}" type="datetimeFigureOut">
              <a:rPr lang="hu-HU" smtClean="0"/>
              <a:pPr/>
              <a:t>2019. 09. 26.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81E62-815F-4DF6-AFC1-34EA3C538B7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7C2F-591E-41CF-AB7A-EA946391A2B2}" type="datetimeFigureOut">
              <a:rPr lang="hu-HU" smtClean="0"/>
              <a:pPr/>
              <a:t>2019. 09. 26.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81E62-815F-4DF6-AFC1-34EA3C538B7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7C2F-591E-41CF-AB7A-EA946391A2B2}" type="datetimeFigureOut">
              <a:rPr lang="hu-HU" smtClean="0"/>
              <a:pPr/>
              <a:t>2019. 09. 26.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81E62-815F-4DF6-AFC1-34EA3C538B7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7C2F-591E-41CF-AB7A-EA946391A2B2}" type="datetimeFigureOut">
              <a:rPr lang="hu-HU" smtClean="0"/>
              <a:pPr/>
              <a:t>2019. 09. 26.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81E62-815F-4DF6-AFC1-34EA3C538B7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7C2F-591E-41CF-AB7A-EA946391A2B2}" type="datetimeFigureOut">
              <a:rPr lang="hu-HU" smtClean="0"/>
              <a:pPr/>
              <a:t>2019. 09. 26.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81E62-815F-4DF6-AFC1-34EA3C538B7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7C2F-591E-41CF-AB7A-EA946391A2B2}" type="datetimeFigureOut">
              <a:rPr lang="hu-HU" smtClean="0"/>
              <a:pPr/>
              <a:t>2019. 09. 26.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81E62-815F-4DF6-AFC1-34EA3C538B7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7C2F-591E-41CF-AB7A-EA946391A2B2}" type="datetimeFigureOut">
              <a:rPr lang="hu-HU" smtClean="0"/>
              <a:pPr/>
              <a:t>2019. 09. 26.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81E62-815F-4DF6-AFC1-34EA3C538B7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7C2F-591E-41CF-AB7A-EA946391A2B2}" type="datetimeFigureOut">
              <a:rPr lang="hu-HU" smtClean="0"/>
              <a:pPr/>
              <a:t>2019. 09. 26.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81E62-815F-4DF6-AFC1-34EA3C538B7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417C2F-591E-41CF-AB7A-EA946391A2B2}" type="datetimeFigureOut">
              <a:rPr lang="hu-HU" smtClean="0"/>
              <a:pPr/>
              <a:t>2019. 09. 26.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C81E62-815F-4DF6-AFC1-34EA3C538B78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1959840" y="424845"/>
            <a:ext cx="5224320" cy="5062131"/>
          </a:xfrm>
          <a:prstGeom prst="rect">
            <a:avLst/>
          </a:prstGeom>
          <a:blipFill dpi="0" rotWithShape="0">
            <a:blip r:embed="rId3" cstate="print"/>
            <a:srcRect/>
            <a:stretch>
              <a:fillRect/>
            </a:stretch>
          </a:blipFill>
          <a:ln>
            <a:noFill/>
          </a:ln>
          <a:effectLst/>
        </p:spPr>
        <p:txBody>
          <a:bodyPr lIns="81639" tIns="55221" rIns="81639" bIns="40820" anchor="ctr" anchorCtr="1"/>
          <a:lstStyle/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sz="24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sz="24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r>
              <a:rPr lang="hu-HU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Budapest,  2019.  szeptember 27.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sz="3200" b="1" dirty="0" err="1">
                <a:latin typeface="Times New Roman"/>
              </a:rPr>
              <a:t>Bánky</a:t>
            </a:r>
            <a:r>
              <a:rPr lang="hu-HU" sz="3200" b="1" dirty="0">
                <a:latin typeface="Times New Roman"/>
              </a:rPr>
              <a:t> Zsuzsanna, </a:t>
            </a:r>
            <a:r>
              <a:rPr lang="hu-HU" sz="3200" b="1" dirty="0" err="1">
                <a:latin typeface="Times New Roman"/>
              </a:rPr>
              <a:t>Gisztl</a:t>
            </a:r>
            <a:r>
              <a:rPr lang="hu-HU" sz="3200" b="1" dirty="0">
                <a:latin typeface="Times New Roman"/>
              </a:rPr>
              <a:t> Anna és Szabó Gyula </a:t>
            </a:r>
            <a:br>
              <a:rPr lang="hu-HU" sz="3200" b="1" baseline="0" dirty="0">
                <a:latin typeface="Times New Roman"/>
              </a:rPr>
            </a:br>
            <a:r>
              <a:rPr lang="hu-HU" sz="3200" b="1" i="1" dirty="0">
                <a:latin typeface="Times New Roman"/>
              </a:rPr>
              <a:t>Értékmentő Időutazás kollekció</a:t>
            </a:r>
            <a:endParaRPr lang="hu-HU" sz="3200" b="1" i="1" baseline="0" dirty="0">
              <a:latin typeface="Times New Roman"/>
            </a:endParaRP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6" name="Kép 5">
            <a:extLst>
              <a:ext uri="{FF2B5EF4-FFF2-40B4-BE49-F238E27FC236}">
                <a16:creationId xmlns:a16="http://schemas.microsoft.com/office/drawing/2014/main" id="{876F18E4-D82A-41D8-89DC-B8D317AE92B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445" y="1333369"/>
            <a:ext cx="8003986" cy="5335991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sz="3200" b="1" dirty="0">
                <a:latin typeface="Times New Roman"/>
              </a:rPr>
              <a:t>Dobos Krisztina</a:t>
            </a:r>
            <a:br>
              <a:rPr lang="hu-HU" sz="3200" b="1" baseline="0" dirty="0">
                <a:latin typeface="Times New Roman"/>
              </a:rPr>
            </a:br>
            <a:r>
              <a:rPr lang="hu-HU" sz="3200" b="1" i="1" dirty="0">
                <a:latin typeface="Times New Roman"/>
              </a:rPr>
              <a:t>„Sztyeppék vándora” - Motoros bőrtáska kollekció </a:t>
            </a:r>
            <a:endParaRPr lang="hu-HU" sz="3200" b="1" i="1" baseline="0" dirty="0">
              <a:latin typeface="Times New Roman"/>
            </a:endParaRP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6" name="Kép 5">
            <a:extLst>
              <a:ext uri="{FF2B5EF4-FFF2-40B4-BE49-F238E27FC236}">
                <a16:creationId xmlns:a16="http://schemas.microsoft.com/office/drawing/2014/main" id="{658B4C6F-4D75-4CEA-AB99-7B8313E4D7D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478" y="1519471"/>
            <a:ext cx="8017043" cy="5344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1762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200" b="1" dirty="0">
                <a:solidFill>
                  <a:srgbClr val="000000"/>
                </a:solidFill>
                <a:latin typeface="Times New Roman"/>
              </a:rPr>
              <a:t>Keresztes Levente </a:t>
            </a:r>
            <a:br>
              <a:rPr lang="hu-HU" sz="3200" b="1" baseline="0" dirty="0">
                <a:solidFill>
                  <a:srgbClr val="000000"/>
                </a:solidFill>
                <a:latin typeface="Times New Roman"/>
              </a:rPr>
            </a:br>
            <a:r>
              <a:rPr lang="hu-HU" sz="3200" b="1" i="1" dirty="0">
                <a:solidFill>
                  <a:srgbClr val="000000"/>
                </a:solidFill>
                <a:latin typeface="Times New Roman"/>
              </a:rPr>
              <a:t>Kopjafa</a:t>
            </a:r>
            <a:endParaRPr lang="hu-HU" sz="3200" b="1" i="1" baseline="0" dirty="0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6" name="Kép 5">
            <a:extLst>
              <a:ext uri="{FF2B5EF4-FFF2-40B4-BE49-F238E27FC236}">
                <a16:creationId xmlns:a16="http://schemas.microsoft.com/office/drawing/2014/main" id="{4C41E14E-6F6C-4390-98A8-1BA196E518D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169" y="1437120"/>
            <a:ext cx="8130702" cy="542088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3200" b="1" dirty="0" err="1">
                <a:solidFill>
                  <a:srgbClr val="000000"/>
                </a:solidFill>
                <a:latin typeface="Times New Roman"/>
              </a:rPr>
              <a:t>Szentandrási</a:t>
            </a:r>
            <a:r>
              <a:rPr lang="hu-HU" sz="3200" b="1" dirty="0">
                <a:solidFill>
                  <a:srgbClr val="000000"/>
                </a:solidFill>
                <a:latin typeface="Times New Roman"/>
              </a:rPr>
              <a:t>-Szabó Emese Dóra </a:t>
            </a:r>
            <a:br>
              <a:rPr lang="hu-HU" sz="3200" b="1" baseline="0" dirty="0">
                <a:solidFill>
                  <a:srgbClr val="000000"/>
                </a:solidFill>
                <a:latin typeface="Times New Roman"/>
              </a:rPr>
            </a:br>
            <a:r>
              <a:rPr lang="hu-HU" sz="3200" b="1" i="1" dirty="0">
                <a:solidFill>
                  <a:srgbClr val="000000"/>
                </a:solidFill>
                <a:latin typeface="Times New Roman"/>
              </a:rPr>
              <a:t>„Suhajda csemege” </a:t>
            </a:r>
            <a:endParaRPr lang="hu-HU" sz="3200" b="1" i="1" baseline="0" dirty="0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8" name="Kép 7">
            <a:extLst>
              <a:ext uri="{FF2B5EF4-FFF2-40B4-BE49-F238E27FC236}">
                <a16:creationId xmlns:a16="http://schemas.microsoft.com/office/drawing/2014/main" id="{6E132D71-F234-44DD-87EE-AF7410A3A8F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376677"/>
            <a:ext cx="8075240" cy="5383493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200" b="1" dirty="0">
                <a:latin typeface="Times New Roman"/>
              </a:rPr>
              <a:t>Szombati Klára és Torba Béláné</a:t>
            </a:r>
            <a:br>
              <a:rPr lang="hu-HU" sz="3200" b="1" baseline="0" dirty="0">
                <a:latin typeface="Times New Roman"/>
              </a:rPr>
            </a:br>
            <a:r>
              <a:rPr lang="hu-HU" sz="3200" b="1" i="1" dirty="0">
                <a:solidFill>
                  <a:srgbClr val="000000"/>
                </a:solidFill>
                <a:latin typeface="Times New Roman"/>
              </a:rPr>
              <a:t>Szűrrátétes kollekció </a:t>
            </a:r>
            <a:endParaRPr lang="hu-HU" sz="3200" b="1" i="1" baseline="0" dirty="0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6" name="Kép 5">
            <a:extLst>
              <a:ext uri="{FF2B5EF4-FFF2-40B4-BE49-F238E27FC236}">
                <a16:creationId xmlns:a16="http://schemas.microsoft.com/office/drawing/2014/main" id="{B6DB25EC-E49C-4038-AF25-E894665C3F0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906" y="1539780"/>
            <a:ext cx="7942187" cy="5294791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200" b="1" i="1" dirty="0">
                <a:latin typeface="Times New Roman"/>
              </a:rPr>
              <a:t>Affianced Ékszerészet Kft. </a:t>
            </a:r>
            <a:br>
              <a:rPr lang="hu-HU" sz="3200" b="1" i="1" baseline="0" dirty="0">
                <a:latin typeface="Times New Roman"/>
              </a:rPr>
            </a:br>
            <a:r>
              <a:rPr lang="hu-HU" sz="3200" b="1" i="1" dirty="0" err="1">
                <a:solidFill>
                  <a:srgbClr val="000000"/>
                </a:solidFill>
                <a:latin typeface="Times New Roman"/>
              </a:rPr>
              <a:t>Organika</a:t>
            </a:r>
            <a:r>
              <a:rPr lang="hu-HU" sz="3200" b="1" i="1" dirty="0">
                <a:solidFill>
                  <a:srgbClr val="000000"/>
                </a:solidFill>
                <a:latin typeface="Times New Roman"/>
              </a:rPr>
              <a:t> Kollekció</a:t>
            </a:r>
            <a:endParaRPr lang="hu-HU" sz="3200" b="1" i="1" baseline="0" dirty="0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6" name="Kép 5">
            <a:extLst>
              <a:ext uri="{FF2B5EF4-FFF2-40B4-BE49-F238E27FC236}">
                <a16:creationId xmlns:a16="http://schemas.microsoft.com/office/drawing/2014/main" id="{387A1E34-D99D-40A8-B976-4744F87A5CA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906" y="1563209"/>
            <a:ext cx="7942187" cy="5294791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200" b="1" dirty="0">
                <a:solidFill>
                  <a:srgbClr val="000000"/>
                </a:solidFill>
                <a:latin typeface="Times New Roman"/>
              </a:rPr>
              <a:t>Ágoston Erika Terézia </a:t>
            </a:r>
            <a:br>
              <a:rPr lang="hu-HU" sz="3200" b="1" baseline="0" dirty="0">
                <a:solidFill>
                  <a:srgbClr val="000000"/>
                </a:solidFill>
                <a:latin typeface="Times New Roman"/>
              </a:rPr>
            </a:br>
            <a:r>
              <a:rPr lang="hu-HU" sz="3200" b="1" i="1" dirty="0">
                <a:solidFill>
                  <a:srgbClr val="000000"/>
                </a:solidFill>
                <a:latin typeface="Times New Roman"/>
              </a:rPr>
              <a:t>Viasszal írt hímes tojások</a:t>
            </a:r>
            <a:endParaRPr lang="hu-HU" sz="3200" b="1" i="1" baseline="0" dirty="0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A8E0AC82-9F78-4EE3-9C75-E9C9C4297E1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08" y="1398846"/>
            <a:ext cx="8028384" cy="535225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200" b="1" dirty="0">
                <a:solidFill>
                  <a:srgbClr val="000000"/>
                </a:solidFill>
                <a:latin typeface="Times New Roman"/>
              </a:rPr>
              <a:t>Aranyfűrész Bt., Szőke Péter </a:t>
            </a:r>
            <a:br>
              <a:rPr lang="hu-HU" sz="3200" b="1" baseline="0" dirty="0">
                <a:solidFill>
                  <a:srgbClr val="000000"/>
                </a:solidFill>
                <a:latin typeface="Times New Roman"/>
              </a:rPr>
            </a:br>
            <a:r>
              <a:rPr lang="hu-HU" sz="3200" b="1" i="1" dirty="0">
                <a:solidFill>
                  <a:srgbClr val="000000"/>
                </a:solidFill>
                <a:latin typeface="Times New Roman"/>
              </a:rPr>
              <a:t>Hortobágyi Karikás Ostor </a:t>
            </a:r>
            <a:endParaRPr lang="hu-HU" sz="3200" b="1" i="1" baseline="0" dirty="0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BA495364-ED30-4049-9B93-300EFDF47C7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437" y="1417638"/>
            <a:ext cx="8021126" cy="5346982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200" b="1" dirty="0">
                <a:latin typeface="Times New Roman"/>
              </a:rPr>
              <a:t>Balogh Eszter </a:t>
            </a:r>
            <a:br>
              <a:rPr lang="hu-HU" sz="3200" b="1" baseline="0" dirty="0">
                <a:latin typeface="Times New Roman"/>
              </a:rPr>
            </a:br>
            <a:r>
              <a:rPr lang="hu-HU" sz="3200" b="1" i="1" dirty="0">
                <a:solidFill>
                  <a:srgbClr val="000000"/>
                </a:solidFill>
                <a:latin typeface="Times New Roman"/>
              </a:rPr>
              <a:t>Kabinetképek</a:t>
            </a:r>
            <a:endParaRPr lang="hu-HU" sz="3200" b="1" i="1" baseline="0" dirty="0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6" name="Kép 5">
            <a:extLst>
              <a:ext uri="{FF2B5EF4-FFF2-40B4-BE49-F238E27FC236}">
                <a16:creationId xmlns:a16="http://schemas.microsoft.com/office/drawing/2014/main" id="{7E54094A-B9BF-4461-9173-C02B9A2EFC4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796" y="1326461"/>
            <a:ext cx="8244408" cy="5496272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200" b="1" dirty="0" err="1">
                <a:latin typeface="Times New Roman"/>
              </a:rPr>
              <a:t>Berszánné</a:t>
            </a:r>
            <a:r>
              <a:rPr lang="hu-HU" sz="3200" b="1" dirty="0">
                <a:latin typeface="Times New Roman"/>
              </a:rPr>
              <a:t> Román Erzsébet </a:t>
            </a:r>
            <a:br>
              <a:rPr lang="hu-HU" sz="3200" b="1" baseline="0" dirty="0">
                <a:latin typeface="Times New Roman"/>
              </a:rPr>
            </a:br>
            <a:r>
              <a:rPr lang="hu-HU" sz="3200" b="1" i="1" dirty="0">
                <a:solidFill>
                  <a:srgbClr val="000000"/>
                </a:solidFill>
                <a:latin typeface="Times New Roman"/>
              </a:rPr>
              <a:t>Istvánmezei hímestojás</a:t>
            </a:r>
            <a:endParaRPr lang="hu-HU" sz="3200" b="1" i="1" baseline="0" dirty="0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6" name="Kép 5">
            <a:extLst>
              <a:ext uri="{FF2B5EF4-FFF2-40B4-BE49-F238E27FC236}">
                <a16:creationId xmlns:a16="http://schemas.microsoft.com/office/drawing/2014/main" id="{9AEB760B-5968-4FA4-AF35-0A527024B6E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544960"/>
            <a:ext cx="7589043" cy="5059362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3200" b="1" dirty="0">
                <a:solidFill>
                  <a:srgbClr val="000000"/>
                </a:solidFill>
                <a:latin typeface="Times New Roman"/>
              </a:rPr>
              <a:t>Dávidné Gyarmati Zsuzsanna </a:t>
            </a:r>
            <a:br>
              <a:rPr lang="hu-HU" sz="3200" b="1" baseline="0" dirty="0">
                <a:solidFill>
                  <a:srgbClr val="000000"/>
                </a:solidFill>
                <a:latin typeface="Times New Roman"/>
              </a:rPr>
            </a:br>
            <a:r>
              <a:rPr lang="hu-HU" sz="3200" b="1" i="1" dirty="0">
                <a:solidFill>
                  <a:srgbClr val="000000"/>
                </a:solidFill>
                <a:latin typeface="Times New Roman"/>
              </a:rPr>
              <a:t>Torontáli Szőnyeg </a:t>
            </a:r>
            <a:endParaRPr lang="hu-HU" sz="3200" b="1" i="1" baseline="0" dirty="0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FD68687A-A23C-4093-9521-DC31C29E301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814" y="1417638"/>
            <a:ext cx="7920372" cy="5280248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56990"/>
          </a:xfrm>
        </p:spPr>
        <p:txBody>
          <a:bodyPr>
            <a:normAutofit fontScale="90000"/>
          </a:bodyPr>
          <a:lstStyle/>
          <a:p>
            <a:r>
              <a:rPr lang="hu-HU" sz="3200" b="1" dirty="0">
                <a:latin typeface="Times New Roman"/>
              </a:rPr>
              <a:t>Demeter Chocolate Kft. </a:t>
            </a:r>
            <a:br>
              <a:rPr lang="hu-HU" sz="3200" b="1" baseline="0" dirty="0">
                <a:latin typeface="Times New Roman"/>
              </a:rPr>
            </a:br>
            <a:r>
              <a:rPr lang="hu-HU" sz="3200" b="1" i="1" dirty="0">
                <a:latin typeface="Times New Roman"/>
              </a:rPr>
              <a:t>Sárgabarack pálinkás kézműves bonbon étcsokoládéval </a:t>
            </a:r>
            <a:endParaRPr lang="hu-HU" sz="3200" b="1" i="1" baseline="0" dirty="0">
              <a:latin typeface="Times New Roman"/>
            </a:endParaRP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6" name="Kép 5">
            <a:extLst>
              <a:ext uri="{FF2B5EF4-FFF2-40B4-BE49-F238E27FC236}">
                <a16:creationId xmlns:a16="http://schemas.microsoft.com/office/drawing/2014/main" id="{5E5BE03B-9D3D-43F6-ABBC-E7E8D808E25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583184"/>
            <a:ext cx="7134417" cy="5257552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sz="3200" b="1" dirty="0" err="1">
                <a:latin typeface="Times New Roman"/>
              </a:rPr>
              <a:t>Devcsics</a:t>
            </a:r>
            <a:r>
              <a:rPr lang="hu-HU" sz="3200" b="1" dirty="0">
                <a:latin typeface="Times New Roman"/>
              </a:rPr>
              <a:t>-Pásztor Renáta és </a:t>
            </a:r>
            <a:r>
              <a:rPr lang="hu-HU" sz="3200" b="1" dirty="0" err="1">
                <a:latin typeface="Times New Roman"/>
              </a:rPr>
              <a:t>Devcsics</a:t>
            </a:r>
            <a:r>
              <a:rPr lang="hu-HU" sz="3200" b="1" dirty="0">
                <a:latin typeface="Times New Roman"/>
              </a:rPr>
              <a:t> János </a:t>
            </a:r>
            <a:br>
              <a:rPr lang="hu-HU" sz="3200" b="1" baseline="0" dirty="0">
                <a:latin typeface="Times New Roman"/>
              </a:rPr>
            </a:br>
            <a:r>
              <a:rPr lang="hu-HU" sz="3200" b="1" baseline="0" dirty="0">
                <a:latin typeface="Times New Roman"/>
              </a:rPr>
              <a:t> </a:t>
            </a:r>
            <a:r>
              <a:rPr lang="hu-HU" sz="2700" b="1" i="1" dirty="0">
                <a:solidFill>
                  <a:srgbClr val="000000"/>
                </a:solidFill>
                <a:latin typeface="Times New Roman"/>
              </a:rPr>
              <a:t>Gemma </a:t>
            </a:r>
            <a:r>
              <a:rPr lang="hu-HU" sz="2700" b="1" i="1" dirty="0" err="1">
                <a:solidFill>
                  <a:srgbClr val="000000"/>
                </a:solidFill>
                <a:latin typeface="Times New Roman"/>
              </a:rPr>
              <a:t>Sacra</a:t>
            </a:r>
            <a:r>
              <a:rPr lang="hu-HU" sz="2700" b="1" i="1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hu-HU" sz="2700" b="1" i="1" dirty="0" err="1">
                <a:solidFill>
                  <a:srgbClr val="000000"/>
                </a:solidFill>
                <a:latin typeface="Times New Roman"/>
              </a:rPr>
              <a:t>Corona</a:t>
            </a:r>
            <a:r>
              <a:rPr lang="hu-HU" sz="2700" b="1" i="1" dirty="0">
                <a:solidFill>
                  <a:srgbClr val="000000"/>
                </a:solidFill>
                <a:latin typeface="Times New Roman"/>
              </a:rPr>
              <a:t> avagy A Magyar Szent Korona ékköve, ha napjaink drágakő csiszolómestere készítené</a:t>
            </a:r>
            <a:endParaRPr lang="hu-HU" sz="3200" b="1" i="1" baseline="0" dirty="0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D5F8FA1A-2950-4780-AD8E-1A9F4F8EBE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571248"/>
            <a:ext cx="7758608" cy="517198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200" b="1" dirty="0">
                <a:latin typeface="Times New Roman"/>
              </a:rPr>
              <a:t>Domján Zsuzsanna </a:t>
            </a:r>
            <a:br>
              <a:rPr lang="hu-HU" sz="3200" b="1" baseline="0" dirty="0">
                <a:latin typeface="Times New Roman"/>
              </a:rPr>
            </a:br>
            <a:r>
              <a:rPr lang="hu-HU" sz="3200" b="1" i="1" dirty="0">
                <a:latin typeface="Times New Roman"/>
              </a:rPr>
              <a:t>Nappali szoba garnitúra</a:t>
            </a:r>
            <a:endParaRPr lang="hu-HU" sz="3200" b="1" i="1" baseline="0" dirty="0">
              <a:latin typeface="Times New Roman"/>
            </a:endParaRP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083D68DF-B8A3-4465-AB88-3764AF5920A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456" y="1417638"/>
            <a:ext cx="7985087" cy="5323391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3200" b="1" dirty="0">
                <a:latin typeface="Times New Roman"/>
              </a:rPr>
              <a:t>Élő József</a:t>
            </a:r>
            <a:br>
              <a:rPr lang="hu-HU" sz="3200" b="1" baseline="0" dirty="0">
                <a:latin typeface="Times New Roman"/>
              </a:rPr>
            </a:br>
            <a:r>
              <a:rPr lang="hu-HU" sz="3200" b="1" i="1" dirty="0">
                <a:latin typeface="Times New Roman"/>
              </a:rPr>
              <a:t>Busó álarc és Busó alak</a:t>
            </a:r>
            <a:endParaRPr lang="hu-HU" sz="3200" b="1" i="1" baseline="0" dirty="0">
              <a:latin typeface="Times New Roman"/>
            </a:endParaRP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B38BCF47-7A42-4C63-A342-363470E1044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558" y="1417638"/>
            <a:ext cx="7956884" cy="5304589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3200" b="1" dirty="0">
                <a:latin typeface="Times New Roman"/>
              </a:rPr>
              <a:t>Eperjesi Csaba </a:t>
            </a:r>
            <a:br>
              <a:rPr lang="hu-HU" sz="3200" b="1" baseline="0" dirty="0">
                <a:latin typeface="Times New Roman"/>
              </a:rPr>
            </a:br>
            <a:r>
              <a:rPr lang="hu-HU" sz="3200" b="1" i="1" dirty="0">
                <a:latin typeface="Times New Roman"/>
              </a:rPr>
              <a:t>Református szószék korona fából</a:t>
            </a:r>
            <a:endParaRPr lang="hu-HU" sz="3200" b="1" i="1" baseline="0" dirty="0">
              <a:latin typeface="Times New Roman"/>
            </a:endParaRP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E0852E3F-771D-49C7-AB4A-9C8FF2E20C5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293" y="1388686"/>
            <a:ext cx="8129413" cy="5420094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200" b="1" dirty="0" err="1">
                <a:latin typeface="Times New Roman"/>
              </a:rPr>
              <a:t>Gajdics</a:t>
            </a:r>
            <a:r>
              <a:rPr lang="hu-HU" sz="3200" b="1" dirty="0">
                <a:latin typeface="Times New Roman"/>
              </a:rPr>
              <a:t> Krisztián </a:t>
            </a:r>
            <a:br>
              <a:rPr lang="hu-HU" sz="3200" b="1" baseline="0" dirty="0">
                <a:latin typeface="Times New Roman"/>
              </a:rPr>
            </a:br>
            <a:r>
              <a:rPr lang="hu-HU" sz="3200" b="1" i="1" dirty="0">
                <a:latin typeface="Times New Roman"/>
              </a:rPr>
              <a:t>Szűrszíj</a:t>
            </a:r>
            <a:endParaRPr lang="hu-HU" sz="3200" b="1" i="1" baseline="0" dirty="0">
              <a:latin typeface="Times New Roman"/>
            </a:endParaRP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6" name="Kép 5">
            <a:extLst>
              <a:ext uri="{FF2B5EF4-FFF2-40B4-BE49-F238E27FC236}">
                <a16:creationId xmlns:a16="http://schemas.microsoft.com/office/drawing/2014/main" id="{CF81B964-FC63-423F-A99F-E730C93D93D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756" y="1340768"/>
            <a:ext cx="8136396" cy="5424264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sz="3100" b="1" dirty="0" err="1">
                <a:solidFill>
                  <a:srgbClr val="000000"/>
                </a:solidFill>
                <a:latin typeface="Times New Roman"/>
              </a:rPr>
              <a:t>Hódfó</a:t>
            </a:r>
            <a:r>
              <a:rPr lang="hu-HU" sz="3100" b="1" dirty="0">
                <a:solidFill>
                  <a:srgbClr val="000000"/>
                </a:solidFill>
                <a:latin typeface="Times New Roman"/>
              </a:rPr>
              <a:t> Hódmezővásárhelyi Foglalkoztató Közhasznú Nonprofit Kft. </a:t>
            </a:r>
            <a:br>
              <a:rPr lang="hu-HU" sz="3200" b="1" baseline="0" dirty="0">
                <a:solidFill>
                  <a:srgbClr val="000000"/>
                </a:solidFill>
                <a:latin typeface="Times New Roman"/>
              </a:rPr>
            </a:br>
            <a:r>
              <a:rPr lang="hu-HU" sz="3200" b="1" i="1" dirty="0">
                <a:solidFill>
                  <a:srgbClr val="000000"/>
                </a:solidFill>
                <a:latin typeface="Times New Roman"/>
              </a:rPr>
              <a:t>Táska kollekció </a:t>
            </a:r>
            <a:endParaRPr lang="hu-HU" sz="3200" b="1" i="1" baseline="0" dirty="0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6" name="Kép 5">
            <a:extLst>
              <a:ext uri="{FF2B5EF4-FFF2-40B4-BE49-F238E27FC236}">
                <a16:creationId xmlns:a16="http://schemas.microsoft.com/office/drawing/2014/main" id="{E6020ED0-1734-415B-9536-BB4EBB57217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384" y="1511509"/>
            <a:ext cx="8003232" cy="5335888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200" b="1" dirty="0">
                <a:solidFill>
                  <a:srgbClr val="000000"/>
                </a:solidFill>
                <a:latin typeface="Times New Roman"/>
              </a:rPr>
              <a:t>Dr. Illés Károlyné </a:t>
            </a:r>
            <a:br>
              <a:rPr lang="hu-HU" sz="3200" b="1" baseline="0" dirty="0">
                <a:solidFill>
                  <a:srgbClr val="000000"/>
                </a:solidFill>
                <a:latin typeface="Times New Roman"/>
              </a:rPr>
            </a:br>
            <a:r>
              <a:rPr lang="hu-HU" sz="3200" b="1" i="1" dirty="0">
                <a:solidFill>
                  <a:srgbClr val="000000"/>
                </a:solidFill>
                <a:latin typeface="Times New Roman"/>
              </a:rPr>
              <a:t>Békéscsabai szűcshímzések </a:t>
            </a:r>
            <a:endParaRPr lang="hu-HU" sz="3200" b="1" i="1" baseline="0" dirty="0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6" name="Kép 5">
            <a:extLst>
              <a:ext uri="{FF2B5EF4-FFF2-40B4-BE49-F238E27FC236}">
                <a16:creationId xmlns:a16="http://schemas.microsoft.com/office/drawing/2014/main" id="{976FD484-131D-4162-AA29-B615605546D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374" y="1526383"/>
            <a:ext cx="7997426" cy="5331617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200" b="1" dirty="0">
                <a:latin typeface="Times New Roman"/>
              </a:rPr>
              <a:t>Kisapáti Zsolt </a:t>
            </a:r>
            <a:br>
              <a:rPr lang="hu-HU" sz="3200" b="1" baseline="0" dirty="0">
                <a:latin typeface="Times New Roman"/>
              </a:rPr>
            </a:br>
            <a:r>
              <a:rPr lang="hu-HU" sz="3200" b="1" dirty="0">
                <a:solidFill>
                  <a:srgbClr val="000000"/>
                </a:solidFill>
                <a:latin typeface="Times New Roman"/>
              </a:rPr>
              <a:t>Nagy kerekű bicikli (eredeti minta alapján)</a:t>
            </a:r>
            <a:endParaRPr lang="hu-HU" sz="3200" b="1" i="1" baseline="0" dirty="0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6" name="Kép 5">
            <a:extLst>
              <a:ext uri="{FF2B5EF4-FFF2-40B4-BE49-F238E27FC236}">
                <a16:creationId xmlns:a16="http://schemas.microsoft.com/office/drawing/2014/main" id="{77D5482F-24E2-46D7-B09D-F67911C9587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484784"/>
            <a:ext cx="8060470" cy="5373216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200" b="1" dirty="0">
                <a:solidFill>
                  <a:srgbClr val="000000"/>
                </a:solidFill>
                <a:latin typeface="Times New Roman"/>
              </a:rPr>
              <a:t>Kövér György </a:t>
            </a:r>
            <a:br>
              <a:rPr lang="hu-HU" sz="3200" b="1" baseline="0" dirty="0">
                <a:solidFill>
                  <a:srgbClr val="000000"/>
                </a:solidFill>
                <a:latin typeface="Times New Roman"/>
              </a:rPr>
            </a:br>
            <a:r>
              <a:rPr lang="hu-HU" sz="3200" b="1" i="1" dirty="0">
                <a:solidFill>
                  <a:srgbClr val="000000"/>
                </a:solidFill>
                <a:latin typeface="Times New Roman"/>
              </a:rPr>
              <a:t>Faragott Mézeskalács Ütőfák</a:t>
            </a:r>
            <a:endParaRPr lang="hu-HU" sz="3200" b="1" i="1" baseline="0" dirty="0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6" name="Kép 5">
            <a:extLst>
              <a:ext uri="{FF2B5EF4-FFF2-40B4-BE49-F238E27FC236}">
                <a16:creationId xmlns:a16="http://schemas.microsoft.com/office/drawing/2014/main" id="{4F2A9969-B2B7-45FA-B2DE-97237130DEF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417638"/>
            <a:ext cx="8120347" cy="5413975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200" b="1" dirty="0">
                <a:solidFill>
                  <a:srgbClr val="000000"/>
                </a:solidFill>
                <a:latin typeface="Times New Roman"/>
              </a:rPr>
              <a:t>Lévai József </a:t>
            </a:r>
            <a:br>
              <a:rPr lang="hu-HU" sz="3200" b="1" baseline="0" dirty="0">
                <a:solidFill>
                  <a:srgbClr val="000000"/>
                </a:solidFill>
                <a:latin typeface="Times New Roman"/>
              </a:rPr>
            </a:br>
            <a:r>
              <a:rPr lang="hu-HU" sz="3200" b="1" i="1" dirty="0">
                <a:solidFill>
                  <a:srgbClr val="000000"/>
                </a:solidFill>
                <a:latin typeface="Times New Roman"/>
              </a:rPr>
              <a:t>„Diósgyőri Fatálak” </a:t>
            </a:r>
            <a:endParaRPr lang="hu-HU" sz="3200" b="1" i="1" baseline="0" dirty="0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6" name="Kép 5">
            <a:extLst>
              <a:ext uri="{FF2B5EF4-FFF2-40B4-BE49-F238E27FC236}">
                <a16:creationId xmlns:a16="http://schemas.microsoft.com/office/drawing/2014/main" id="{80AB2334-AFAB-41B9-83EA-B1B9A6EA2F0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946" y="1474340"/>
            <a:ext cx="7976107" cy="538366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200" b="1" dirty="0">
                <a:solidFill>
                  <a:srgbClr val="000000"/>
                </a:solidFill>
                <a:latin typeface="Times New Roman"/>
              </a:rPr>
              <a:t>Lévainé </a:t>
            </a:r>
            <a:r>
              <a:rPr lang="hu-HU" sz="3200" b="1" dirty="0" err="1">
                <a:solidFill>
                  <a:srgbClr val="000000"/>
                </a:solidFill>
                <a:latin typeface="Times New Roman"/>
              </a:rPr>
              <a:t>Erdősi</a:t>
            </a:r>
            <a:r>
              <a:rPr lang="hu-HU" sz="3200" b="1" dirty="0">
                <a:solidFill>
                  <a:srgbClr val="000000"/>
                </a:solidFill>
                <a:latin typeface="Times New Roman"/>
              </a:rPr>
              <a:t> Tünde </a:t>
            </a:r>
            <a:br>
              <a:rPr lang="hu-HU" sz="3200" b="1" dirty="0">
                <a:solidFill>
                  <a:srgbClr val="000000"/>
                </a:solidFill>
                <a:latin typeface="Times New Roman"/>
              </a:rPr>
            </a:br>
            <a:r>
              <a:rPr lang="hu-HU" sz="3200" b="1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hu-HU" sz="3200" b="1" i="1" dirty="0">
                <a:solidFill>
                  <a:srgbClr val="000000"/>
                </a:solidFill>
                <a:latin typeface="Times New Roman"/>
              </a:rPr>
              <a:t>Fémrátétes patkolt tojás </a:t>
            </a:r>
            <a:endParaRPr lang="hu-HU" sz="3200" b="1" i="1" baseline="0" dirty="0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9D8C7CBC-9F34-48B9-8A78-4AAF2C9E541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126" y="1417638"/>
            <a:ext cx="8119616" cy="5413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04957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940966"/>
          </a:xfrm>
        </p:spPr>
        <p:txBody>
          <a:bodyPr>
            <a:noAutofit/>
          </a:bodyPr>
          <a:lstStyle/>
          <a:p>
            <a:r>
              <a:rPr lang="hu-HU" sz="3200" b="1" dirty="0">
                <a:solidFill>
                  <a:srgbClr val="000000"/>
                </a:solidFill>
                <a:latin typeface="Times New Roman"/>
              </a:rPr>
              <a:t>Lukács Eszter Mária</a:t>
            </a:r>
            <a:br>
              <a:rPr lang="hu-HU" sz="3200" b="1" dirty="0">
                <a:solidFill>
                  <a:srgbClr val="000000"/>
                </a:solidFill>
                <a:latin typeface="Times New Roman"/>
              </a:rPr>
            </a:br>
            <a:r>
              <a:rPr lang="hu-HU" sz="3200" b="1" i="1" dirty="0">
                <a:solidFill>
                  <a:srgbClr val="000000"/>
                </a:solidFill>
                <a:latin typeface="Times New Roman"/>
              </a:rPr>
              <a:t>Békési szűcshímzések </a:t>
            </a:r>
            <a:endParaRPr lang="hu-HU" sz="3200" b="1" i="1" baseline="0" dirty="0">
              <a:solidFill>
                <a:srgbClr val="000000"/>
              </a:solidFill>
              <a:latin typeface="Times New Roman"/>
            </a:endParaRPr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9C212D5D-7BD0-4449-9493-2D7BD67158D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503749"/>
            <a:ext cx="7776864" cy="5184179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sz="3200" b="1" dirty="0">
                <a:solidFill>
                  <a:srgbClr val="000000"/>
                </a:solidFill>
                <a:latin typeface="Times New Roman"/>
              </a:rPr>
              <a:t>M. Mester Katalin</a:t>
            </a:r>
            <a:br>
              <a:rPr lang="hu-HU" sz="3200" b="1" baseline="0" dirty="0">
                <a:solidFill>
                  <a:srgbClr val="000000"/>
                </a:solidFill>
                <a:latin typeface="Times New Roman"/>
              </a:rPr>
            </a:br>
            <a:r>
              <a:rPr lang="hu-HU" sz="3200" b="1" i="1" dirty="0">
                <a:solidFill>
                  <a:srgbClr val="000000"/>
                </a:solidFill>
                <a:latin typeface="Times New Roman"/>
              </a:rPr>
              <a:t>„Menyasszonyból új asszony…” népi fűzött gyöngygallérokkal </a:t>
            </a:r>
            <a:endParaRPr lang="hu-HU" sz="3200" b="1" i="1" baseline="0" dirty="0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B438346E-78EF-4357-A230-81A2D3B1E70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72" y="1600200"/>
            <a:ext cx="7704856" cy="513657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3200" b="1" dirty="0">
                <a:solidFill>
                  <a:srgbClr val="000000"/>
                </a:solidFill>
                <a:latin typeface="Times New Roman"/>
              </a:rPr>
              <a:t>Dr. </a:t>
            </a:r>
            <a:r>
              <a:rPr lang="hu-HU" sz="3200" b="1" dirty="0" err="1">
                <a:solidFill>
                  <a:srgbClr val="000000"/>
                </a:solidFill>
                <a:latin typeface="Times New Roman"/>
              </a:rPr>
              <a:t>Markovits</a:t>
            </a:r>
            <a:r>
              <a:rPr lang="hu-HU" sz="3200" b="1" dirty="0">
                <a:solidFill>
                  <a:srgbClr val="000000"/>
                </a:solidFill>
                <a:latin typeface="Times New Roman"/>
              </a:rPr>
              <a:t> Antal </a:t>
            </a:r>
            <a:br>
              <a:rPr lang="hu-HU" sz="3200" b="1" dirty="0">
                <a:solidFill>
                  <a:srgbClr val="000000"/>
                </a:solidFill>
                <a:latin typeface="Times New Roman"/>
              </a:rPr>
            </a:br>
            <a:r>
              <a:rPr lang="hu-HU" sz="3200" b="1" i="1" dirty="0">
                <a:solidFill>
                  <a:srgbClr val="000000"/>
                </a:solidFill>
                <a:latin typeface="Times New Roman"/>
              </a:rPr>
              <a:t>Íz- Tár ételízesítő (sómentes); FANNI fasírtporok</a:t>
            </a:r>
            <a:endParaRPr lang="hu-HU" sz="3200" b="1" i="1" baseline="0" dirty="0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2AABE10D-2EFE-4CE7-A7B0-34117518C69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600200"/>
            <a:ext cx="7685373" cy="5123582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200" b="1" dirty="0">
                <a:solidFill>
                  <a:srgbClr val="000000"/>
                </a:solidFill>
                <a:latin typeface="Times New Roman"/>
              </a:rPr>
              <a:t>Marton Ferenc</a:t>
            </a:r>
            <a:r>
              <a:rPr lang="hu-HU" sz="3200" b="1" baseline="0" dirty="0">
                <a:solidFill>
                  <a:srgbClr val="000000"/>
                </a:solidFill>
                <a:latin typeface="Times New Roman"/>
              </a:rPr>
              <a:t> </a:t>
            </a:r>
            <a:br>
              <a:rPr lang="hu-HU" sz="3200" b="1" baseline="0" dirty="0">
                <a:solidFill>
                  <a:srgbClr val="000000"/>
                </a:solidFill>
                <a:latin typeface="Times New Roman"/>
              </a:rPr>
            </a:br>
            <a:r>
              <a:rPr lang="hu-HU" sz="3200" b="1" i="1" dirty="0">
                <a:solidFill>
                  <a:srgbClr val="000000"/>
                </a:solidFill>
                <a:latin typeface="Times New Roman"/>
              </a:rPr>
              <a:t>Barokk kanapé </a:t>
            </a:r>
            <a:endParaRPr lang="hu-HU" sz="3200" b="1" i="1" baseline="0" dirty="0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C0123CCC-6076-4925-97BF-002560B73FA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417638"/>
            <a:ext cx="7920880" cy="5280185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200" b="1" dirty="0">
                <a:solidFill>
                  <a:srgbClr val="000000"/>
                </a:solidFill>
                <a:latin typeface="Times New Roman"/>
              </a:rPr>
              <a:t>Merényi József</a:t>
            </a:r>
            <a:r>
              <a:rPr lang="hu-HU" sz="3200" b="1" baseline="0" dirty="0">
                <a:solidFill>
                  <a:srgbClr val="000000"/>
                </a:solidFill>
                <a:latin typeface="Times New Roman"/>
              </a:rPr>
              <a:t> </a:t>
            </a:r>
            <a:br>
              <a:rPr lang="hu-HU" sz="3200" b="1" baseline="0" dirty="0">
                <a:solidFill>
                  <a:srgbClr val="000000"/>
                </a:solidFill>
                <a:latin typeface="Times New Roman"/>
              </a:rPr>
            </a:br>
            <a:r>
              <a:rPr lang="hu-HU" sz="3200" b="1" i="1" dirty="0">
                <a:solidFill>
                  <a:srgbClr val="000000"/>
                </a:solidFill>
                <a:latin typeface="Times New Roman"/>
              </a:rPr>
              <a:t>A juhász három kelléke </a:t>
            </a:r>
            <a:endParaRPr lang="hu-HU" sz="3200" b="1" i="1" baseline="0" dirty="0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2BE9F421-4B78-495A-A2E4-30FC2962D9B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940" y="1417638"/>
            <a:ext cx="7920119" cy="5280477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384EFFC-CE89-4A3B-9701-18C9770454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Mikes Lajos </a:t>
            </a:r>
            <a:br>
              <a:rPr lang="hu-H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hu-H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Vadász Lőportartó </a:t>
            </a:r>
            <a:endParaRPr lang="hu-H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3E32570E-F72D-4F0F-B8EC-EAE362035EC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E6872B56-D322-4F81-BAA4-54889CE33A2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564" y="1417638"/>
            <a:ext cx="7848872" cy="5232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07244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200" b="1" dirty="0">
                <a:solidFill>
                  <a:srgbClr val="000000"/>
                </a:solidFill>
                <a:latin typeface="Times New Roman"/>
              </a:rPr>
              <a:t>Kocsor Imréné – Népművészeti Kosárfonó Bt.</a:t>
            </a:r>
            <a:br>
              <a:rPr lang="hu-HU" sz="3200" b="1" baseline="0" dirty="0">
                <a:solidFill>
                  <a:srgbClr val="000000"/>
                </a:solidFill>
                <a:latin typeface="Times New Roman"/>
              </a:rPr>
            </a:br>
            <a:r>
              <a:rPr lang="hu-HU" sz="3200" b="1" i="1" dirty="0">
                <a:solidFill>
                  <a:srgbClr val="000000"/>
                </a:solidFill>
                <a:latin typeface="Times New Roman"/>
              </a:rPr>
              <a:t>Kandalló kosarak </a:t>
            </a:r>
            <a:endParaRPr lang="hu-HU" sz="3200" b="1" i="1" baseline="0" dirty="0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3A8D4F55-AF9F-48E7-B12D-F90285CFBA9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820" y="1484784"/>
            <a:ext cx="7812360" cy="5208240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sz="3200" b="1" dirty="0">
                <a:solidFill>
                  <a:srgbClr val="000000"/>
                </a:solidFill>
                <a:latin typeface="Times New Roman"/>
              </a:rPr>
              <a:t>Örökség Alkotóműhely Ruházati Kft.</a:t>
            </a:r>
            <a:br>
              <a:rPr lang="hu-HU" sz="3200" b="1" dirty="0">
                <a:solidFill>
                  <a:srgbClr val="000000"/>
                </a:solidFill>
                <a:latin typeface="Times New Roman"/>
              </a:rPr>
            </a:br>
            <a:r>
              <a:rPr lang="hu-HU" sz="3200" b="1" dirty="0" err="1">
                <a:solidFill>
                  <a:srgbClr val="000000"/>
                </a:solidFill>
                <a:latin typeface="Times New Roman"/>
              </a:rPr>
              <a:t>Katrics</a:t>
            </a:r>
            <a:r>
              <a:rPr lang="hu-HU" sz="3200" b="1" dirty="0">
                <a:solidFill>
                  <a:srgbClr val="000000"/>
                </a:solidFill>
                <a:latin typeface="Times New Roman"/>
              </a:rPr>
              <a:t> Krisztina</a:t>
            </a:r>
            <a:r>
              <a:rPr lang="hu-HU" sz="3200" b="1" baseline="0" dirty="0">
                <a:solidFill>
                  <a:srgbClr val="000000"/>
                </a:solidFill>
                <a:latin typeface="Times New Roman"/>
              </a:rPr>
              <a:t> </a:t>
            </a:r>
            <a:br>
              <a:rPr lang="hu-HU" sz="3200" b="1" baseline="0" dirty="0">
                <a:solidFill>
                  <a:srgbClr val="000000"/>
                </a:solidFill>
                <a:latin typeface="Times New Roman"/>
              </a:rPr>
            </a:br>
            <a:r>
              <a:rPr lang="hu-HU" sz="2700" b="1" i="1" dirty="0">
                <a:solidFill>
                  <a:srgbClr val="000000"/>
                </a:solidFill>
                <a:latin typeface="Times New Roman"/>
              </a:rPr>
              <a:t>Kézzel hímzett </a:t>
            </a:r>
            <a:r>
              <a:rPr lang="hu-HU" sz="2700" b="1" i="1" dirty="0" err="1">
                <a:solidFill>
                  <a:srgbClr val="000000"/>
                </a:solidFill>
                <a:latin typeface="Times New Roman"/>
              </a:rPr>
              <a:t>swarovski</a:t>
            </a:r>
            <a:r>
              <a:rPr lang="hu-HU" sz="2700" b="1" i="1" dirty="0">
                <a:solidFill>
                  <a:srgbClr val="000000"/>
                </a:solidFill>
                <a:latin typeface="Times New Roman"/>
              </a:rPr>
              <a:t> kristályokkal díszített színátmenetes estélyi ruha </a:t>
            </a:r>
            <a:endParaRPr lang="hu-HU" sz="3200" b="1" i="1" baseline="0" dirty="0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A1DF7919-979F-48C8-B0E5-820C8BC9B08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636" y="1700808"/>
            <a:ext cx="7610727" cy="5073818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200" b="1" dirty="0">
                <a:solidFill>
                  <a:srgbClr val="000000"/>
                </a:solidFill>
                <a:latin typeface="Times New Roman"/>
              </a:rPr>
              <a:t>Románné </a:t>
            </a:r>
            <a:r>
              <a:rPr lang="hu-HU" sz="3200" b="1" dirty="0" err="1">
                <a:solidFill>
                  <a:srgbClr val="000000"/>
                </a:solidFill>
                <a:latin typeface="Times New Roman"/>
              </a:rPr>
              <a:t>Hadri</a:t>
            </a:r>
            <a:r>
              <a:rPr lang="hu-HU" sz="3200" b="1" dirty="0">
                <a:solidFill>
                  <a:srgbClr val="000000"/>
                </a:solidFill>
                <a:latin typeface="Times New Roman"/>
              </a:rPr>
              <a:t> Veronika</a:t>
            </a:r>
            <a:br>
              <a:rPr lang="hu-HU" sz="3200" b="1" baseline="0" dirty="0">
                <a:solidFill>
                  <a:srgbClr val="000000"/>
                </a:solidFill>
                <a:latin typeface="Times New Roman"/>
              </a:rPr>
            </a:br>
            <a:r>
              <a:rPr lang="hu-HU" sz="3200" b="1" i="1" dirty="0">
                <a:solidFill>
                  <a:srgbClr val="000000"/>
                </a:solidFill>
                <a:latin typeface="Times New Roman"/>
              </a:rPr>
              <a:t>Alkalmi táska </a:t>
            </a:r>
            <a:r>
              <a:rPr lang="hu-HU" sz="3200" b="1" i="1" dirty="0" err="1">
                <a:solidFill>
                  <a:srgbClr val="000000"/>
                </a:solidFill>
                <a:latin typeface="Times New Roman"/>
              </a:rPr>
              <a:t>pannónia</a:t>
            </a:r>
            <a:r>
              <a:rPr lang="hu-HU" sz="3200" b="1" i="1" dirty="0">
                <a:solidFill>
                  <a:srgbClr val="000000"/>
                </a:solidFill>
                <a:latin typeface="Times New Roman"/>
              </a:rPr>
              <a:t> csipkével díszítve</a:t>
            </a:r>
            <a:endParaRPr lang="hu-HU" sz="3200" b="1" i="1" baseline="0" dirty="0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8A9D8940-FBBC-45B7-8976-5E7CB4D6916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052" y="1417638"/>
            <a:ext cx="8013896" cy="5342180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2900" b="1" dirty="0">
                <a:solidFill>
                  <a:srgbClr val="000000"/>
                </a:solidFill>
                <a:latin typeface="Times New Roman"/>
              </a:rPr>
              <a:t>Simkó Fanni </a:t>
            </a:r>
            <a:br>
              <a:rPr lang="hu-HU" sz="2900" b="1" dirty="0">
                <a:solidFill>
                  <a:srgbClr val="000000"/>
                </a:solidFill>
                <a:latin typeface="Times New Roman"/>
              </a:rPr>
            </a:br>
            <a:r>
              <a:rPr lang="hu-HU" sz="2900" b="1" i="1" dirty="0">
                <a:solidFill>
                  <a:srgbClr val="000000"/>
                </a:solidFill>
                <a:latin typeface="Times New Roman"/>
              </a:rPr>
              <a:t>Tulipántos viselet kiegészítők 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89860C76-970B-45EC-97AB-C38E3400F24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64" y="1417638"/>
            <a:ext cx="8028071" cy="5352532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3200" b="1" dirty="0">
                <a:latin typeface="Times New Roman"/>
              </a:rPr>
              <a:t>Soós Bianka </a:t>
            </a:r>
            <a:br>
              <a:rPr lang="hu-HU" sz="3200" b="1" baseline="0" dirty="0">
                <a:latin typeface="Times New Roman"/>
              </a:rPr>
            </a:br>
            <a:r>
              <a:rPr lang="hu-HU" sz="3200" b="1" baseline="0" dirty="0">
                <a:latin typeface="Times New Roman"/>
              </a:rPr>
              <a:t> </a:t>
            </a:r>
            <a:r>
              <a:rPr lang="hu-HU" sz="3200" b="1" i="1" dirty="0">
                <a:solidFill>
                  <a:srgbClr val="000000"/>
                </a:solidFill>
                <a:latin typeface="Times New Roman"/>
              </a:rPr>
              <a:t>Lakástextil garnitúra (</a:t>
            </a:r>
            <a:r>
              <a:rPr lang="hu-HU" sz="3200" b="1" i="1" dirty="0" err="1">
                <a:solidFill>
                  <a:srgbClr val="000000"/>
                </a:solidFill>
                <a:latin typeface="Times New Roman"/>
              </a:rPr>
              <a:t>Lövétei</a:t>
            </a:r>
            <a:r>
              <a:rPr lang="hu-HU" sz="3200" b="1" i="1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hu-HU" sz="3200" b="1" i="1" dirty="0" err="1">
                <a:solidFill>
                  <a:srgbClr val="000000"/>
                </a:solidFill>
                <a:latin typeface="Times New Roman"/>
              </a:rPr>
              <a:t>szedettes</a:t>
            </a:r>
            <a:r>
              <a:rPr lang="hu-HU" sz="3200" b="1" i="1" dirty="0">
                <a:solidFill>
                  <a:srgbClr val="000000"/>
                </a:solidFill>
                <a:latin typeface="Times New Roman"/>
              </a:rPr>
              <a:t>)</a:t>
            </a:r>
            <a:endParaRPr lang="hu-HU" sz="3200" b="1" i="1" baseline="0" dirty="0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6" name="Kép 5">
            <a:extLst>
              <a:ext uri="{FF2B5EF4-FFF2-40B4-BE49-F238E27FC236}">
                <a16:creationId xmlns:a16="http://schemas.microsoft.com/office/drawing/2014/main" id="{EF06583D-BFC1-4FFA-A509-3F56E19719A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814" y="1423998"/>
            <a:ext cx="7920372" cy="5280248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3200" b="1" dirty="0">
                <a:solidFill>
                  <a:srgbClr val="000000"/>
                </a:solidFill>
                <a:latin typeface="Times New Roman"/>
              </a:rPr>
              <a:t>Soós Kálmánné és </a:t>
            </a:r>
            <a:r>
              <a:rPr lang="hu-HU" sz="3200" b="1" dirty="0" err="1">
                <a:solidFill>
                  <a:srgbClr val="000000"/>
                </a:solidFill>
                <a:latin typeface="Times New Roman"/>
              </a:rPr>
              <a:t>Csíbi</a:t>
            </a:r>
            <a:r>
              <a:rPr lang="hu-HU" sz="3200" b="1" dirty="0">
                <a:solidFill>
                  <a:srgbClr val="000000"/>
                </a:solidFill>
                <a:latin typeface="Times New Roman"/>
              </a:rPr>
              <a:t> Gyuláné</a:t>
            </a:r>
            <a:br>
              <a:rPr lang="hu-HU" sz="3200" b="1" baseline="0" dirty="0">
                <a:solidFill>
                  <a:srgbClr val="000000"/>
                </a:solidFill>
                <a:latin typeface="Times New Roman"/>
              </a:rPr>
            </a:br>
            <a:r>
              <a:rPr lang="hu-HU" sz="3200" b="1" i="1" dirty="0">
                <a:solidFill>
                  <a:srgbClr val="000000"/>
                </a:solidFill>
                <a:latin typeface="Times New Roman"/>
              </a:rPr>
              <a:t>Karcagi cifraszűr</a:t>
            </a:r>
            <a:endParaRPr lang="hu-HU" sz="3200" b="1" i="1" baseline="0" dirty="0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6" name="Kép 5">
            <a:extLst>
              <a:ext uri="{FF2B5EF4-FFF2-40B4-BE49-F238E27FC236}">
                <a16:creationId xmlns:a16="http://schemas.microsoft.com/office/drawing/2014/main" id="{4B2BC9D2-2408-4BB1-9941-AB960BEE5DF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982" y="1499871"/>
            <a:ext cx="7982036" cy="5321357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1D715BA-D3E9-4843-B320-BC1D9F733A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Szabóné Demény </a:t>
            </a:r>
            <a:r>
              <a:rPr lang="hu-H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Monika</a:t>
            </a:r>
            <a:r>
              <a:rPr lang="hu-H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hu-H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hu-H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Nagykőrösi templomkazetta rekonstrukció </a:t>
            </a:r>
            <a:endParaRPr lang="hu-H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08925579-1616-4A00-9DE9-B64D5D897B4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9661E4ED-C8D8-41A0-91B3-AA1AE7F1936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932" y="1609224"/>
            <a:ext cx="7682136" cy="5121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09224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70DFA2B-72E1-496C-9EE1-B6FEDBA314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Szenczi János Mihályné </a:t>
            </a:r>
            <a:br>
              <a:rPr lang="hu-H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hu-H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Úrasztala terítő, kenyértakaró, kehelytakaró</a:t>
            </a:r>
            <a:endParaRPr lang="hu-H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78F30DEA-9AE5-4905-82F9-32C90F4C1D2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05C76565-E657-4924-9ACC-06C0AF50EE4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08" y="1417638"/>
            <a:ext cx="8028384" cy="5352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39752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10F6315-1C6C-4903-9A72-C99848E4DC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Szente Krisztina </a:t>
            </a:r>
            <a:br>
              <a:rPr lang="hu-H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hu-H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Kerámiasütőedények</a:t>
            </a:r>
            <a:endParaRPr lang="hu-H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34F234B8-8494-496E-B6C6-5109A99D474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27E409C5-F34F-4A28-BC07-23D036309A6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024" y="1340768"/>
            <a:ext cx="8172400" cy="5448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22671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C51A76C-2D7C-41E0-96E5-AD20505020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Szepesi János </a:t>
            </a:r>
            <a:br>
              <a:rPr lang="hu-H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hu-H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Palóc áttört faragással díszített alföldi prím citera </a:t>
            </a:r>
            <a:endParaRPr lang="hu-H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5E5EF5E9-F0B0-45D6-A39B-A7D738B6DB8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A4929C7B-5592-49A1-8616-46F5E9C5D02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478" y="1417638"/>
            <a:ext cx="7889742" cy="5259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86229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9408F5D-07D2-461D-ACCD-CBD0C17D12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Bencsik Márta és Szilágyi Gábor </a:t>
            </a:r>
            <a:br>
              <a:rPr lang="hu-H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hu-H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Hagyaték alapján rekonstruált bükkfa szék </a:t>
            </a:r>
            <a:r>
              <a:rPr lang="hu-HU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csuhésodrásos</a:t>
            </a:r>
            <a:r>
              <a:rPr lang="hu-H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betétekkel </a:t>
            </a:r>
            <a:endParaRPr lang="hu-H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525446AB-E89E-4820-B5BB-CF16DC14986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8C62881F-E7E9-4FC5-806E-537E7E9FEBA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196752"/>
            <a:ext cx="7884368" cy="5523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6056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B6E3A1B-4021-49DE-8E02-A6257C2424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Telekné Tóth Ilona </a:t>
            </a:r>
            <a:br>
              <a:rPr lang="hu-H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hu-H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Divattáska (termékcsalád) </a:t>
            </a:r>
            <a:endParaRPr lang="hu-H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06C87BCB-5538-41FE-AC05-EF43FEB0724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6" name="Kép 5">
            <a:extLst>
              <a:ext uri="{FF2B5EF4-FFF2-40B4-BE49-F238E27FC236}">
                <a16:creationId xmlns:a16="http://schemas.microsoft.com/office/drawing/2014/main" id="{83C8793F-B0E3-4B8E-9E99-EACE6232450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942" y="1417638"/>
            <a:ext cx="7920115" cy="5280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38767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7B95226-92F4-4911-AF48-126E22AE39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Tóth Mihály Györgyné </a:t>
            </a:r>
            <a:br>
              <a:rPr lang="hu-H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hu-H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Habán gránátalmás salátás készlet </a:t>
            </a:r>
            <a:endParaRPr lang="hu-H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59FBC2D9-3F4B-45D1-ACEB-685FD50700C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6" name="Kép 5">
            <a:extLst>
              <a:ext uri="{FF2B5EF4-FFF2-40B4-BE49-F238E27FC236}">
                <a16:creationId xmlns:a16="http://schemas.microsoft.com/office/drawing/2014/main" id="{81F19A40-59B5-474C-81FD-DEC3FAE900F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812" y="1417638"/>
            <a:ext cx="7956376" cy="5304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905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B2985EC-CC91-4574-BE9F-B27B83F8AF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Tóth Mihály Györgyné </a:t>
            </a:r>
            <a:br>
              <a:rPr lang="hu-H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hu-H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Habán kék boros készlet </a:t>
            </a:r>
            <a:endParaRPr lang="hu-H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72023790-0362-40D3-BA6B-2A3EB55978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6" name="Kép 5">
            <a:extLst>
              <a:ext uri="{FF2B5EF4-FFF2-40B4-BE49-F238E27FC236}">
                <a16:creationId xmlns:a16="http://schemas.microsoft.com/office/drawing/2014/main" id="{1D4D1FA4-DA23-4463-BC80-D3D93F0CB0D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376942"/>
            <a:ext cx="8003232" cy="5335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29860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C402FAB-7E84-40DF-99A5-20D236AE1B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Tóth Sándor </a:t>
            </a:r>
            <a:br>
              <a:rPr lang="hu-H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hu-H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"Virágmotívummal díszitett citerák (alföldi típusú belsőfejes prím citera, dunántúli hasas citera)"</a:t>
            </a:r>
            <a:endParaRPr lang="hu-H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141994FE-AD4D-4537-B74D-D0E0BA387E8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CDD7B9CC-0557-4650-B895-FC1F707622D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816" y="1578352"/>
            <a:ext cx="7884368" cy="5256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92638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7A5880D-A550-4B38-9BF7-3DD9D354C9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Török László </a:t>
            </a:r>
            <a:br>
              <a:rPr lang="hu-HU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hu-HU" sz="2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Parasztbarokk étkező garnitúra 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2B36163A-C4D4-4416-9388-AC7C05E10D2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2C3E3375-BE2D-4CE5-8D40-EE1FD8BCF7C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460" y="1417638"/>
            <a:ext cx="7913079" cy="5275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43245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sz="3600" b="1" baseline="0" dirty="0" err="1">
                <a:latin typeface="Times New Roman"/>
              </a:rPr>
              <a:t>Devecsei</a:t>
            </a:r>
            <a:r>
              <a:rPr lang="hu-HU" sz="3600" b="1" baseline="0" dirty="0">
                <a:latin typeface="Times New Roman"/>
              </a:rPr>
              <a:t> Gáborné </a:t>
            </a:r>
            <a:br>
              <a:rPr lang="hu-HU" sz="3200" b="1" baseline="0" dirty="0">
                <a:latin typeface="Times New Roman"/>
              </a:rPr>
            </a:br>
            <a:r>
              <a:rPr lang="hu-HU" sz="3600" b="1" i="1" dirty="0">
                <a:latin typeface="Times New Roman"/>
              </a:rPr>
              <a:t>Fémfonalas csipkék a múltból</a:t>
            </a:r>
            <a:endParaRPr lang="hu-HU" sz="3600" b="1" i="1" baseline="0" dirty="0">
              <a:latin typeface="Times New Roman"/>
            </a:endParaRP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6" name="Kép 5">
            <a:extLst>
              <a:ext uri="{FF2B5EF4-FFF2-40B4-BE49-F238E27FC236}">
                <a16:creationId xmlns:a16="http://schemas.microsoft.com/office/drawing/2014/main" id="{291FA0A7-131B-4CCE-9E49-51F2B5ABB03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812" y="1417638"/>
            <a:ext cx="7956376" cy="5304662"/>
          </a:xfrm>
          <a:prstGeom prst="rect">
            <a:avLst/>
          </a:prstGeom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E4960E4-F169-48FF-9C2E-AACE9FC5FB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200" b="1" dirty="0">
                <a:latin typeface="Times New Roman"/>
              </a:rPr>
              <a:t>Rácz László </a:t>
            </a:r>
            <a:br>
              <a:rPr lang="hu-HU" sz="3200" b="1" dirty="0">
                <a:latin typeface="Times New Roman"/>
              </a:rPr>
            </a:br>
            <a:r>
              <a:rPr lang="hu-HU" sz="3200" b="1" i="1" dirty="0">
                <a:latin typeface="Times New Roman"/>
              </a:rPr>
              <a:t>"Fény és Árnyék" napóra és gyertyatartók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9BD5DF9E-F267-44DF-904F-5F62D6D0FCE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36C25401-DD70-4D77-9C51-8746176B707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440374"/>
            <a:ext cx="7931224" cy="5287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91272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1959840" y="404664"/>
            <a:ext cx="5224320" cy="5062131"/>
          </a:xfrm>
          <a:prstGeom prst="rect">
            <a:avLst/>
          </a:prstGeom>
          <a:blipFill dpi="0" rotWithShape="0">
            <a:blip r:embed="rId3" cstate="print"/>
            <a:srcRect/>
            <a:stretch>
              <a:fillRect/>
            </a:stretch>
          </a:blipFill>
          <a:ln>
            <a:noFill/>
          </a:ln>
          <a:effectLst/>
        </p:spPr>
        <p:txBody>
          <a:bodyPr lIns="81639" tIns="55221" rIns="81639" bIns="40820" anchor="ctr" anchorCtr="1"/>
          <a:lstStyle/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sz="24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sz="24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r>
              <a:rPr lang="hu-HU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Budapest,  2019.  </a:t>
            </a:r>
            <a:r>
              <a:rPr lang="hu-HU" sz="240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szeptember 27.</a:t>
            </a:r>
            <a:endParaRPr lang="hu-HU" sz="24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247239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437</TotalTime>
  <Words>166</Words>
  <Application>Microsoft Office PowerPoint</Application>
  <PresentationFormat>Diavetítés a képernyőre (4:3 oldalarány)</PresentationFormat>
  <Paragraphs>101</Paragraphs>
  <Slides>49</Slides>
  <Notes>2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1</vt:i4>
      </vt:variant>
      <vt:variant>
        <vt:lpstr>Diacímek</vt:lpstr>
      </vt:variant>
      <vt:variant>
        <vt:i4>49</vt:i4>
      </vt:variant>
    </vt:vector>
  </HeadingPairs>
  <TitlesOfParts>
    <vt:vector size="53" baseType="lpstr">
      <vt:lpstr>Arial</vt:lpstr>
      <vt:lpstr>Calibri</vt:lpstr>
      <vt:lpstr>Times New Roman</vt:lpstr>
      <vt:lpstr>Office-téma</vt:lpstr>
      <vt:lpstr>PowerPoint-bemutató</vt:lpstr>
      <vt:lpstr>Bánky Zsuzsanna, Gisztl Anna és Szabó Gyula  Értékmentő Időutazás kollekció</vt:lpstr>
      <vt:lpstr>Dobos Krisztina „Sztyeppék vándora” - Motoros bőrtáska kollekció </vt:lpstr>
      <vt:lpstr>Keresztes Levente  Kopjafa</vt:lpstr>
      <vt:lpstr>Szentandrási-Szabó Emese Dóra  „Suhajda csemege” </vt:lpstr>
      <vt:lpstr>Szombati Klára és Torba Béláné Szűrrátétes kollekció </vt:lpstr>
      <vt:lpstr>Affianced Ékszerészet Kft.  Organika Kollekció</vt:lpstr>
      <vt:lpstr>Ágoston Erika Terézia  Viasszal írt hímes tojások</vt:lpstr>
      <vt:lpstr>Aranyfűrész Bt., Szőke Péter  Hortobágyi Karikás Ostor </vt:lpstr>
      <vt:lpstr>Balogh Eszter  Kabinetképek</vt:lpstr>
      <vt:lpstr>Berszánné Román Erzsébet  Istvánmezei hímestojás</vt:lpstr>
      <vt:lpstr>Dávidné Gyarmati Zsuzsanna  Torontáli Szőnyeg </vt:lpstr>
      <vt:lpstr>Demeter Chocolate Kft.  Sárgabarack pálinkás kézműves bonbon étcsokoládéval </vt:lpstr>
      <vt:lpstr>Devcsics-Pásztor Renáta és Devcsics János   Gemma Sacra Corona avagy A Magyar Szent Korona ékköve, ha napjaink drágakő csiszolómestere készítené</vt:lpstr>
      <vt:lpstr>Domján Zsuzsanna  Nappali szoba garnitúra</vt:lpstr>
      <vt:lpstr>Élő József Busó álarc és Busó alak</vt:lpstr>
      <vt:lpstr>Eperjesi Csaba  Református szószék korona fából</vt:lpstr>
      <vt:lpstr>Gajdics Krisztián  Szűrszíj</vt:lpstr>
      <vt:lpstr>Hódfó Hódmezővásárhelyi Foglalkoztató Közhasznú Nonprofit Kft.  Táska kollekció </vt:lpstr>
      <vt:lpstr>Dr. Illés Károlyné  Békéscsabai szűcshímzések </vt:lpstr>
      <vt:lpstr>Kisapáti Zsolt  Nagy kerekű bicikli (eredeti minta alapján)</vt:lpstr>
      <vt:lpstr>Kövér György  Faragott Mézeskalács Ütőfák</vt:lpstr>
      <vt:lpstr>Lévai József  „Diósgyőri Fatálak” </vt:lpstr>
      <vt:lpstr>Lévainé Erdősi Tünde   Fémrátétes patkolt tojás </vt:lpstr>
      <vt:lpstr>Lukács Eszter Mária Békési szűcshímzések </vt:lpstr>
      <vt:lpstr>M. Mester Katalin „Menyasszonyból új asszony…” népi fűzött gyöngygallérokkal </vt:lpstr>
      <vt:lpstr>Dr. Markovits Antal  Íz- Tár ételízesítő (sómentes); FANNI fasírtporok</vt:lpstr>
      <vt:lpstr>Marton Ferenc  Barokk kanapé </vt:lpstr>
      <vt:lpstr>Merényi József  A juhász három kelléke </vt:lpstr>
      <vt:lpstr>Mikes Lajos  Vadász Lőportartó </vt:lpstr>
      <vt:lpstr>Kocsor Imréné – Népművészeti Kosárfonó Bt. Kandalló kosarak </vt:lpstr>
      <vt:lpstr>Örökség Alkotóműhely Ruházati Kft. Katrics Krisztina  Kézzel hímzett swarovski kristályokkal díszített színátmenetes estélyi ruha </vt:lpstr>
      <vt:lpstr>Románné Hadri Veronika Alkalmi táska pannónia csipkével díszítve</vt:lpstr>
      <vt:lpstr>Simkó Fanni  Tulipántos viselet kiegészítők </vt:lpstr>
      <vt:lpstr>Soós Bianka   Lakástextil garnitúra (Lövétei szedettes)</vt:lpstr>
      <vt:lpstr>Soós Kálmánné és Csíbi Gyuláné Karcagi cifraszűr</vt:lpstr>
      <vt:lpstr>Szabóné Demény Monika  Nagykőrösi templomkazetta rekonstrukció </vt:lpstr>
      <vt:lpstr>Szenczi János Mihályné  Úrasztala terítő, kenyértakaró, kehelytakaró</vt:lpstr>
      <vt:lpstr>Szente Krisztina  Kerámiasütőedények</vt:lpstr>
      <vt:lpstr>Szepesi János  Palóc áttört faragással díszített alföldi prím citera </vt:lpstr>
      <vt:lpstr>Bencsik Márta és Szilágyi Gábor  Hagyaték alapján rekonstruált bükkfa szék csuhésodrásos betétekkel </vt:lpstr>
      <vt:lpstr>Telekné Tóth Ilona  Divattáska (termékcsalád) </vt:lpstr>
      <vt:lpstr>Tóth Mihály Györgyné  Habán gránátalmás salátás készlet </vt:lpstr>
      <vt:lpstr>Tóth Mihály Györgyné  Habán kék boros készlet </vt:lpstr>
      <vt:lpstr>Tóth Sándor  "Virágmotívummal díszitett citerák (alföldi típusú belsőfejes prím citera, dunántúli hasas citera)"</vt:lpstr>
      <vt:lpstr>Török László  Parasztbarokk étkező garnitúra </vt:lpstr>
      <vt:lpstr>Devecsei Gáborné  Fémfonalas csipkék a múltból</vt:lpstr>
      <vt:lpstr>Rácz László  "Fény és Árnyék" napóra és gyertyatartók</vt:lpstr>
      <vt:lpstr>PowerPoint-bemutató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hp</dc:creator>
  <cp:lastModifiedBy>Szük Krisztina</cp:lastModifiedBy>
  <cp:revision>224</cp:revision>
  <dcterms:created xsi:type="dcterms:W3CDTF">2017-09-20T17:50:50Z</dcterms:created>
  <dcterms:modified xsi:type="dcterms:W3CDTF">2019-09-26T15:54:14Z</dcterms:modified>
</cp:coreProperties>
</file>