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2.xml" ContentType="application/vnd.openxmlformats-officedocument.drawingml.chartshape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Ex1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theme/themeOverride1.xml" ContentType="application/vnd.openxmlformats-officedocument.themeOverride+xml"/>
  <Override PartName="/ppt/charts/chartEx2.xml" ContentType="application/vnd.ms-office.chartex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drawings/drawing3.xml" ContentType="application/vnd.openxmlformats-officedocument.drawingml.chartshapes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drawings/drawing4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  <p:sldMasterId id="2147483682" r:id="rId2"/>
  </p:sldMasterIdLst>
  <p:notesMasterIdLst>
    <p:notesMasterId r:id="rId50"/>
  </p:notesMasterIdLst>
  <p:handoutMasterIdLst>
    <p:handoutMasterId r:id="rId51"/>
  </p:handoutMasterIdLst>
  <p:sldIdLst>
    <p:sldId id="1084" r:id="rId3"/>
    <p:sldId id="1079" r:id="rId4"/>
    <p:sldId id="1080" r:id="rId5"/>
    <p:sldId id="843" r:id="rId6"/>
    <p:sldId id="961" r:id="rId7"/>
    <p:sldId id="962" r:id="rId8"/>
    <p:sldId id="1063" r:id="rId9"/>
    <p:sldId id="1018" r:id="rId10"/>
    <p:sldId id="790" r:id="rId11"/>
    <p:sldId id="969" r:id="rId12"/>
    <p:sldId id="1075" r:id="rId13"/>
    <p:sldId id="1068" r:id="rId14"/>
    <p:sldId id="1069" r:id="rId15"/>
    <p:sldId id="945" r:id="rId16"/>
    <p:sldId id="437" r:id="rId17"/>
    <p:sldId id="827" r:id="rId18"/>
    <p:sldId id="907" r:id="rId19"/>
    <p:sldId id="1070" r:id="rId20"/>
    <p:sldId id="944" r:id="rId21"/>
    <p:sldId id="861" r:id="rId22"/>
    <p:sldId id="622" r:id="rId23"/>
    <p:sldId id="1057" r:id="rId24"/>
    <p:sldId id="1087" r:id="rId25"/>
    <p:sldId id="1071" r:id="rId26"/>
    <p:sldId id="1035" r:id="rId27"/>
    <p:sldId id="1072" r:id="rId28"/>
    <p:sldId id="1027" r:id="rId29"/>
    <p:sldId id="1023" r:id="rId30"/>
    <p:sldId id="1074" r:id="rId31"/>
    <p:sldId id="1024" r:id="rId32"/>
    <p:sldId id="1030" r:id="rId33"/>
    <p:sldId id="1044" r:id="rId34"/>
    <p:sldId id="1081" r:id="rId35"/>
    <p:sldId id="1045" r:id="rId36"/>
    <p:sldId id="1036" r:id="rId37"/>
    <p:sldId id="1046" r:id="rId38"/>
    <p:sldId id="1049" r:id="rId39"/>
    <p:sldId id="1051" r:id="rId40"/>
    <p:sldId id="1050" r:id="rId41"/>
    <p:sldId id="1052" r:id="rId42"/>
    <p:sldId id="1034" r:id="rId43"/>
    <p:sldId id="950" r:id="rId44"/>
    <p:sldId id="1031" r:id="rId45"/>
    <p:sldId id="1085" r:id="rId46"/>
    <p:sldId id="1055" r:id="rId47"/>
    <p:sldId id="1032" r:id="rId48"/>
    <p:sldId id="1086" r:id="rId4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lok András Bese" initials="KAB" lastIdx="1" clrIdx="0">
    <p:extLst>
      <p:ext uri="{19B8F6BF-5375-455C-9EA6-DF929625EA0E}">
        <p15:presenceInfo xmlns:p15="http://schemas.microsoft.com/office/powerpoint/2012/main" userId="S::koloka@mnb.hu::a9ec9f5d-02d3-4528-b317-2b2c65cd2b5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32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ortvelyesil\AppData\Local\Microsoft\Windows\INetCache\Content.Outlook\JK3FVA6U\relat&#237;v%20fejletts&#233;g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kortvelyesil\AppData\Local\Microsoft\Windows\INetCache\Content.Outlook\JK3FVA6U\relat&#237;v%20fejletts&#233;g.xlsx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Srv2\mnb\FISCAL\Versenyk&#233;pess&#233;g\Output\Eln&#246;k\2019\Prezent&#225;ci&#243;k\Eln&#246;ki%20&#233;vadnyit&#243;_2019.jan\inputok\gdp.xls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rv2\mnb\FISCAL\Versenyk&#233;pess&#233;g\Output\Eln&#246;k\2019\Prezent&#225;ci&#243;k\Eln&#246;ki%20&#233;vadnyit&#243;_2019.jan\inputok\gdp_capita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SRV2\MNB\_workflow\KKF\_N&#246;veked&#233;si%20Jelent&#233;s\2018\&#193;BR&#193;K\3.%20fejezet.xlsx" TargetMode="Externa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\\SRV2\MNB\_workflow\KKF\_N&#246;veked&#233;si%20Jelent&#233;s\2018\&#193;BR&#193;K\3.%20fejezet.xlsx" TargetMode="Externa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file:///X:\KKF\Konjunktura%20elemzo%20osztaly\_Common\RippelG\Project\Wage_convergence\decomp.xlsx" TargetMode="External"/><Relationship Id="rId4" Type="http://schemas.openxmlformats.org/officeDocument/2006/relationships/themeOverride" Target="../theme/themeOverride1.xm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3.xml"/><Relationship Id="rId2" Type="http://schemas.microsoft.com/office/2011/relationships/chartStyle" Target="style3.xml"/><Relationship Id="rId1" Type="http://schemas.openxmlformats.org/officeDocument/2006/relationships/oleObject" Target="file:///X:\KKF\Konjunktura%20elemzo%20osztaly\_Common\RippelG\Project\Wage_convergence\decomp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2353122789267378E-2"/>
          <c:y val="4.3520026737061027E-2"/>
          <c:w val="0.9215960763727562"/>
          <c:h val="0.70900939454585876"/>
        </c:manualLayout>
      </c:layout>
      <c:lineChart>
        <c:grouping val="standard"/>
        <c:varyColors val="0"/>
        <c:ser>
          <c:idx val="0"/>
          <c:order val="0"/>
          <c:tx>
            <c:strRef>
              <c:f>'c3-5'!$B$10</c:f>
              <c:strCache>
                <c:ptCount val="1"/>
                <c:pt idx="0">
                  <c:v>Közepes fejlettség csapdája</c:v>
                </c:pt>
              </c:strCache>
            </c:strRef>
          </c:tx>
          <c:spPr>
            <a:ln w="50800" cap="rnd">
              <a:solidFill>
                <a:srgbClr val="009EE0">
                  <a:lumMod val="75000"/>
                  <a:alpha val="55000"/>
                </a:srgb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'c3-5'!$B$12:$B$32</c:f>
              <c:numCache>
                <c:formatCode>General</c:formatCode>
                <c:ptCount val="21"/>
                <c:pt idx="0">
                  <c:v>48.073645923504607</c:v>
                </c:pt>
                <c:pt idx="1">
                  <c:v>47.932752101193969</c:v>
                </c:pt>
                <c:pt idx="2">
                  <c:v>47.211979331291438</c:v>
                </c:pt>
                <c:pt idx="3">
                  <c:v>48.566743350074631</c:v>
                </c:pt>
                <c:pt idx="4">
                  <c:v>50.713296685504687</c:v>
                </c:pt>
                <c:pt idx="5">
                  <c:v>52.490289910952299</c:v>
                </c:pt>
                <c:pt idx="6">
                  <c:v>53.425905354365696</c:v>
                </c:pt>
                <c:pt idx="7">
                  <c:v>54.747028701559152</c:v>
                </c:pt>
                <c:pt idx="8">
                  <c:v>56.802133168056372</c:v>
                </c:pt>
                <c:pt idx="9">
                  <c:v>58.46295622008823</c:v>
                </c:pt>
                <c:pt idx="10">
                  <c:v>59.759632653712806</c:v>
                </c:pt>
                <c:pt idx="11">
                  <c:v>60.720743127974174</c:v>
                </c:pt>
                <c:pt idx="12">
                  <c:v>61.543758203107181</c:v>
                </c:pt>
                <c:pt idx="13">
                  <c:v>62.246760133845633</c:v>
                </c:pt>
                <c:pt idx="14">
                  <c:v>62.841880159500157</c:v>
                </c:pt>
                <c:pt idx="15">
                  <c:v>63.329392088831163</c:v>
                </c:pt>
                <c:pt idx="16">
                  <c:v>63.722978345014063</c:v>
                </c:pt>
                <c:pt idx="17">
                  <c:v>64.031259787399549</c:v>
                </c:pt>
                <c:pt idx="18">
                  <c:v>64.259856481876739</c:v>
                </c:pt>
                <c:pt idx="19">
                  <c:v>64.409038369015263</c:v>
                </c:pt>
                <c:pt idx="20">
                  <c:v>64.485675161047666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97-4180-B7D8-E9FD757663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012824"/>
        <c:axId val="737009872"/>
      </c:lineChart>
      <c:lineChart>
        <c:grouping val="standard"/>
        <c:varyColors val="0"/>
        <c:ser>
          <c:idx val="2"/>
          <c:order val="1"/>
          <c:tx>
            <c:strRef>
              <c:f>'c3-5'!$C$10</c:f>
              <c:strCache>
                <c:ptCount val="1"/>
                <c:pt idx="0">
                  <c:v>Reformpálya</c:v>
                </c:pt>
              </c:strCache>
            </c:strRef>
          </c:tx>
          <c:spPr>
            <a:ln w="50800" cap="rnd">
              <a:solidFill>
                <a:srgbClr val="C00000">
                  <a:alpha val="55000"/>
                </a:srgbClr>
              </a:solidFill>
              <a:round/>
            </a:ln>
            <a:effectLst/>
          </c:spPr>
          <c:marker>
            <c:symbol val="none"/>
          </c:marke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'c3-5'!$C$12:$C$32</c:f>
              <c:numCache>
                <c:formatCode>General</c:formatCode>
                <c:ptCount val="21"/>
                <c:pt idx="0">
                  <c:v>48.073645923504607</c:v>
                </c:pt>
                <c:pt idx="1">
                  <c:v>47.932752101193969</c:v>
                </c:pt>
                <c:pt idx="2">
                  <c:v>47.211979331291438</c:v>
                </c:pt>
                <c:pt idx="3">
                  <c:v>48.566743350074631</c:v>
                </c:pt>
                <c:pt idx="4">
                  <c:v>50.713296685504687</c:v>
                </c:pt>
                <c:pt idx="5">
                  <c:v>52.490289910952299</c:v>
                </c:pt>
                <c:pt idx="6">
                  <c:v>53.425905354365696</c:v>
                </c:pt>
                <c:pt idx="7">
                  <c:v>54.747028701559152</c:v>
                </c:pt>
                <c:pt idx="8">
                  <c:v>56.802133168056372</c:v>
                </c:pt>
                <c:pt idx="9">
                  <c:v>58.46295622008823</c:v>
                </c:pt>
                <c:pt idx="10">
                  <c:v>59.759632653712806</c:v>
                </c:pt>
                <c:pt idx="11">
                  <c:v>61.901640850496058</c:v>
                </c:pt>
                <c:pt idx="12">
                  <c:v>64.495988004192554</c:v>
                </c:pt>
                <c:pt idx="13">
                  <c:v>67.289039290104711</c:v>
                </c:pt>
                <c:pt idx="14">
                  <c:v>70.247475226359242</c:v>
                </c:pt>
                <c:pt idx="15">
                  <c:v>73.145807743311622</c:v>
                </c:pt>
                <c:pt idx="16">
                  <c:v>75.947614033783012</c:v>
                </c:pt>
                <c:pt idx="17">
                  <c:v>78.640617761015505</c:v>
                </c:pt>
                <c:pt idx="18">
                  <c:v>81.204151134597865</c:v>
                </c:pt>
                <c:pt idx="19">
                  <c:v>83.648797379118449</c:v>
                </c:pt>
                <c:pt idx="20">
                  <c:v>85.897155059361879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97-4180-B7D8-E9FD757663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5429112"/>
        <c:axId val="795433704"/>
      </c:lineChart>
      <c:dateAx>
        <c:axId val="737012824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low"/>
        <c:spPr>
          <a:noFill/>
          <a:ln w="9525">
            <a:solidFill>
              <a:sysClr val="window" lastClr="FFFFFF">
                <a:lumMod val="85000"/>
                <a:alpha val="10000"/>
              </a:sysClr>
            </a:solidFill>
            <a:prstDash val="solid"/>
          </a:ln>
          <a:effectLst/>
        </c:spPr>
        <c:txPr>
          <a:bodyPr rot="-5400000"/>
          <a:lstStyle/>
          <a:p>
            <a:pPr>
              <a:defRPr sz="2400">
                <a:solidFill>
                  <a:schemeClr val="bg1">
                    <a:alpha val="20000"/>
                  </a:schemeClr>
                </a:solidFill>
              </a:defRPr>
            </a:pPr>
            <a:endParaRPr lang="hu-HU"/>
          </a:p>
        </c:txPr>
        <c:crossAx val="737009872"/>
        <c:crosses val="autoZero"/>
        <c:auto val="1"/>
        <c:lblOffset val="100"/>
        <c:baseTimeUnit val="years"/>
        <c:majorUnit val="1"/>
        <c:majorTimeUnit val="years"/>
      </c:dateAx>
      <c:valAx>
        <c:axId val="737009872"/>
        <c:scaling>
          <c:orientation val="minMax"/>
          <c:max val="100"/>
          <c:min val="40"/>
        </c:scaling>
        <c:delete val="0"/>
        <c:axPos val="l"/>
        <c:numFmt formatCode="0" sourceLinked="0"/>
        <c:majorTickMark val="out"/>
        <c:minorTickMark val="none"/>
        <c:tickLblPos val="nextTo"/>
        <c:spPr>
          <a:noFill/>
          <a:ln w="9525">
            <a:noFill/>
            <a:prstDash val="solid"/>
          </a:ln>
          <a:effectLst/>
        </c:spPr>
        <c:txPr>
          <a:bodyPr rot="-60000000" vert="horz"/>
          <a:lstStyle/>
          <a:p>
            <a:pPr>
              <a:defRPr sz="2000">
                <a:solidFill>
                  <a:schemeClr val="bg1">
                    <a:alpha val="20000"/>
                  </a:schemeClr>
                </a:solidFill>
              </a:defRPr>
            </a:pPr>
            <a:endParaRPr lang="hu-HU"/>
          </a:p>
        </c:txPr>
        <c:crossAx val="737012824"/>
        <c:crosses val="autoZero"/>
        <c:crossBetween val="between"/>
      </c:valAx>
      <c:valAx>
        <c:axId val="795433704"/>
        <c:scaling>
          <c:orientation val="minMax"/>
          <c:max val="100"/>
          <c:min val="4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2000">
                <a:solidFill>
                  <a:schemeClr val="bg1">
                    <a:alpha val="20000"/>
                  </a:schemeClr>
                </a:solidFill>
              </a:defRPr>
            </a:pPr>
            <a:endParaRPr lang="hu-HU"/>
          </a:p>
        </c:txPr>
        <c:crossAx val="795429112"/>
        <c:crosses val="max"/>
        <c:crossBetween val="between"/>
      </c:valAx>
      <c:dateAx>
        <c:axId val="795429112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795433704"/>
        <c:crosses val="autoZero"/>
        <c:auto val="1"/>
        <c:lblOffset val="100"/>
        <c:baseTimeUnit val="years"/>
      </c:date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0.10803265716672389"/>
          <c:y val="0.89425263098169228"/>
          <c:w val="0.78282247489157142"/>
          <c:h val="9.3018229166666674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 sz="2400">
              <a:solidFill>
                <a:schemeClr val="bg1">
                  <a:alpha val="20000"/>
                </a:schemeClr>
              </a:solidFill>
            </a:defRPr>
          </a:pPr>
          <a:endParaRPr lang="hu-HU"/>
        </a:p>
      </c:txPr>
    </c:legend>
    <c:plotVisOnly val="1"/>
    <c:dispBlanksAs val="gap"/>
    <c:showDLblsOverMax val="0"/>
    <c:extLst/>
  </c:chart>
  <c:spPr>
    <a:noFill/>
    <a:ln w="25400">
      <a:noFill/>
    </a:ln>
    <a:effectLst/>
  </c:spPr>
  <c:txPr>
    <a:bodyPr/>
    <a:lstStyle/>
    <a:p>
      <a:pPr>
        <a:defRPr sz="1800" b="0" i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6.2353122789267378E-2"/>
          <c:y val="4.3520026737061027E-2"/>
          <c:w val="0.9215960763727562"/>
          <c:h val="0.70900939454585876"/>
        </c:manualLayout>
      </c:layout>
      <c:lineChart>
        <c:grouping val="standard"/>
        <c:varyColors val="0"/>
        <c:ser>
          <c:idx val="0"/>
          <c:order val="0"/>
          <c:tx>
            <c:strRef>
              <c:f>'c3-5'!$B$10</c:f>
              <c:strCache>
                <c:ptCount val="1"/>
                <c:pt idx="0">
                  <c:v>Közepes fejlettség csapdája</c:v>
                </c:pt>
              </c:strCache>
            </c:strRef>
          </c:tx>
          <c:spPr>
            <a:ln w="50800" cap="rnd">
              <a:solidFill>
                <a:srgbClr val="009EE0">
                  <a:lumMod val="75000"/>
                </a:srgb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'c3-5'!$B$12:$B$32</c:f>
              <c:numCache>
                <c:formatCode>General</c:formatCode>
                <c:ptCount val="21"/>
                <c:pt idx="0">
                  <c:v>48.073645923504607</c:v>
                </c:pt>
                <c:pt idx="1">
                  <c:v>47.932752101193969</c:v>
                </c:pt>
                <c:pt idx="2">
                  <c:v>47.211979331291438</c:v>
                </c:pt>
                <c:pt idx="3">
                  <c:v>48.566743350074631</c:v>
                </c:pt>
                <c:pt idx="4">
                  <c:v>50.713296685504687</c:v>
                </c:pt>
                <c:pt idx="5">
                  <c:v>52.490289910952299</c:v>
                </c:pt>
                <c:pt idx="6">
                  <c:v>53.425905354365696</c:v>
                </c:pt>
                <c:pt idx="7">
                  <c:v>54.747028701559152</c:v>
                </c:pt>
                <c:pt idx="8">
                  <c:v>56.802133168056372</c:v>
                </c:pt>
                <c:pt idx="9">
                  <c:v>58.46295622008823</c:v>
                </c:pt>
                <c:pt idx="10">
                  <c:v>59.759632653712806</c:v>
                </c:pt>
                <c:pt idx="11">
                  <c:v>60.720743127974174</c:v>
                </c:pt>
                <c:pt idx="12">
                  <c:v>61.543758203107181</c:v>
                </c:pt>
                <c:pt idx="13">
                  <c:v>62.246760133845633</c:v>
                </c:pt>
                <c:pt idx="14">
                  <c:v>62.841880159500157</c:v>
                </c:pt>
                <c:pt idx="15">
                  <c:v>63.329392088831163</c:v>
                </c:pt>
                <c:pt idx="16">
                  <c:v>63.722978345014063</c:v>
                </c:pt>
                <c:pt idx="17">
                  <c:v>64.031259787399549</c:v>
                </c:pt>
                <c:pt idx="18">
                  <c:v>64.259856481876739</c:v>
                </c:pt>
                <c:pt idx="19">
                  <c:v>64.409038369015263</c:v>
                </c:pt>
                <c:pt idx="20">
                  <c:v>64.485675161047666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097-4180-B7D8-E9FD757663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012824"/>
        <c:axId val="737009872"/>
      </c:lineChart>
      <c:lineChart>
        <c:grouping val="standard"/>
        <c:varyColors val="0"/>
        <c:ser>
          <c:idx val="2"/>
          <c:order val="1"/>
          <c:tx>
            <c:strRef>
              <c:f>'c3-5'!$C$10</c:f>
              <c:strCache>
                <c:ptCount val="1"/>
                <c:pt idx="0">
                  <c:v>Reformpálya</c:v>
                </c:pt>
              </c:strCache>
            </c:strRef>
          </c:tx>
          <c:spPr>
            <a:ln w="50800" cap="rnd">
              <a:solidFill>
                <a:srgbClr val="DA0000"/>
              </a:solidFill>
              <a:round/>
            </a:ln>
            <a:effectLst/>
          </c:spPr>
          <c:marker>
            <c:symbol val="none"/>
          </c:marke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'c3-5'!$C$12:$C$32</c:f>
              <c:numCache>
                <c:formatCode>General</c:formatCode>
                <c:ptCount val="21"/>
                <c:pt idx="0">
                  <c:v>48.073645923504607</c:v>
                </c:pt>
                <c:pt idx="1">
                  <c:v>47.932752101193969</c:v>
                </c:pt>
                <c:pt idx="2">
                  <c:v>47.211979331291438</c:v>
                </c:pt>
                <c:pt idx="3">
                  <c:v>48.566743350074631</c:v>
                </c:pt>
                <c:pt idx="4">
                  <c:v>50.713296685504687</c:v>
                </c:pt>
                <c:pt idx="5">
                  <c:v>52.490289910952299</c:v>
                </c:pt>
                <c:pt idx="6">
                  <c:v>53.425905354365696</c:v>
                </c:pt>
                <c:pt idx="7">
                  <c:v>54.747028701559152</c:v>
                </c:pt>
                <c:pt idx="8">
                  <c:v>56.802133168056372</c:v>
                </c:pt>
                <c:pt idx="9">
                  <c:v>58.46295622008823</c:v>
                </c:pt>
                <c:pt idx="10">
                  <c:v>59.759632653712806</c:v>
                </c:pt>
                <c:pt idx="11">
                  <c:v>61.901640850496058</c:v>
                </c:pt>
                <c:pt idx="12">
                  <c:v>64.495988004192554</c:v>
                </c:pt>
                <c:pt idx="13">
                  <c:v>67.289039290104711</c:v>
                </c:pt>
                <c:pt idx="14">
                  <c:v>70.247475226359242</c:v>
                </c:pt>
                <c:pt idx="15">
                  <c:v>73.145807743311622</c:v>
                </c:pt>
                <c:pt idx="16">
                  <c:v>75.947614033783012</c:v>
                </c:pt>
                <c:pt idx="17">
                  <c:v>78.640617761015505</c:v>
                </c:pt>
                <c:pt idx="18">
                  <c:v>81.204151134597865</c:v>
                </c:pt>
                <c:pt idx="19">
                  <c:v>83.648797379118449</c:v>
                </c:pt>
                <c:pt idx="20">
                  <c:v>85.897155059361879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097-4180-B7D8-E9FD757663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95429112"/>
        <c:axId val="795433704"/>
      </c:lineChart>
      <c:dateAx>
        <c:axId val="737012824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low"/>
        <c:spPr>
          <a:noFill/>
          <a:ln w="9525">
            <a:solidFill>
              <a:sysClr val="window" lastClr="FFFFFF">
                <a:lumMod val="65000"/>
              </a:sysClr>
            </a:solidFill>
            <a:prstDash val="solid"/>
          </a:ln>
          <a:effectLst/>
        </c:spPr>
        <c:txPr>
          <a:bodyPr rot="-5400000"/>
          <a:lstStyle/>
          <a:p>
            <a:pPr>
              <a:defRPr sz="2400"/>
            </a:pPr>
            <a:endParaRPr lang="hu-HU"/>
          </a:p>
        </c:txPr>
        <c:crossAx val="737009872"/>
        <c:crosses val="autoZero"/>
        <c:auto val="1"/>
        <c:lblOffset val="100"/>
        <c:baseTimeUnit val="years"/>
        <c:majorUnit val="1"/>
        <c:majorTimeUnit val="years"/>
      </c:dateAx>
      <c:valAx>
        <c:axId val="737009872"/>
        <c:scaling>
          <c:orientation val="minMax"/>
          <c:max val="100"/>
          <c:min val="40"/>
        </c:scaling>
        <c:delete val="0"/>
        <c:axPos val="l"/>
        <c:majorGridlines>
          <c:spPr>
            <a:ln w="9525">
              <a:solidFill>
                <a:sysClr val="window" lastClr="FFFFFF">
                  <a:lumMod val="65000"/>
                </a:sysClr>
              </a:solidFill>
              <a:prstDash val="dash"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 w="9525">
            <a:solidFill>
              <a:srgbClr val="808080"/>
            </a:solidFill>
            <a:prstDash val="solid"/>
          </a:ln>
          <a:effectLst/>
        </c:spPr>
        <c:txPr>
          <a:bodyPr rot="-60000000" vert="horz"/>
          <a:lstStyle/>
          <a:p>
            <a:pPr>
              <a:defRPr sz="2000"/>
            </a:pPr>
            <a:endParaRPr lang="hu-HU"/>
          </a:p>
        </c:txPr>
        <c:crossAx val="737012824"/>
        <c:crosses val="autoZero"/>
        <c:crossBetween val="between"/>
      </c:valAx>
      <c:valAx>
        <c:axId val="795433704"/>
        <c:scaling>
          <c:orientation val="minMax"/>
          <c:max val="100"/>
          <c:min val="40"/>
        </c:scaling>
        <c:delete val="0"/>
        <c:axPos val="r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000"/>
            </a:pPr>
            <a:endParaRPr lang="hu-HU"/>
          </a:p>
        </c:txPr>
        <c:crossAx val="795429112"/>
        <c:crosses val="max"/>
        <c:crossBetween val="between"/>
      </c:valAx>
      <c:dateAx>
        <c:axId val="795429112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795433704"/>
        <c:crosses val="autoZero"/>
        <c:auto val="1"/>
        <c:lblOffset val="100"/>
        <c:baseTimeUnit val="years"/>
      </c:dateAx>
      <c:spPr>
        <a:noFill/>
        <a:ln w="9525">
          <a:solidFill>
            <a:sysClr val="window" lastClr="FFFFFF">
              <a:lumMod val="65000"/>
            </a:sysClr>
          </a:solidFill>
        </a:ln>
      </c:spPr>
    </c:plotArea>
    <c:legend>
      <c:legendPos val="b"/>
      <c:layout>
        <c:manualLayout>
          <c:xMode val="edge"/>
          <c:yMode val="edge"/>
          <c:x val="0.10803265716672389"/>
          <c:y val="0.89425263098169228"/>
          <c:w val="0.78282247489157142"/>
          <c:h val="9.3018229166666674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 sz="2400"/>
          </a:pPr>
          <a:endParaRPr lang="hu-HU"/>
        </a:p>
      </c:txPr>
    </c:legend>
    <c:plotVisOnly val="1"/>
    <c:dispBlanksAs val="gap"/>
    <c:showDLblsOverMax val="0"/>
    <c:extLst/>
  </c:chart>
  <c:spPr>
    <a:noFill/>
    <a:ln w="25400">
      <a:noFill/>
    </a:ln>
    <a:effectLst/>
  </c:spPr>
  <c:txPr>
    <a:bodyPr/>
    <a:lstStyle/>
    <a:p>
      <a:pPr>
        <a:defRPr sz="1800" b="0" i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1763797691632918E-2"/>
          <c:y val="6.3744498097059385E-2"/>
          <c:w val="0.89647240461673416"/>
          <c:h val="0.6946172153757840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Data!$K$86</c:f>
              <c:strCache>
                <c:ptCount val="1"/>
                <c:pt idx="0">
                  <c:v>Magyarország</c:v>
                </c:pt>
              </c:strCache>
            </c:strRef>
          </c:tx>
          <c:spPr>
            <a:solidFill>
              <a:schemeClr val="accent3"/>
            </a:solidFill>
            <a:ln w="25400">
              <a:noFill/>
            </a:ln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Data!$L$86:$N$86</c:f>
              <c:numCache>
                <c:formatCode>General</c:formatCode>
                <c:ptCount val="3"/>
                <c:pt idx="0">
                  <c:v>3.5186625308016857</c:v>
                </c:pt>
                <c:pt idx="1">
                  <c:v>-1.0173000615652881</c:v>
                </c:pt>
                <c:pt idx="2">
                  <c:v>3.518036843682085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5CF-424F-8AD7-89C5B94E1583}"/>
            </c:ext>
          </c:extLst>
        </c:ser>
        <c:ser>
          <c:idx val="1"/>
          <c:order val="1"/>
          <c:tx>
            <c:strRef>
              <c:f>Data!$K$87</c:f>
              <c:strCache>
                <c:ptCount val="1"/>
                <c:pt idx="0">
                  <c:v>V3</c:v>
                </c:pt>
              </c:strCache>
            </c:strRef>
          </c:tx>
          <c:spPr>
            <a:solidFill>
              <a:schemeClr val="accent1"/>
            </a:solidFill>
            <a:ln w="25400">
              <a:noFill/>
            </a:ln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Data!$L$87:$N$87</c:f>
              <c:numCache>
                <c:formatCode>General</c:formatCode>
                <c:ptCount val="3"/>
                <c:pt idx="0">
                  <c:v>5.9700707555141177</c:v>
                </c:pt>
                <c:pt idx="1">
                  <c:v>1.8827297043264821</c:v>
                </c:pt>
                <c:pt idx="2">
                  <c:v>3.2018323591651678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5CF-424F-8AD7-89C5B94E1583}"/>
            </c:ext>
          </c:extLst>
        </c:ser>
        <c:ser>
          <c:idx val="2"/>
          <c:order val="2"/>
          <c:tx>
            <c:strRef>
              <c:f>Data!$K$88</c:f>
              <c:strCache>
                <c:ptCount val="1"/>
                <c:pt idx="0">
                  <c:v>Skandináv államok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25400">
              <a:noFill/>
            </a:ln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Data!$L$88:$N$88</c:f>
              <c:numCache>
                <c:formatCode>General</c:formatCode>
                <c:ptCount val="3"/>
                <c:pt idx="0">
                  <c:v>3.0584857272557886</c:v>
                </c:pt>
                <c:pt idx="1">
                  <c:v>-0.18662427167286824</c:v>
                </c:pt>
                <c:pt idx="2">
                  <c:v>1.821703246117929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5CF-424F-8AD7-89C5B94E1583}"/>
            </c:ext>
          </c:extLst>
        </c:ser>
        <c:ser>
          <c:idx val="3"/>
          <c:order val="3"/>
          <c:tx>
            <c:strRef>
              <c:f>Data!$K$89</c:f>
              <c:strCache>
                <c:ptCount val="1"/>
                <c:pt idx="0">
                  <c:v>Németország</c:v>
                </c:pt>
              </c:strCache>
            </c:strRef>
          </c:tx>
          <c:spPr>
            <a:solidFill>
              <a:schemeClr val="tx2">
                <a:lumMod val="90000"/>
                <a:lumOff val="10000"/>
              </a:schemeClr>
            </a:solidFill>
            <a:ln>
              <a:noFill/>
            </a:ln>
            <a:effectLst/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Data!$L$89:$N$89</c:f>
              <c:numCache>
                <c:formatCode>General</c:formatCode>
                <c:ptCount val="3"/>
                <c:pt idx="0">
                  <c:v>1.6167542458753303</c:v>
                </c:pt>
                <c:pt idx="1">
                  <c:v>0.74671441795190674</c:v>
                </c:pt>
                <c:pt idx="2">
                  <c:v>1.7146617359659222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E5CF-424F-8AD7-89C5B94E1583}"/>
            </c:ext>
          </c:extLst>
        </c:ser>
        <c:ser>
          <c:idx val="4"/>
          <c:order val="4"/>
          <c:tx>
            <c:strRef>
              <c:f>Data!$K$90</c:f>
              <c:strCache>
                <c:ptCount val="1"/>
                <c:pt idx="0">
                  <c:v>Ausztria</c:v>
                </c:pt>
              </c:strCache>
            </c:strRef>
          </c:tx>
          <c:spPr>
            <a:solidFill>
              <a:srgbClr val="70AD47"/>
            </a:solidFill>
            <a:ln w="25400">
              <a:noFill/>
            </a:ln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Data!$L$90:$N$90</c:f>
              <c:numCache>
                <c:formatCode>General</c:formatCode>
                <c:ptCount val="3"/>
                <c:pt idx="0">
                  <c:v>2.624382316322257</c:v>
                </c:pt>
                <c:pt idx="1">
                  <c:v>0.6158851804378116</c:v>
                </c:pt>
                <c:pt idx="2">
                  <c:v>1.5197458076454182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5CF-424F-8AD7-89C5B94E1583}"/>
            </c:ext>
          </c:extLst>
        </c:ser>
        <c:ser>
          <c:idx val="5"/>
          <c:order val="5"/>
          <c:tx>
            <c:strRef>
              <c:f>Data!$K$91</c:f>
              <c:strCache>
                <c:ptCount val="1"/>
                <c:pt idx="0">
                  <c:v>Franciaország</c:v>
                </c:pt>
              </c:strCache>
            </c:strRef>
          </c:tx>
          <c:spPr>
            <a:solidFill>
              <a:srgbClr val="E57200"/>
            </a:solidFill>
            <a:ln w="25400">
              <a:noFill/>
            </a:ln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Data!$L$91:$N$91</c:f>
              <c:numCache>
                <c:formatCode>General</c:formatCode>
                <c:ptCount val="3"/>
                <c:pt idx="0">
                  <c:v>2.0265769159972393</c:v>
                </c:pt>
                <c:pt idx="1">
                  <c:v>0.37139374559440341</c:v>
                </c:pt>
                <c:pt idx="2">
                  <c:v>1.2553900148730472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E5CF-424F-8AD7-89C5B94E1583}"/>
            </c:ext>
          </c:extLst>
        </c:ser>
        <c:ser>
          <c:idx val="6"/>
          <c:order val="6"/>
          <c:tx>
            <c:strRef>
              <c:f>Data!$K$92</c:f>
              <c:strCache>
                <c:ptCount val="1"/>
                <c:pt idx="0">
                  <c:v>ClubMed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  <a:ln w="28575" cap="rnd">
              <a:noFill/>
              <a:round/>
            </a:ln>
            <a:effectLst/>
          </c:spPr>
          <c:invertIfNegative val="0"/>
          <c:cat>
            <c:strRef>
              <c:f>Data!$L$85:$N$85</c:f>
              <c:strCache>
                <c:ptCount val="3"/>
                <c:pt idx="0">
                  <c:v>2003-07</c:v>
                </c:pt>
                <c:pt idx="1">
                  <c:v>2008-12</c:v>
                </c:pt>
                <c:pt idx="2">
                  <c:v>2013-18*</c:v>
                </c:pt>
              </c:strCache>
            </c:strRef>
          </c:cat>
          <c:val>
            <c:numRef>
              <c:f>Data!$L$92:$N$92</c:f>
              <c:numCache>
                <c:formatCode>General</c:formatCode>
                <c:ptCount val="3"/>
                <c:pt idx="0">
                  <c:v>2.5082113773165284</c:v>
                </c:pt>
                <c:pt idx="1">
                  <c:v>-2.3338080653383235</c:v>
                </c:pt>
                <c:pt idx="2">
                  <c:v>0.99615875180156888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E5CF-424F-8AD7-89C5B94E15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83382264"/>
        <c:axId val="1"/>
      </c:barChart>
      <c:lineChart>
        <c:grouping val="standard"/>
        <c:varyColors val="0"/>
        <c:ser>
          <c:idx val="7"/>
          <c:order val="7"/>
          <c:marker>
            <c:symbol val="none"/>
          </c:marker>
          <c:val>
            <c:numLit>
              <c:formatCode>General</c:formatCode>
              <c:ptCount val="1"/>
              <c:pt idx="0">
                <c:v>1</c:v>
              </c:pt>
            </c:numLit>
          </c:val>
          <c:smooth val="0"/>
          <c:extLst>
            <c:ext xmlns:c16="http://schemas.microsoft.com/office/drawing/2014/chart" uri="{C3380CC4-5D6E-409C-BE32-E72D297353CC}">
              <c16:uniqueId val="{00000007-E5CF-424F-8AD7-89C5B94E158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87705648"/>
        <c:axId val="687698104"/>
      </c:lineChart>
      <c:catAx>
        <c:axId val="68338226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800" b="0" i="0" u="none" strike="noStrike" baseline="0">
                    <a:solidFill>
                      <a:srgbClr val="000000"/>
                    </a:solidFill>
                    <a:latin typeface="Calibri"/>
                    <a:ea typeface="Calibri"/>
                    <a:cs typeface="Calibri"/>
                  </a:defRPr>
                </a:pPr>
                <a:r>
                  <a:rPr lang="hu-HU"/>
                  <a:t>százalék</a:t>
                </a:r>
              </a:p>
            </c:rich>
          </c:tx>
          <c:layout>
            <c:manualLayout>
              <c:xMode val="edge"/>
              <c:yMode val="edge"/>
              <c:x val="4.4461500418686122E-2"/>
              <c:y val="1.255879380097304E-3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0" vert="horz"/>
          <a:lstStyle/>
          <a:p>
            <a:pPr>
              <a:defRPr sz="1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hu-HU"/>
          </a:p>
        </c:txPr>
        <c:crossAx val="1"/>
        <c:crosses val="autoZero"/>
        <c:auto val="1"/>
        <c:lblAlgn val="ctr"/>
        <c:lblOffset val="100"/>
        <c:noMultiLvlLbl val="0"/>
      </c:catAx>
      <c:valAx>
        <c:axId val="1"/>
        <c:scaling>
          <c:orientation val="minMax"/>
          <c:max val="6"/>
          <c:min val="-3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0" vert="horz"/>
          <a:lstStyle/>
          <a:p>
            <a:pPr>
              <a:defRPr sz="1800" b="0" i="0" u="none" strike="noStrike" baseline="0">
                <a:solidFill>
                  <a:srgbClr val="000000"/>
                </a:solidFill>
                <a:latin typeface="Calibri"/>
                <a:ea typeface="Calibri"/>
                <a:cs typeface="Calibri"/>
              </a:defRPr>
            </a:pPr>
            <a:endParaRPr lang="hu-HU"/>
          </a:p>
        </c:txPr>
        <c:crossAx val="683382264"/>
        <c:crosses val="autoZero"/>
        <c:crossBetween val="between"/>
      </c:valAx>
      <c:valAx>
        <c:axId val="687698104"/>
        <c:scaling>
          <c:orientation val="minMax"/>
          <c:max val="6"/>
          <c:min val="-3"/>
        </c:scaling>
        <c:delete val="0"/>
        <c:axPos val="r"/>
        <c:numFmt formatCode="General" sourceLinked="1"/>
        <c:majorTickMark val="out"/>
        <c:minorTickMark val="none"/>
        <c:tickLblPos val="nextTo"/>
        <c:crossAx val="687705648"/>
        <c:crosses val="max"/>
        <c:crossBetween val="between"/>
      </c:valAx>
      <c:catAx>
        <c:axId val="687705648"/>
        <c:scaling>
          <c:orientation val="minMax"/>
        </c:scaling>
        <c:delete val="1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hu-HU"/>
                  <a:t>százalék</a:t>
                </a:r>
              </a:p>
            </c:rich>
          </c:tx>
          <c:layout>
            <c:manualLayout>
              <c:xMode val="edge"/>
              <c:yMode val="edge"/>
              <c:x val="0.84871727204001823"/>
              <c:y val="0"/>
            </c:manualLayout>
          </c:layout>
          <c:overlay val="0"/>
        </c:title>
        <c:majorTickMark val="out"/>
        <c:minorTickMark val="none"/>
        <c:tickLblPos val="nextTo"/>
        <c:crossAx val="687698104"/>
        <c:crosses val="autoZero"/>
        <c:auto val="1"/>
        <c:lblAlgn val="ctr"/>
        <c:lblOffset val="100"/>
        <c:noMultiLvlLbl val="0"/>
      </c:catAx>
      <c:spPr>
        <a:noFill/>
        <a:ln>
          <a:solidFill>
            <a:schemeClr val="bg1">
              <a:lumMod val="65000"/>
            </a:schemeClr>
          </a:solidFill>
        </a:ln>
        <a:effectLst/>
      </c:spPr>
    </c:plotArea>
    <c:legend>
      <c:legendPos val="b"/>
      <c:legendEntry>
        <c:idx val="7"/>
        <c:delete val="1"/>
      </c:legendEntry>
      <c:layout>
        <c:manualLayout>
          <c:xMode val="edge"/>
          <c:yMode val="edge"/>
          <c:x val="0"/>
          <c:y val="0.85132968062262138"/>
          <c:w val="1"/>
          <c:h val="0.12098866122029547"/>
        </c:manualLayout>
      </c:layout>
      <c:overlay val="0"/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80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hu-H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6.9193702486922373E-2"/>
          <c:y val="6.4163190607337953E-2"/>
          <c:w val="0.86161259502615528"/>
          <c:h val="0.65279948353991535"/>
        </c:manualLayout>
      </c:layout>
      <c:lineChart>
        <c:grouping val="standard"/>
        <c:varyColors val="0"/>
        <c:ser>
          <c:idx val="5"/>
          <c:order val="0"/>
          <c:tx>
            <c:strRef>
              <c:f>data!$N$37</c:f>
              <c:strCache>
                <c:ptCount val="1"/>
                <c:pt idx="0">
                  <c:v>Magyarország</c:v>
                </c:pt>
              </c:strCache>
            </c:strRef>
          </c:tx>
          <c:spPr>
            <a:ln w="412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10"/>
            <c:spPr>
              <a:solidFill>
                <a:schemeClr val="accent3"/>
              </a:solidFill>
              <a:ln w="9525">
                <a:noFill/>
              </a:ln>
              <a:effectLst/>
            </c:spPr>
          </c:marker>
          <c:cat>
            <c:numRef>
              <c:f>data!$A$38:$A$45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data!$N$38:$N$45</c:f>
              <c:numCache>
                <c:formatCode>0.0</c:formatCode>
                <c:ptCount val="8"/>
                <c:pt idx="0">
                  <c:v>100</c:v>
                </c:pt>
                <c:pt idx="1">
                  <c:v>101.95039491107967</c:v>
                </c:pt>
                <c:pt idx="2">
                  <c:v>100.79374982882936</c:v>
                </c:pt>
                <c:pt idx="3">
                  <c:v>103.19036841172297</c:v>
                </c:pt>
                <c:pt idx="4">
                  <c:v>107.84309751051157</c:v>
                </c:pt>
                <c:pt idx="5">
                  <c:v>111.73979402108802</c:v>
                </c:pt>
                <c:pt idx="6">
                  <c:v>114.55035709504529</c:v>
                </c:pt>
                <c:pt idx="7">
                  <c:v>119.52006294882003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DF2-440E-8DCD-2748E3588F52}"/>
            </c:ext>
          </c:extLst>
        </c:ser>
        <c:ser>
          <c:idx val="2"/>
          <c:order val="1"/>
          <c:tx>
            <c:strRef>
              <c:f>data!$B$37</c:f>
              <c:strCache>
                <c:ptCount val="1"/>
                <c:pt idx="0">
                  <c:v>Ausztria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val>
            <c:numRef>
              <c:f>data!$B$38:$B$45</c:f>
              <c:numCache>
                <c:formatCode>0.0</c:formatCode>
                <c:ptCount val="8"/>
                <c:pt idx="0">
                  <c:v>100</c:v>
                </c:pt>
                <c:pt idx="1">
                  <c:v>102.5764486696057</c:v>
                </c:pt>
                <c:pt idx="2">
                  <c:v>102.80462934353878</c:v>
                </c:pt>
                <c:pt idx="3">
                  <c:v>102.22655937483161</c:v>
                </c:pt>
                <c:pt idx="4">
                  <c:v>102.27132099388805</c:v>
                </c:pt>
                <c:pt idx="5">
                  <c:v>102.23547508093289</c:v>
                </c:pt>
                <c:pt idx="6">
                  <c:v>102.60325656481541</c:v>
                </c:pt>
                <c:pt idx="7">
                  <c:v>104.84695952414458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BDF2-440E-8DCD-2748E3588F52}"/>
            </c:ext>
          </c:extLst>
        </c:ser>
        <c:ser>
          <c:idx val="3"/>
          <c:order val="2"/>
          <c:tx>
            <c:strRef>
              <c:f>data!$K$37</c:f>
              <c:strCache>
                <c:ptCount val="1"/>
                <c:pt idx="0">
                  <c:v>Franciaország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data!$A$38:$A$45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data!$K$38:$K$45</c:f>
              <c:numCache>
                <c:formatCode>0.0</c:formatCode>
                <c:ptCount val="8"/>
                <c:pt idx="0">
                  <c:v>100</c:v>
                </c:pt>
                <c:pt idx="1">
                  <c:v>101.58671390505998</c:v>
                </c:pt>
                <c:pt idx="2">
                  <c:v>101.2809358278963</c:v>
                </c:pt>
                <c:pt idx="3">
                  <c:v>101.34153372308235</c:v>
                </c:pt>
                <c:pt idx="4">
                  <c:v>101.81214920057242</c:v>
                </c:pt>
                <c:pt idx="5">
                  <c:v>102.47051570009312</c:v>
                </c:pt>
                <c:pt idx="6">
                  <c:v>103.27436545405546</c:v>
                </c:pt>
                <c:pt idx="7">
                  <c:v>104.74775772868594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DF2-440E-8DCD-2748E3588F52}"/>
            </c:ext>
          </c:extLst>
        </c:ser>
        <c:ser>
          <c:idx val="4"/>
          <c:order val="3"/>
          <c:tx>
            <c:strRef>
              <c:f>data!$L$37</c:f>
              <c:strCache>
                <c:ptCount val="1"/>
                <c:pt idx="0">
                  <c:v>Németország</c:v>
                </c:pt>
              </c:strCache>
            </c:strRef>
          </c:tx>
          <c:spPr>
            <a:ln w="31750" cap="rnd">
              <a:solidFill>
                <a:schemeClr val="tx2">
                  <a:lumMod val="90000"/>
                  <a:lumOff val="1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data!$A$38:$A$45</c:f>
              <c:numCache>
                <c:formatCode>General</c:formatCode>
                <c:ptCount val="8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</c:numCache>
            </c:numRef>
          </c:cat>
          <c:val>
            <c:numRef>
              <c:f>data!$L$38:$L$45</c:f>
              <c:numCache>
                <c:formatCode>0.0</c:formatCode>
                <c:ptCount val="8"/>
                <c:pt idx="0">
                  <c:v>100</c:v>
                </c:pt>
                <c:pt idx="1">
                  <c:v>105.5994814284582</c:v>
                </c:pt>
                <c:pt idx="2">
                  <c:v>105.91999527018643</c:v>
                </c:pt>
                <c:pt idx="3">
                  <c:v>106.14848805138422</c:v>
                </c:pt>
                <c:pt idx="4">
                  <c:v>107.74671603124131</c:v>
                </c:pt>
                <c:pt idx="5">
                  <c:v>108.68003244103612</c:v>
                </c:pt>
                <c:pt idx="6">
                  <c:v>109.90162860751096</c:v>
                </c:pt>
                <c:pt idx="7">
                  <c:v>111.87404434656447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DF2-440E-8DCD-2748E3588F52}"/>
            </c:ext>
          </c:extLst>
        </c:ser>
        <c:ser>
          <c:idx val="0"/>
          <c:order val="4"/>
          <c:tx>
            <c:strRef>
              <c:f>data!$AE$37</c:f>
              <c:strCache>
                <c:ptCount val="1"/>
                <c:pt idx="0">
                  <c:v>V3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val>
            <c:numRef>
              <c:f>data!$AE$38:$AE$45</c:f>
              <c:numCache>
                <c:formatCode>0.0</c:formatCode>
                <c:ptCount val="8"/>
                <c:pt idx="0">
                  <c:v>100</c:v>
                </c:pt>
                <c:pt idx="1">
                  <c:v>103.07167460584331</c:v>
                </c:pt>
                <c:pt idx="2">
                  <c:v>103.82461747744127</c:v>
                </c:pt>
                <c:pt idx="3">
                  <c:v>104.64785014916231</c:v>
                </c:pt>
                <c:pt idx="4">
                  <c:v>107.66316150868251</c:v>
                </c:pt>
                <c:pt idx="5">
                  <c:v>112.22512016039627</c:v>
                </c:pt>
                <c:pt idx="6">
                  <c:v>115.41114949237664</c:v>
                </c:pt>
                <c:pt idx="7">
                  <c:v>119.95747047943257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BDF2-440E-8DCD-2748E3588F52}"/>
            </c:ext>
          </c:extLst>
        </c:ser>
        <c:ser>
          <c:idx val="1"/>
          <c:order val="5"/>
          <c:tx>
            <c:strRef>
              <c:f>data!$AF$37</c:f>
              <c:strCache>
                <c:ptCount val="1"/>
                <c:pt idx="0">
                  <c:v>Skandináv államok</c:v>
                </c:pt>
              </c:strCache>
            </c:strRef>
          </c:tx>
          <c:spPr>
            <a:ln w="31750" cap="rnd">
              <a:solidFill>
                <a:schemeClr val="accent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val>
            <c:numRef>
              <c:f>data!$AF$38:$AF$45</c:f>
              <c:numCache>
                <c:formatCode>0.0</c:formatCode>
                <c:ptCount val="8"/>
                <c:pt idx="0">
                  <c:v>100</c:v>
                </c:pt>
                <c:pt idx="1">
                  <c:v>101.63629671655281</c:v>
                </c:pt>
                <c:pt idx="2">
                  <c:v>100.59439620548642</c:v>
                </c:pt>
                <c:pt idx="3">
                  <c:v>100.49154582136551</c:v>
                </c:pt>
                <c:pt idx="4">
                  <c:v>101.05816067141222</c:v>
                </c:pt>
                <c:pt idx="5">
                  <c:v>102.47243205657787</c:v>
                </c:pt>
                <c:pt idx="6">
                  <c:v>104.16598095567883</c:v>
                </c:pt>
                <c:pt idx="7">
                  <c:v>105.76060201001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BDF2-440E-8DCD-2748E3588F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7589856"/>
        <c:axId val="697590184"/>
      </c:lineChart>
      <c:lineChart>
        <c:grouping val="standard"/>
        <c:varyColors val="0"/>
        <c:ser>
          <c:idx val="6"/>
          <c:order val="6"/>
          <c:tx>
            <c:strRef>
              <c:f>data!$AH$37</c:f>
              <c:strCache>
                <c:ptCount val="1"/>
                <c:pt idx="0">
                  <c:v>ClubMed</c:v>
                </c:pt>
              </c:strCache>
            </c:strRef>
          </c:tx>
          <c:spPr>
            <a:ln w="31750" cap="rnd">
              <a:solidFill>
                <a:schemeClr val="bg1">
                  <a:lumMod val="65000"/>
                </a:schemeClr>
              </a:solidFill>
              <a:round/>
            </a:ln>
            <a:effectLst/>
          </c:spPr>
          <c:marker>
            <c:symbol val="none"/>
          </c:marker>
          <c:val>
            <c:numRef>
              <c:f>data!$AH$38:$AH$45</c:f>
              <c:numCache>
                <c:formatCode>0.0</c:formatCode>
                <c:ptCount val="8"/>
                <c:pt idx="0">
                  <c:v>100</c:v>
                </c:pt>
                <c:pt idx="1">
                  <c:v>97.093392092909355</c:v>
                </c:pt>
                <c:pt idx="2">
                  <c:v>93.141696019052176</c:v>
                </c:pt>
                <c:pt idx="3">
                  <c:v>91.438018201789859</c:v>
                </c:pt>
                <c:pt idx="4">
                  <c:v>92.276791422939425</c:v>
                </c:pt>
                <c:pt idx="5">
                  <c:v>93.978774810877766</c:v>
                </c:pt>
                <c:pt idx="6">
                  <c:v>95.524194635542486</c:v>
                </c:pt>
                <c:pt idx="7">
                  <c:v>97.707943256004214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BDF2-440E-8DCD-2748E3588F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97594120"/>
        <c:axId val="697593792"/>
      </c:lineChart>
      <c:catAx>
        <c:axId val="69758985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u-HU"/>
                  <a:t>2010=100</a:t>
                </a:r>
              </a:p>
            </c:rich>
          </c:tx>
          <c:layout>
            <c:manualLayout>
              <c:xMode val="edge"/>
              <c:yMode val="edge"/>
              <c:x val="6.6974122894946211E-2"/>
              <c:y val="1.4359042124867556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hu-HU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97590184"/>
        <c:crosses val="autoZero"/>
        <c:auto val="1"/>
        <c:lblAlgn val="ctr"/>
        <c:lblOffset val="100"/>
        <c:noMultiLvlLbl val="0"/>
      </c:catAx>
      <c:valAx>
        <c:axId val="697590184"/>
        <c:scaling>
          <c:orientation val="minMax"/>
          <c:min val="90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prstDash val="dash"/>
              <a:round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97589856"/>
        <c:crosses val="autoZero"/>
        <c:crossBetween val="between"/>
      </c:valAx>
      <c:valAx>
        <c:axId val="697593792"/>
        <c:scaling>
          <c:orientation val="minMax"/>
          <c:max val="125"/>
          <c:min val="90"/>
        </c:scaling>
        <c:delete val="0"/>
        <c:axPos val="r"/>
        <c:numFmt formatCode="0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8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hu-HU"/>
          </a:p>
        </c:txPr>
        <c:crossAx val="697594120"/>
        <c:crosses val="max"/>
        <c:crossBetween val="between"/>
      </c:valAx>
      <c:catAx>
        <c:axId val="697594120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hu-HU" sz="1800" b="0" i="0" u="none" strike="noStrike" baseline="0">
                    <a:effectLst/>
                  </a:rPr>
                  <a:t>2010=100</a:t>
                </a:r>
                <a:endParaRPr lang="hu-HU"/>
              </a:p>
            </c:rich>
          </c:tx>
          <c:layout>
            <c:manualLayout>
              <c:xMode val="edge"/>
              <c:yMode val="edge"/>
              <c:x val="0.80956822784664062"/>
              <c:y val="1.4359984013198421E-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hu-HU"/>
            </a:p>
          </c:txPr>
        </c:title>
        <c:numFmt formatCode="General" sourceLinked="1"/>
        <c:majorTickMark val="out"/>
        <c:minorTickMark val="none"/>
        <c:tickLblPos val="nextTo"/>
        <c:crossAx val="697593792"/>
        <c:crosses val="autoZero"/>
        <c:auto val="1"/>
        <c:lblAlgn val="ctr"/>
        <c:lblOffset val="100"/>
        <c:noMultiLvlLbl val="0"/>
      </c:catAx>
      <c:spPr>
        <a:noFill/>
        <a:ln>
          <a:solidFill>
            <a:schemeClr val="bg1">
              <a:lumMod val="65000"/>
            </a:schemeClr>
          </a:solidFill>
        </a:ln>
        <a:effectLst/>
      </c:spPr>
    </c:plotArea>
    <c:legend>
      <c:legendPos val="b"/>
      <c:layout>
        <c:manualLayout>
          <c:xMode val="edge"/>
          <c:yMode val="edge"/>
          <c:x val="0"/>
          <c:y val="0.83140403866872026"/>
          <c:w val="1"/>
          <c:h val="0.1672160395889323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hu-H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800">
          <a:solidFill>
            <a:sysClr val="windowText" lastClr="000000"/>
          </a:solidFill>
        </a:defRPr>
      </a:pPr>
      <a:endParaRPr lang="hu-HU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3842519685039368E-2"/>
          <c:y val="6.9944047619047614E-2"/>
          <c:w val="0.89560192475940503"/>
          <c:h val="0.69983730158730173"/>
        </c:manualLayout>
      </c:layout>
      <c:areaChart>
        <c:grouping val="stacked"/>
        <c:varyColors val="0"/>
        <c:ser>
          <c:idx val="1"/>
          <c:order val="2"/>
          <c:spPr>
            <a:noFill/>
          </c:spP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'c3-5'!$D$12:$D$32</c:f>
              <c:numCache>
                <c:formatCode>General</c:formatCode>
                <c:ptCount val="21"/>
                <c:pt idx="0">
                  <c:v>80</c:v>
                </c:pt>
                <c:pt idx="1">
                  <c:v>80</c:v>
                </c:pt>
                <c:pt idx="2">
                  <c:v>80</c:v>
                </c:pt>
                <c:pt idx="3">
                  <c:v>80</c:v>
                </c:pt>
                <c:pt idx="4">
                  <c:v>80</c:v>
                </c:pt>
                <c:pt idx="5">
                  <c:v>80</c:v>
                </c:pt>
                <c:pt idx="6">
                  <c:v>80</c:v>
                </c:pt>
                <c:pt idx="7">
                  <c:v>80</c:v>
                </c:pt>
                <c:pt idx="8">
                  <c:v>80</c:v>
                </c:pt>
                <c:pt idx="9">
                  <c:v>80</c:v>
                </c:pt>
                <c:pt idx="10">
                  <c:v>80</c:v>
                </c:pt>
                <c:pt idx="11">
                  <c:v>80</c:v>
                </c:pt>
                <c:pt idx="12">
                  <c:v>80</c:v>
                </c:pt>
                <c:pt idx="13">
                  <c:v>80</c:v>
                </c:pt>
                <c:pt idx="14">
                  <c:v>80</c:v>
                </c:pt>
                <c:pt idx="15">
                  <c:v>80</c:v>
                </c:pt>
                <c:pt idx="16">
                  <c:v>80</c:v>
                </c:pt>
                <c:pt idx="17">
                  <c:v>80</c:v>
                </c:pt>
                <c:pt idx="18">
                  <c:v>80</c:v>
                </c:pt>
                <c:pt idx="19">
                  <c:v>80</c:v>
                </c:pt>
                <c:pt idx="20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E9-4F97-9ED5-6D53FE81ADA0}"/>
            </c:ext>
          </c:extLst>
        </c:ser>
        <c:ser>
          <c:idx val="3"/>
          <c:order val="3"/>
          <c:spPr>
            <a:solidFill>
              <a:srgbClr val="009EE0">
                <a:lumMod val="40000"/>
                <a:lumOff val="60000"/>
                <a:alpha val="40000"/>
              </a:srgbClr>
            </a:solidFill>
          </c:spP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'c3-5'!$E$12:$E$32</c:f>
              <c:numCache>
                <c:formatCode>General</c:formatCode>
                <c:ptCount val="21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  <c:pt idx="4">
                  <c:v>20</c:v>
                </c:pt>
                <c:pt idx="5">
                  <c:v>20</c:v>
                </c:pt>
                <c:pt idx="6">
                  <c:v>20</c:v>
                </c:pt>
                <c:pt idx="7">
                  <c:v>20</c:v>
                </c:pt>
                <c:pt idx="8">
                  <c:v>20</c:v>
                </c:pt>
                <c:pt idx="9">
                  <c:v>20</c:v>
                </c:pt>
                <c:pt idx="10">
                  <c:v>20</c:v>
                </c:pt>
                <c:pt idx="11">
                  <c:v>20</c:v>
                </c:pt>
                <c:pt idx="12">
                  <c:v>20</c:v>
                </c:pt>
                <c:pt idx="13">
                  <c:v>20</c:v>
                </c:pt>
                <c:pt idx="14">
                  <c:v>20</c:v>
                </c:pt>
                <c:pt idx="15">
                  <c:v>20</c:v>
                </c:pt>
                <c:pt idx="16">
                  <c:v>20</c:v>
                </c:pt>
                <c:pt idx="17">
                  <c:v>20</c:v>
                </c:pt>
                <c:pt idx="18">
                  <c:v>20</c:v>
                </c:pt>
                <c:pt idx="19">
                  <c:v>20</c:v>
                </c:pt>
                <c:pt idx="2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E9-4F97-9ED5-6D53FE81AD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7012824"/>
        <c:axId val="737009872"/>
      </c:areaChart>
      <c:lineChart>
        <c:grouping val="standard"/>
        <c:varyColors val="0"/>
        <c:ser>
          <c:idx val="0"/>
          <c:order val="0"/>
          <c:tx>
            <c:strRef>
              <c:f>'c3-5'!$B$10</c:f>
              <c:strCache>
                <c:ptCount val="1"/>
                <c:pt idx="0">
                  <c:v>Közepes fejlettség csapdája</c:v>
                </c:pt>
              </c:strCache>
            </c:strRef>
          </c:tx>
          <c:spPr>
            <a:ln w="38100" cap="rnd">
              <a:solidFill>
                <a:srgbClr val="009EE0">
                  <a:lumMod val="75000"/>
                </a:srgb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'c3-5'!$B$12:$B$32</c:f>
              <c:numCache>
                <c:formatCode>General</c:formatCode>
                <c:ptCount val="21"/>
                <c:pt idx="0">
                  <c:v>48.073645923504607</c:v>
                </c:pt>
                <c:pt idx="1">
                  <c:v>47.932752101193969</c:v>
                </c:pt>
                <c:pt idx="2">
                  <c:v>47.211979331291438</c:v>
                </c:pt>
                <c:pt idx="3">
                  <c:v>48.566743350074631</c:v>
                </c:pt>
                <c:pt idx="4">
                  <c:v>50.713296685504687</c:v>
                </c:pt>
                <c:pt idx="5">
                  <c:v>52.490289910952299</c:v>
                </c:pt>
                <c:pt idx="6">
                  <c:v>53.425905354365696</c:v>
                </c:pt>
                <c:pt idx="7">
                  <c:v>54.747028701559152</c:v>
                </c:pt>
                <c:pt idx="8">
                  <c:v>56.802133168056372</c:v>
                </c:pt>
                <c:pt idx="9">
                  <c:v>58.46295622008823</c:v>
                </c:pt>
                <c:pt idx="10">
                  <c:v>59.759632653712806</c:v>
                </c:pt>
                <c:pt idx="11">
                  <c:v>60.720743127974174</c:v>
                </c:pt>
                <c:pt idx="12">
                  <c:v>61.543758203107181</c:v>
                </c:pt>
                <c:pt idx="13">
                  <c:v>62.246760133845633</c:v>
                </c:pt>
                <c:pt idx="14">
                  <c:v>62.841880159500157</c:v>
                </c:pt>
                <c:pt idx="15">
                  <c:v>63.329392088831163</c:v>
                </c:pt>
                <c:pt idx="16">
                  <c:v>63.722978345014063</c:v>
                </c:pt>
                <c:pt idx="17">
                  <c:v>64.031259787399549</c:v>
                </c:pt>
                <c:pt idx="18">
                  <c:v>64.259856481876739</c:v>
                </c:pt>
                <c:pt idx="19">
                  <c:v>64.409038369015263</c:v>
                </c:pt>
                <c:pt idx="20">
                  <c:v>64.485675161047666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B3E9-4F97-9ED5-6D53FE81AD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012824"/>
        <c:axId val="737009872"/>
      </c:lineChart>
      <c:lineChart>
        <c:grouping val="standard"/>
        <c:varyColors val="0"/>
        <c:ser>
          <c:idx val="2"/>
          <c:order val="1"/>
          <c:tx>
            <c:strRef>
              <c:f>'c3-5'!$C$10</c:f>
              <c:strCache>
                <c:ptCount val="1"/>
                <c:pt idx="0">
                  <c:v>Reformpálya</c:v>
                </c:pt>
              </c:strCache>
            </c:strRef>
          </c:tx>
          <c:spPr>
            <a:ln w="38100" cap="rnd">
              <a:solidFill>
                <a:srgbClr val="DA0000"/>
              </a:solidFill>
              <a:round/>
            </a:ln>
            <a:effectLst/>
          </c:spPr>
          <c:marker>
            <c:symbol val="none"/>
          </c:marker>
          <c:cat>
            <c:numRef>
              <c:f>'c3-5'!$A$12:$A$32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'c3-5'!$C$12:$C$32</c:f>
              <c:numCache>
                <c:formatCode>General</c:formatCode>
                <c:ptCount val="21"/>
                <c:pt idx="0">
                  <c:v>48.073645923504607</c:v>
                </c:pt>
                <c:pt idx="1">
                  <c:v>47.932752101193969</c:v>
                </c:pt>
                <c:pt idx="2">
                  <c:v>47.211979331291438</c:v>
                </c:pt>
                <c:pt idx="3">
                  <c:v>48.566743350074631</c:v>
                </c:pt>
                <c:pt idx="4">
                  <c:v>50.713296685504687</c:v>
                </c:pt>
                <c:pt idx="5">
                  <c:v>52.490289910952299</c:v>
                </c:pt>
                <c:pt idx="6">
                  <c:v>53.425905354365696</c:v>
                </c:pt>
                <c:pt idx="7">
                  <c:v>54.747028701559152</c:v>
                </c:pt>
                <c:pt idx="8">
                  <c:v>56.802133168056372</c:v>
                </c:pt>
                <c:pt idx="9">
                  <c:v>58.46295622008823</c:v>
                </c:pt>
                <c:pt idx="10">
                  <c:v>59.759632653712806</c:v>
                </c:pt>
                <c:pt idx="11">
                  <c:v>61.901640850496058</c:v>
                </c:pt>
                <c:pt idx="12">
                  <c:v>64.495988004192554</c:v>
                </c:pt>
                <c:pt idx="13">
                  <c:v>67.289039290104711</c:v>
                </c:pt>
                <c:pt idx="14">
                  <c:v>70.247475226359242</c:v>
                </c:pt>
                <c:pt idx="15">
                  <c:v>73.145807743311622</c:v>
                </c:pt>
                <c:pt idx="16">
                  <c:v>75.947614033783012</c:v>
                </c:pt>
                <c:pt idx="17">
                  <c:v>78.640617761015505</c:v>
                </c:pt>
                <c:pt idx="18">
                  <c:v>81.204151134597865</c:v>
                </c:pt>
                <c:pt idx="19">
                  <c:v>83.648797379118449</c:v>
                </c:pt>
                <c:pt idx="20">
                  <c:v>85.897155059361879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B3E9-4F97-9ED5-6D53FE81AD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7246040"/>
        <c:axId val="677245384"/>
      </c:lineChart>
      <c:dateAx>
        <c:axId val="737012824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low"/>
        <c:spPr>
          <a:noFill/>
          <a:ln w="9525">
            <a:solidFill>
              <a:sysClr val="window" lastClr="FFFFFF">
                <a:lumMod val="65000"/>
              </a:sysClr>
            </a:solidFill>
            <a:prstDash val="solid"/>
          </a:ln>
          <a:effectLst/>
        </c:spPr>
        <c:txPr>
          <a:bodyPr rot="-5400000"/>
          <a:lstStyle/>
          <a:p>
            <a:pPr>
              <a:defRPr/>
            </a:pPr>
            <a:endParaRPr lang="hu-HU"/>
          </a:p>
        </c:txPr>
        <c:crossAx val="737009872"/>
        <c:crosses val="autoZero"/>
        <c:auto val="1"/>
        <c:lblOffset val="100"/>
        <c:baseTimeUnit val="years"/>
        <c:majorUnit val="1"/>
        <c:majorTimeUnit val="years"/>
      </c:dateAx>
      <c:valAx>
        <c:axId val="737009872"/>
        <c:scaling>
          <c:orientation val="minMax"/>
          <c:max val="100"/>
          <c:min val="40"/>
        </c:scaling>
        <c:delete val="0"/>
        <c:axPos val="l"/>
        <c:majorGridlines>
          <c:spPr>
            <a:ln w="9525">
              <a:solidFill>
                <a:sysClr val="window" lastClr="FFFFFF">
                  <a:lumMod val="65000"/>
                </a:sysClr>
              </a:solidFill>
              <a:prstDash val="dash"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 w="9525">
            <a:solidFill>
              <a:sysClr val="window" lastClr="FFFFFF">
                <a:lumMod val="65000"/>
              </a:sysClr>
            </a:solidFill>
            <a:prstDash val="solid"/>
          </a:ln>
          <a:effectLst/>
        </c:spPr>
        <c:txPr>
          <a:bodyPr rot="-60000000" vert="horz"/>
          <a:lstStyle/>
          <a:p>
            <a:pPr>
              <a:defRPr/>
            </a:pPr>
            <a:endParaRPr lang="hu-HU"/>
          </a:p>
        </c:txPr>
        <c:crossAx val="737012824"/>
        <c:crosses val="autoZero"/>
        <c:crossBetween val="between"/>
      </c:valAx>
      <c:valAx>
        <c:axId val="677245384"/>
        <c:scaling>
          <c:orientation val="minMax"/>
          <c:max val="100"/>
          <c:min val="4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>
            <a:solidFill>
              <a:sysClr val="window" lastClr="FFFFFF">
                <a:lumMod val="65000"/>
              </a:sysClr>
            </a:solidFill>
          </a:ln>
        </c:spPr>
        <c:crossAx val="677246040"/>
        <c:crosses val="max"/>
        <c:crossBetween val="between"/>
      </c:valAx>
      <c:dateAx>
        <c:axId val="67724604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677245384"/>
        <c:crosses val="autoZero"/>
        <c:auto val="1"/>
        <c:lblOffset val="100"/>
        <c:baseTimeUnit val="years"/>
      </c:dateAx>
      <c:spPr>
        <a:ln w="9525">
          <a:solidFill>
            <a:sysClr val="window" lastClr="FFFFFF">
              <a:lumMod val="65000"/>
            </a:sysClr>
          </a:solidFill>
        </a:ln>
      </c:spPr>
    </c:plotArea>
    <c:legend>
      <c:legendPos val="b"/>
      <c:legendEntry>
        <c:idx val="0"/>
        <c:delete val="1"/>
      </c:legendEntry>
      <c:legendEntry>
        <c:idx val="1"/>
        <c:delete val="1"/>
      </c:legendEntry>
      <c:layout>
        <c:manualLayout>
          <c:xMode val="edge"/>
          <c:yMode val="edge"/>
          <c:x val="2.8113343253968255E-2"/>
          <c:y val="0.89521428571428574"/>
          <c:w val="0.94836452814229544"/>
          <c:h val="9.3018229166666674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hu-HU"/>
        </a:p>
      </c:txPr>
    </c:legend>
    <c:plotVisOnly val="1"/>
    <c:dispBlanksAs val="gap"/>
    <c:showDLblsOverMax val="0"/>
    <c:extLst/>
  </c:chart>
  <c:spPr>
    <a:solidFill>
      <a:srgbClr val="FFFFFF"/>
    </a:solidFill>
    <a:ln w="25400">
      <a:noFill/>
    </a:ln>
    <a:effectLst/>
  </c:spPr>
  <c:txPr>
    <a:bodyPr/>
    <a:lstStyle/>
    <a:p>
      <a:pPr>
        <a:defRPr sz="1800" b="0" i="0">
          <a:solidFill>
            <a:srgbClr val="000000"/>
          </a:solidFill>
          <a:latin typeface="Calibri (szövegtörzs)"/>
          <a:ea typeface="Calibri"/>
          <a:cs typeface="Calibri"/>
        </a:defRPr>
      </a:pPr>
      <a:endParaRPr lang="hu-HU"/>
    </a:p>
  </c:txPr>
  <c:externalData r:id="rId1">
    <c:autoUpdate val="0"/>
  </c:externalData>
  <c:userShapes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3842519685039368E-2"/>
          <c:y val="7.2463888888888897E-2"/>
          <c:w val="0.89560192475940503"/>
          <c:h val="0.70487698412698419"/>
        </c:manualLayout>
      </c:layout>
      <c:areaChart>
        <c:grouping val="stacked"/>
        <c:varyColors val="0"/>
        <c:ser>
          <c:idx val="1"/>
          <c:order val="2"/>
          <c:tx>
            <c:strRef>
              <c:f>'c3-7'!$D$10</c:f>
              <c:strCache>
                <c:ptCount val="1"/>
              </c:strCache>
            </c:strRef>
          </c:tx>
          <c:spPr>
            <a:noFill/>
          </c:spPr>
          <c:cat>
            <c:numRef>
              <c:f>'c3-7'!$A$12:$A$32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'c3-7'!$D$12:$D$32</c:f>
              <c:numCache>
                <c:formatCode>General</c:formatCode>
                <c:ptCount val="21"/>
                <c:pt idx="0">
                  <c:v>80</c:v>
                </c:pt>
                <c:pt idx="1">
                  <c:v>80</c:v>
                </c:pt>
                <c:pt idx="2">
                  <c:v>80</c:v>
                </c:pt>
                <c:pt idx="3">
                  <c:v>80</c:v>
                </c:pt>
                <c:pt idx="4">
                  <c:v>80</c:v>
                </c:pt>
                <c:pt idx="5">
                  <c:v>80</c:v>
                </c:pt>
                <c:pt idx="6">
                  <c:v>80</c:v>
                </c:pt>
                <c:pt idx="7">
                  <c:v>80</c:v>
                </c:pt>
                <c:pt idx="8">
                  <c:v>80</c:v>
                </c:pt>
                <c:pt idx="9">
                  <c:v>80</c:v>
                </c:pt>
                <c:pt idx="10">
                  <c:v>80</c:v>
                </c:pt>
                <c:pt idx="11">
                  <c:v>80</c:v>
                </c:pt>
                <c:pt idx="12">
                  <c:v>80</c:v>
                </c:pt>
                <c:pt idx="13">
                  <c:v>80</c:v>
                </c:pt>
                <c:pt idx="14">
                  <c:v>80</c:v>
                </c:pt>
                <c:pt idx="15">
                  <c:v>80</c:v>
                </c:pt>
                <c:pt idx="16">
                  <c:v>80</c:v>
                </c:pt>
                <c:pt idx="17">
                  <c:v>80</c:v>
                </c:pt>
                <c:pt idx="18">
                  <c:v>80</c:v>
                </c:pt>
                <c:pt idx="19">
                  <c:v>80</c:v>
                </c:pt>
                <c:pt idx="20">
                  <c:v>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AF-4C1B-9176-849A9F316962}"/>
            </c:ext>
          </c:extLst>
        </c:ser>
        <c:ser>
          <c:idx val="3"/>
          <c:order val="3"/>
          <c:tx>
            <c:strRef>
              <c:f>'c3-7'!$E$10</c:f>
              <c:strCache>
                <c:ptCount val="1"/>
              </c:strCache>
            </c:strRef>
          </c:tx>
          <c:spPr>
            <a:solidFill>
              <a:srgbClr val="009EE0">
                <a:lumMod val="40000"/>
                <a:lumOff val="60000"/>
                <a:alpha val="40000"/>
              </a:srgbClr>
            </a:solidFill>
          </c:spPr>
          <c:cat>
            <c:numRef>
              <c:f>'c3-7'!$A$12:$A$32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'c3-7'!$E$12:$E$32</c:f>
              <c:numCache>
                <c:formatCode>General</c:formatCode>
                <c:ptCount val="21"/>
                <c:pt idx="0">
                  <c:v>20</c:v>
                </c:pt>
                <c:pt idx="1">
                  <c:v>20</c:v>
                </c:pt>
                <c:pt idx="2">
                  <c:v>20</c:v>
                </c:pt>
                <c:pt idx="3">
                  <c:v>20</c:v>
                </c:pt>
                <c:pt idx="4">
                  <c:v>20</c:v>
                </c:pt>
                <c:pt idx="5">
                  <c:v>20</c:v>
                </c:pt>
                <c:pt idx="6">
                  <c:v>20</c:v>
                </c:pt>
                <c:pt idx="7">
                  <c:v>20</c:v>
                </c:pt>
                <c:pt idx="8">
                  <c:v>20</c:v>
                </c:pt>
                <c:pt idx="9">
                  <c:v>20</c:v>
                </c:pt>
                <c:pt idx="10">
                  <c:v>20</c:v>
                </c:pt>
                <c:pt idx="11">
                  <c:v>20</c:v>
                </c:pt>
                <c:pt idx="12">
                  <c:v>20</c:v>
                </c:pt>
                <c:pt idx="13">
                  <c:v>20</c:v>
                </c:pt>
                <c:pt idx="14">
                  <c:v>20</c:v>
                </c:pt>
                <c:pt idx="15">
                  <c:v>20</c:v>
                </c:pt>
                <c:pt idx="16">
                  <c:v>20</c:v>
                </c:pt>
                <c:pt idx="17">
                  <c:v>20</c:v>
                </c:pt>
                <c:pt idx="18">
                  <c:v>20</c:v>
                </c:pt>
                <c:pt idx="19">
                  <c:v>20</c:v>
                </c:pt>
                <c:pt idx="2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AF-4C1B-9176-849A9F3169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737012824"/>
        <c:axId val="737009872"/>
      </c:areaChart>
      <c:lineChart>
        <c:grouping val="standard"/>
        <c:varyColors val="0"/>
        <c:ser>
          <c:idx val="0"/>
          <c:order val="0"/>
          <c:tx>
            <c:strRef>
              <c:f>'c3-7'!$B$10</c:f>
              <c:strCache>
                <c:ptCount val="1"/>
                <c:pt idx="0">
                  <c:v>Közepes fejlettség csapdája</c:v>
                </c:pt>
              </c:strCache>
            </c:strRef>
          </c:tx>
          <c:spPr>
            <a:ln w="38100" cap="rnd">
              <a:solidFill>
                <a:srgbClr val="009EE0">
                  <a:lumMod val="75000"/>
                </a:srgbClr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'c3-7'!$A$12:$A$32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'c3-7'!$B$12:$B$32</c:f>
              <c:numCache>
                <c:formatCode>General</c:formatCode>
                <c:ptCount val="21"/>
                <c:pt idx="0">
                  <c:v>64.629323604266787</c:v>
                </c:pt>
                <c:pt idx="1">
                  <c:v>62.012049189066623</c:v>
                </c:pt>
                <c:pt idx="2">
                  <c:v>58.399158080730643</c:v>
                </c:pt>
                <c:pt idx="3">
                  <c:v>58.116941063967218</c:v>
                </c:pt>
                <c:pt idx="4">
                  <c:v>55.64461756338541</c:v>
                </c:pt>
                <c:pt idx="5">
                  <c:v>52.15991510507385</c:v>
                </c:pt>
                <c:pt idx="6">
                  <c:v>50.484300213657932</c:v>
                </c:pt>
                <c:pt idx="7">
                  <c:v>54.598435825586435</c:v>
                </c:pt>
                <c:pt idx="8">
                  <c:v>56.656425127807566</c:v>
                </c:pt>
                <c:pt idx="9">
                  <c:v>57.369537693331004</c:v>
                </c:pt>
                <c:pt idx="10">
                  <c:v>58.22025141032293</c:v>
                </c:pt>
                <c:pt idx="11">
                  <c:v>59.153829200384948</c:v>
                </c:pt>
                <c:pt idx="12">
                  <c:v>60.142640525272448</c:v>
                </c:pt>
                <c:pt idx="13">
                  <c:v>61.962920794351326</c:v>
                </c:pt>
                <c:pt idx="14">
                  <c:v>62.52514100683829</c:v>
                </c:pt>
                <c:pt idx="15">
                  <c:v>63.018200032916141</c:v>
                </c:pt>
                <c:pt idx="16">
                  <c:v>63.446400884477484</c:v>
                </c:pt>
                <c:pt idx="17">
                  <c:v>63.821798125310671</c:v>
                </c:pt>
                <c:pt idx="18">
                  <c:v>65.266673275308051</c:v>
                </c:pt>
                <c:pt idx="19">
                  <c:v>65.556330306726878</c:v>
                </c:pt>
                <c:pt idx="20">
                  <c:v>65.808443834753646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AAF-4C1B-9176-849A9F3169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737012824"/>
        <c:axId val="737009872"/>
      </c:lineChart>
      <c:lineChart>
        <c:grouping val="standard"/>
        <c:varyColors val="0"/>
        <c:ser>
          <c:idx val="2"/>
          <c:order val="1"/>
          <c:tx>
            <c:strRef>
              <c:f>'c3-7'!$C$10</c:f>
              <c:strCache>
                <c:ptCount val="1"/>
                <c:pt idx="0">
                  <c:v>Reformpálya</c:v>
                </c:pt>
              </c:strCache>
            </c:strRef>
          </c:tx>
          <c:spPr>
            <a:ln w="3810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'c3-7'!$A$12:$A$32</c:f>
              <c:numCache>
                <c:formatCode>m/d/yyyy</c:formatCode>
                <c:ptCount val="21"/>
                <c:pt idx="0">
                  <c:v>40179</c:v>
                </c:pt>
                <c:pt idx="1">
                  <c:v>40544</c:v>
                </c:pt>
                <c:pt idx="2">
                  <c:v>40909</c:v>
                </c:pt>
                <c:pt idx="3">
                  <c:v>41275</c:v>
                </c:pt>
                <c:pt idx="4">
                  <c:v>41640</c:v>
                </c:pt>
                <c:pt idx="5">
                  <c:v>42005</c:v>
                </c:pt>
                <c:pt idx="6">
                  <c:v>42370</c:v>
                </c:pt>
                <c:pt idx="7">
                  <c:v>42736</c:v>
                </c:pt>
                <c:pt idx="8">
                  <c:v>43101</c:v>
                </c:pt>
                <c:pt idx="9">
                  <c:v>43466</c:v>
                </c:pt>
                <c:pt idx="10">
                  <c:v>43831</c:v>
                </c:pt>
                <c:pt idx="11">
                  <c:v>44197</c:v>
                </c:pt>
                <c:pt idx="12">
                  <c:v>44562</c:v>
                </c:pt>
                <c:pt idx="13">
                  <c:v>44927</c:v>
                </c:pt>
                <c:pt idx="14">
                  <c:v>45292</c:v>
                </c:pt>
                <c:pt idx="15">
                  <c:v>45658</c:v>
                </c:pt>
                <c:pt idx="16">
                  <c:v>46023</c:v>
                </c:pt>
                <c:pt idx="17">
                  <c:v>46388</c:v>
                </c:pt>
                <c:pt idx="18">
                  <c:v>46753</c:v>
                </c:pt>
                <c:pt idx="19">
                  <c:v>47119</c:v>
                </c:pt>
                <c:pt idx="20">
                  <c:v>47484</c:v>
                </c:pt>
              </c:numCache>
            </c:numRef>
          </c:cat>
          <c:val>
            <c:numRef>
              <c:f>'c3-7'!$C$12:$C$32</c:f>
              <c:numCache>
                <c:formatCode>General</c:formatCode>
                <c:ptCount val="21"/>
                <c:pt idx="0">
                  <c:v>64.629323604266787</c:v>
                </c:pt>
                <c:pt idx="1">
                  <c:v>62.012049189066623</c:v>
                </c:pt>
                <c:pt idx="2">
                  <c:v>58.399158080730643</c:v>
                </c:pt>
                <c:pt idx="3">
                  <c:v>58.116941063967218</c:v>
                </c:pt>
                <c:pt idx="4">
                  <c:v>55.64461756338541</c:v>
                </c:pt>
                <c:pt idx="5">
                  <c:v>52.15991510507385</c:v>
                </c:pt>
                <c:pt idx="6">
                  <c:v>50.484300213657932</c:v>
                </c:pt>
                <c:pt idx="7">
                  <c:v>54.598435825586435</c:v>
                </c:pt>
                <c:pt idx="8">
                  <c:v>56.656425127807566</c:v>
                </c:pt>
                <c:pt idx="9">
                  <c:v>57.369537693331019</c:v>
                </c:pt>
                <c:pt idx="10">
                  <c:v>58.220251410322923</c:v>
                </c:pt>
                <c:pt idx="11">
                  <c:v>61.194958732164608</c:v>
                </c:pt>
                <c:pt idx="12">
                  <c:v>65.218105088937179</c:v>
                </c:pt>
                <c:pt idx="13">
                  <c:v>69.701611448346881</c:v>
                </c:pt>
                <c:pt idx="14">
                  <c:v>73.284479394421467</c:v>
                </c:pt>
                <c:pt idx="15">
                  <c:v>76.891355501601609</c:v>
                </c:pt>
                <c:pt idx="16">
                  <c:v>80.496027237473612</c:v>
                </c:pt>
                <c:pt idx="17">
                  <c:v>82.944765477148877</c:v>
                </c:pt>
                <c:pt idx="18">
                  <c:v>85.28886249793895</c:v>
                </c:pt>
                <c:pt idx="19">
                  <c:v>87.553184496655504</c:v>
                </c:pt>
                <c:pt idx="20">
                  <c:v>89.652962907647179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AAF-4C1B-9176-849A9F31696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77210944"/>
        <c:axId val="677215864"/>
      </c:lineChart>
      <c:dateAx>
        <c:axId val="737012824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low"/>
        <c:spPr>
          <a:noFill/>
          <a:ln w="9525">
            <a:solidFill>
              <a:sysClr val="window" lastClr="FFFFFF">
                <a:lumMod val="65000"/>
              </a:sysClr>
            </a:solidFill>
            <a:prstDash val="solid"/>
          </a:ln>
          <a:effectLst/>
        </c:spPr>
        <c:txPr>
          <a:bodyPr rot="-5400000"/>
          <a:lstStyle/>
          <a:p>
            <a:pPr>
              <a:defRPr/>
            </a:pPr>
            <a:endParaRPr lang="hu-HU"/>
          </a:p>
        </c:txPr>
        <c:crossAx val="737009872"/>
        <c:crosses val="autoZero"/>
        <c:auto val="1"/>
        <c:lblOffset val="100"/>
        <c:baseTimeUnit val="years"/>
        <c:majorUnit val="1"/>
        <c:majorTimeUnit val="years"/>
      </c:dateAx>
      <c:valAx>
        <c:axId val="737009872"/>
        <c:scaling>
          <c:orientation val="minMax"/>
          <c:max val="100"/>
          <c:min val="40"/>
        </c:scaling>
        <c:delete val="0"/>
        <c:axPos val="l"/>
        <c:majorGridlines>
          <c:spPr>
            <a:ln w="9525">
              <a:solidFill>
                <a:sysClr val="window" lastClr="FFFFFF">
                  <a:lumMod val="65000"/>
                </a:sysClr>
              </a:solidFill>
              <a:prstDash val="dash"/>
            </a:ln>
            <a:effectLst/>
          </c:spPr>
        </c:majorGridlines>
        <c:numFmt formatCode="0" sourceLinked="0"/>
        <c:majorTickMark val="out"/>
        <c:minorTickMark val="none"/>
        <c:tickLblPos val="nextTo"/>
        <c:spPr>
          <a:noFill/>
          <a:ln w="9525">
            <a:solidFill>
              <a:sysClr val="window" lastClr="FFFFFF">
                <a:lumMod val="65000"/>
              </a:sysClr>
            </a:solidFill>
            <a:prstDash val="solid"/>
          </a:ln>
          <a:effectLst/>
        </c:spPr>
        <c:txPr>
          <a:bodyPr rot="-60000000" vert="horz"/>
          <a:lstStyle/>
          <a:p>
            <a:pPr>
              <a:defRPr/>
            </a:pPr>
            <a:endParaRPr lang="hu-HU"/>
          </a:p>
        </c:txPr>
        <c:crossAx val="737012824"/>
        <c:crosses val="autoZero"/>
        <c:crossBetween val="between"/>
      </c:valAx>
      <c:valAx>
        <c:axId val="677215864"/>
        <c:scaling>
          <c:orientation val="minMax"/>
          <c:min val="40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ln>
            <a:solidFill>
              <a:sysClr val="window" lastClr="FFFFFF">
                <a:lumMod val="65000"/>
              </a:sysClr>
            </a:solidFill>
          </a:ln>
        </c:spPr>
        <c:crossAx val="677210944"/>
        <c:crosses val="max"/>
        <c:crossBetween val="between"/>
      </c:valAx>
      <c:dateAx>
        <c:axId val="677210944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677215864"/>
        <c:crosses val="autoZero"/>
        <c:auto val="1"/>
        <c:lblOffset val="100"/>
        <c:baseTimeUnit val="years"/>
      </c:dateAx>
      <c:spPr>
        <a:ln w="9525">
          <a:solidFill>
            <a:sysClr val="window" lastClr="FFFFFF">
              <a:lumMod val="65000"/>
            </a:sysClr>
          </a:solidFill>
        </a:ln>
      </c:spPr>
    </c:plotArea>
    <c:legend>
      <c:legendPos val="b"/>
      <c:legendEntry>
        <c:idx val="0"/>
        <c:delete val="1"/>
      </c:legendEntry>
      <c:legendEntry>
        <c:idx val="1"/>
        <c:delete val="1"/>
      </c:legendEntry>
      <c:layout>
        <c:manualLayout>
          <c:xMode val="edge"/>
          <c:yMode val="edge"/>
          <c:x val="2.3923859126984127E-2"/>
          <c:y val="0.89773412698412702"/>
          <c:w val="0.95255409678800629"/>
          <c:h val="9.3018229166666674E-2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hu-HU"/>
        </a:p>
      </c:txPr>
    </c:legend>
    <c:plotVisOnly val="1"/>
    <c:dispBlanksAs val="gap"/>
    <c:showDLblsOverMax val="0"/>
    <c:extLst/>
  </c:chart>
  <c:spPr>
    <a:solidFill>
      <a:srgbClr val="FFFFFF"/>
    </a:solidFill>
    <a:ln w="25400">
      <a:noFill/>
    </a:ln>
    <a:effectLst/>
  </c:spPr>
  <c:txPr>
    <a:bodyPr/>
    <a:lstStyle/>
    <a:p>
      <a:pPr>
        <a:defRPr sz="1800" b="0" i="0">
          <a:solidFill>
            <a:srgbClr val="000000"/>
          </a:solidFill>
          <a:latin typeface="Calibri (szövegtörzs)"/>
          <a:ea typeface="Calibri"/>
          <a:cs typeface="Calibri"/>
        </a:defRPr>
      </a:pPr>
      <a:endParaRPr lang="hu-HU"/>
    </a:p>
  </c:txPr>
  <c:externalData r:id="rId1">
    <c:autoUpdate val="0"/>
  </c:externalData>
  <c:userShapes r:id="rId2"/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YperPOP!$B$2:$B$6</cx:f>
        <cx:lvl ptCount="5">
          <cx:pt idx="0">Magyarország (2018)</cx:pt>
          <cx:pt idx="1">Termelékenység növekedése</cx:pt>
          <cx:pt idx="2">Munkafelhasználás változása</cx:pt>
          <cx:pt idx="3">Magyarország (2030)</cx:pt>
          <cx:pt idx="4">Ausztria (2030)</cx:pt>
        </cx:lvl>
      </cx:strDim>
      <cx:numDim type="val">
        <cx:f>YperPOP!$C$2:$C$6</cx:f>
        <cx:lvl ptCount="5" formatCode="0.0">
          <cx:pt idx="0">26.147901886761002</cx:pt>
          <cx:pt idx="1">6.340054324773984</cx:pt>
          <cx:pt idx="2">-0.37885935642577095</cx:pt>
          <cx:pt idx="3">32.109096855109215</cx:pt>
          <cx:pt idx="4">54.266740372508636</cx:pt>
        </cx:lvl>
      </cx:numDim>
    </cx:data>
  </cx:chartData>
  <cx:chart>
    <cx:plotArea>
      <cx:plotAreaRegion>
        <cx:series layoutId="waterfall" uniqueId="{FF545778-E9B3-48A6-9B6B-5ED1082FD6D2}">
          <cx:tx>
            <cx:txData>
              <cx:f>YperPOP!$C$1</cx:f>
              <cx:v>Alappálya</cx:v>
            </cx:txData>
          </cx:tx>
          <cx:dataPt idx="0">
            <cx:spPr>
              <a:solidFill>
                <a:srgbClr val="009EE0">
                  <a:lumMod val="60000"/>
                  <a:lumOff val="40000"/>
                </a:srgbClr>
              </a:solidFill>
            </cx:spPr>
          </cx:dataPt>
          <cx:dataPt idx="1">
            <cx:spPr>
              <a:solidFill>
                <a:srgbClr val="009EE0">
                  <a:lumMod val="75000"/>
                </a:srgbClr>
              </a:solidFill>
            </cx:spPr>
          </cx:dataPt>
          <cx:dataPt idx="2">
            <cx:spPr>
              <a:solidFill>
                <a:srgbClr val="DA0000"/>
              </a:solidFill>
            </cx:spPr>
          </cx:dataPt>
          <cx:dataPt idx="3">
            <cx:spPr>
              <a:solidFill>
                <a:srgbClr val="009EE0">
                  <a:lumMod val="60000"/>
                  <a:lumOff val="40000"/>
                </a:srgbClr>
              </a:solidFill>
            </cx:spPr>
          </cx:dataPt>
          <cx:dataPt idx="4">
            <cx:spPr>
              <a:solidFill>
                <a:sysClr val="window" lastClr="FFFFFF">
                  <a:lumMod val="75000"/>
                </a:sysClr>
              </a:solidFill>
            </cx:spPr>
          </cx:dataPt>
          <cx:dataLabels pos="ctr">
            <cx:txPr>
              <a:bodyPr vertOverflow="overflow" horzOverflow="overflow" wrap="square" lIns="0" tIns="0" rIns="0" bIns="0"/>
              <a:lstStyle/>
              <a:p>
                <a:pPr algn="ctr" rtl="0">
                  <a:defRPr sz="1800" b="0">
                    <a:solidFill>
                      <a:sysClr val="windowText" lastClr="000000"/>
                    </a:solidFill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defRPr>
                </a:pPr>
                <a:endParaRPr lang="hu-HU" sz="1800">
                  <a:solidFill>
                    <a:sysClr val="windowText" lastClr="000000"/>
                  </a:solidFill>
                </a:endParaRPr>
              </a:p>
            </cx:txPr>
            <cx:visibility seriesName="0" categoryName="0" value="1"/>
            <cx:separator>, </cx:separator>
            <cx:dataLabel idx="0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b="1"/>
                  </a:pPr>
                  <a:r>
                    <a:rPr lang="hu-HU" sz="1800" b="1">
                      <a:solidFill>
                        <a:sysClr val="windowText" lastClr="000000"/>
                      </a:solidFill>
                    </a:rPr>
                    <a:t>26</a:t>
                  </a:r>
                </a:p>
              </cx:txPr>
              <cx:visibility seriesName="0" categoryName="0" value="1"/>
              <cx:separator>, </cx:separator>
            </cx:dataLabel>
            <cx:dataLabel idx="1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b="1">
                      <a:solidFill>
                        <a:schemeClr val="bg1"/>
                      </a:solidFill>
                    </a:defRPr>
                  </a:pPr>
                  <a:r>
                    <a:rPr lang="hu-HU" sz="1800" b="1">
                      <a:solidFill>
                        <a:schemeClr val="bg1"/>
                      </a:solidFill>
                    </a:rPr>
                    <a:t>6</a:t>
                  </a:r>
                </a:p>
              </cx:txPr>
              <cx:visibility seriesName="0" categoryName="0" value="1"/>
              <cx:separator>, </cx:separator>
            </cx:dataLabel>
            <cx:dataLabel idx="3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b="1"/>
                  </a:pPr>
                  <a:r>
                    <a:rPr lang="hu-HU" sz="1800" b="1">
                      <a:solidFill>
                        <a:sysClr val="windowText" lastClr="000000"/>
                      </a:solidFill>
                    </a:rPr>
                    <a:t>32</a:t>
                  </a:r>
                </a:p>
              </cx:txPr>
              <cx:visibility seriesName="0" categoryName="0" value="1"/>
              <cx:separator>, </cx:separator>
            </cx:dataLabel>
            <cx:dataLabel idx="4">
              <cx:txPr>
                <a:bodyPr vertOverflow="overflow" horzOverflow="overflow" wrap="square" lIns="0" tIns="0" rIns="0" bIns="0"/>
                <a:lstStyle/>
                <a:p>
                  <a:pPr algn="ctr" rtl="0">
                    <a:defRPr b="1"/>
                  </a:pPr>
                  <a:r>
                    <a:rPr lang="hu-HU" sz="1800" b="1">
                      <a:solidFill>
                        <a:sysClr val="windowText" lastClr="000000"/>
                      </a:solidFill>
                    </a:rPr>
                    <a:t>54</a:t>
                  </a:r>
                </a:p>
              </cx:txPr>
              <cx:visibility seriesName="0" categoryName="0" value="1"/>
              <cx:separator>, </cx:separator>
            </cx:dataLabel>
            <cx:dataLabelHidden idx="2"/>
          </cx:dataLabels>
          <cx:dataId val="0"/>
          <cx:layoutPr>
            <cx:visibility connectorLines="1"/>
            <cx:subtotals>
              <cx:idx val="3"/>
              <cx:idx val="4"/>
            </cx:subtotals>
          </cx:layoutPr>
        </cx:series>
      </cx:plotAreaRegion>
      <cx:axis id="0" hidden="1">
        <cx:catScaling gapWidth="0.319999993"/>
        <cx:tickLabels/>
        <cx:txPr>
          <a:bodyPr vertOverflow="overflow" horzOverflow="overflow" wrap="square" lIns="0" tIns="0" rIns="0" bIns="0"/>
          <a:lstStyle/>
          <a:p>
            <a:pPr algn="ctr" rtl="0">
              <a:defRPr sz="1800" b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hu-HU" sz="1800">
              <a:solidFill>
                <a:sysClr val="windowText" lastClr="000000"/>
              </a:solidFill>
            </a:endParaRPr>
          </a:p>
        </cx:txPr>
      </cx:axis>
      <cx:axis id="1">
        <cx:valScaling max="55" min="0"/>
        <cx:majorGridlines>
          <cx:spPr>
            <a:ln>
              <a:solidFill>
                <a:schemeClr val="bg1">
                  <a:lumMod val="75000"/>
                </a:schemeClr>
              </a:solidFill>
              <a:prstDash val="sysDash"/>
            </a:ln>
          </cx:spPr>
        </cx:majorGridlines>
        <cx:majorTickMarks type="out"/>
        <cx:tickLabels/>
        <cx:numFmt formatCode="0" sourceLinked="0"/>
        <cx:spPr>
          <a:ln>
            <a:solidFill>
              <a:schemeClr val="bg1">
                <a:lumMod val="75000"/>
              </a:schemeClr>
            </a:solidFill>
          </a:ln>
        </cx:spPr>
        <cx:txPr>
          <a:bodyPr vertOverflow="overflow" horzOverflow="overflow" wrap="square" lIns="0" tIns="0" rIns="0" bIns="0"/>
          <a:lstStyle/>
          <a:p>
            <a:pPr algn="ctr" rtl="0">
              <a:defRPr sz="1800" b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hu-HU" sz="1800">
              <a:solidFill>
                <a:sysClr val="windowText" lastClr="000000"/>
              </a:solidFill>
            </a:endParaRPr>
          </a:p>
        </cx:txPr>
      </cx:axis>
    </cx:plotArea>
  </cx:chart>
  <cx:spPr>
    <a:ln>
      <a:noFill/>
    </a:ln>
  </cx:spPr>
  <cx:clrMapOvr bg1="lt1" tx1="dk1" bg2="lt2" tx2="dk2" accent1="accent1" accent2="accent2" accent3="accent3" accent4="accent4" accent5="accent5" accent6="accent6" hlink="hlink" folHlink="folHlink"/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YperPOP!$B$9:$B$13</cx:f>
        <cx:lvl ptCount="5">
          <cx:pt idx="0">Magyarország (2018)</cx:pt>
          <cx:pt idx="1">Termelékenység növekedése</cx:pt>
          <cx:pt idx="2">Munkafelhasználás változása</cx:pt>
          <cx:pt idx="3">Magyarország (2030)</cx:pt>
          <cx:pt idx="4">Ausztria (2030)</cx:pt>
        </cx:lvl>
      </cx:strDim>
      <cx:numDim type="val">
        <cx:f>YperPOP!$C$9:$C$13</cx:f>
        <cx:lvl ptCount="5" formatCode="0.0">
          <cx:pt idx="0">26.148150916793693</cx:pt>
          <cx:pt idx="1">18.122396504628131</cx:pt>
          <cx:pt idx="2">1.4233685543855117</cx:pt>
          <cx:pt idx="3">45.693915975807336</cx:pt>
          <cx:pt idx="4">54.266740372508636</cx:pt>
        </cx:lvl>
      </cx:numDim>
    </cx:data>
  </cx:chartData>
  <cx:chart>
    <cx:plotArea>
      <cx:plotAreaRegion>
        <cx:series layoutId="waterfall" uniqueId="{D38C1D4C-ABE5-421B-B4E6-0906623B7B85}">
          <cx:tx>
            <cx:txData>
              <cx:f>YperPOP!$C$8</cx:f>
              <cx:v>Reformpálya</cx:v>
            </cx:txData>
          </cx:tx>
          <cx:dataPt idx="0">
            <cx:spPr>
              <a:solidFill>
                <a:srgbClr val="009EE0">
                  <a:lumMod val="60000"/>
                  <a:lumOff val="40000"/>
                </a:srgbClr>
              </a:solidFill>
            </cx:spPr>
          </cx:dataPt>
          <cx:dataPt idx="1">
            <cx:spPr>
              <a:solidFill>
                <a:srgbClr val="009EE0">
                  <a:lumMod val="75000"/>
                </a:srgbClr>
              </a:solidFill>
            </cx:spPr>
          </cx:dataPt>
          <cx:dataPt idx="2">
            <cx:spPr>
              <a:solidFill>
                <a:srgbClr val="009EE0">
                  <a:lumMod val="75000"/>
                </a:srgbClr>
              </a:solidFill>
            </cx:spPr>
          </cx:dataPt>
          <cx:dataPt idx="3">
            <cx:spPr>
              <a:solidFill>
                <a:srgbClr val="009EE0">
                  <a:lumMod val="60000"/>
                  <a:lumOff val="40000"/>
                </a:srgbClr>
              </a:solidFill>
            </cx:spPr>
          </cx:dataPt>
          <cx:dataPt idx="4">
            <cx:spPr>
              <a:solidFill>
                <a:sysClr val="window" lastClr="FFFFFF">
                  <a:lumMod val="75000"/>
                </a:sysClr>
              </a:solidFill>
            </cx:spPr>
          </cx:dataPt>
          <cx:dataLabels pos="ctr">
            <cx:numFmt formatCode="# ##0.0" sourceLinked="0"/>
            <cx:txPr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sz="1800">
                    <a:solidFill>
                      <a:sysClr val="windowText" lastClr="000000"/>
                    </a:solidFill>
                  </a:defRPr>
                </a:pPr>
                <a:endParaRPr lang="en-US" sz="1800" b="0" i="0" u="none" strike="noStrike" baseline="0">
                  <a:solidFill>
                    <a:sysClr val="windowText" lastClr="000000"/>
                  </a:solidFill>
                  <a:latin typeface="Calibri" panose="020F0502020204030204"/>
                </a:endParaRPr>
              </a:p>
            </cx:txPr>
            <cx:visibility seriesName="0" categoryName="0" value="1"/>
            <cx:separator>, </cx:separator>
            <cx:dataLabel idx="0">
              <cx:numFmt formatCode="# ##0.0" sourceLinked="0"/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 b="1"/>
                  </a:pPr>
                  <a:r>
                    <a:rPr lang="en-US" sz="1800" b="1" i="0" u="none" strike="noStrike" baseline="0">
                      <a:solidFill>
                        <a:sysClr val="windowText" lastClr="000000"/>
                      </a:solidFill>
                      <a:latin typeface="Calibri" panose="020F0502020204030204"/>
                    </a:rPr>
                    <a:t>26</a:t>
                  </a:r>
                </a:p>
              </cx:txPr>
              <cx:visibility seriesName="0" categoryName="0" value="1"/>
              <cx:separator>, </cx:separator>
            </cx:dataLabel>
            <cx:dataLabel idx="1">
              <cx:numFmt formatCode="# ##0.0" sourceLinked="0"/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 b="1">
                      <a:solidFill>
                        <a:schemeClr val="bg1"/>
                      </a:solidFill>
                    </a:defRPr>
                  </a:pPr>
                  <a:r>
                    <a:rPr lang="en-US" sz="1800" b="1" i="0" u="none" strike="noStrike" baseline="0">
                      <a:solidFill>
                        <a:schemeClr val="bg1"/>
                      </a:solidFill>
                      <a:latin typeface="Calibri" panose="020F0502020204030204"/>
                    </a:rPr>
                    <a:t>18</a:t>
                  </a:r>
                </a:p>
              </cx:txPr>
              <cx:visibility seriesName="0" categoryName="0" value="1"/>
              <cx:separator>, </cx:separator>
            </cx:dataLabel>
            <cx:dataLabel idx="3">
              <cx:numFmt formatCode="# ##0.0" sourceLinked="0"/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 b="1"/>
                  </a:pPr>
                  <a:r>
                    <a:rPr lang="en-US" sz="1800" b="1" i="0" u="none" strike="noStrike" baseline="0">
                      <a:solidFill>
                        <a:sysClr val="windowText" lastClr="000000"/>
                      </a:solidFill>
                      <a:latin typeface="Calibri" panose="020F0502020204030204"/>
                    </a:rPr>
                    <a:t>46</a:t>
                  </a:r>
                </a:p>
              </cx:txPr>
              <cx:visibility seriesName="0" categoryName="0" value="1"/>
              <cx:separator>, </cx:separator>
            </cx:dataLabel>
            <cx:dataLabel idx="4">
              <cx:numFmt formatCode="# ##0.0" sourceLinked="0"/>
              <cx:txPr>
                <a:bodyPr spcFirstLastPara="1" vertOverflow="ellipsis" horzOverflow="overflow" wrap="square" lIns="0" tIns="0" rIns="0" bIns="0" anchor="ctr" anchorCtr="1"/>
                <a:lstStyle/>
                <a:p>
                  <a:pPr algn="ctr" rtl="0">
                    <a:defRPr b="1"/>
                  </a:pPr>
                  <a:r>
                    <a:rPr lang="en-US" sz="1800" b="1" i="0" u="none" strike="noStrike" baseline="0">
                      <a:solidFill>
                        <a:sysClr val="windowText" lastClr="000000"/>
                      </a:solidFill>
                      <a:latin typeface="Calibri" panose="020F0502020204030204"/>
                    </a:rPr>
                    <a:t>54</a:t>
                  </a:r>
                </a:p>
              </cx:txPr>
              <cx:visibility seriesName="0" categoryName="0" value="1"/>
              <cx:separator>, </cx:separator>
            </cx:dataLabel>
            <cx:dataLabelHidden idx="2"/>
          </cx:dataLabels>
          <cx:dataId val="0"/>
          <cx:layoutPr>
            <cx:subtotals>
              <cx:idx val="3"/>
              <cx:idx val="4"/>
            </cx:subtotals>
          </cx:layoutPr>
        </cx:series>
      </cx:plotAreaRegion>
      <cx:axis id="0" hidden="1">
        <cx:catScaling gapWidth="0.319999993"/>
        <cx:tickLabels/>
        <cx:txPr>
          <a:bodyPr vertOverflow="overflow" horzOverflow="overflow" wrap="square" lIns="0" tIns="0" rIns="0" bIns="0"/>
          <a:lstStyle/>
          <a:p>
            <a:pPr algn="ctr" rtl="0">
              <a:defRPr sz="1800" b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hu-HU" sz="1800">
              <a:solidFill>
                <a:sysClr val="windowText" lastClr="000000"/>
              </a:solidFill>
            </a:endParaRPr>
          </a:p>
        </cx:txPr>
      </cx:axis>
      <cx:axis id="1">
        <cx:valScaling max="55" min="0"/>
        <cx:majorGridlines>
          <cx:spPr>
            <a:ln>
              <a:solidFill>
                <a:schemeClr val="bg1">
                  <a:lumMod val="75000"/>
                </a:schemeClr>
              </a:solidFill>
              <a:prstDash val="sysDash"/>
            </a:ln>
          </cx:spPr>
        </cx:majorGridlines>
        <cx:majorTickMarks type="out"/>
        <cx:tickLabels/>
        <cx:numFmt formatCode="0" sourceLinked="0"/>
        <cx:spPr>
          <a:ln>
            <a:solidFill>
              <a:schemeClr val="bg1">
                <a:lumMod val="75000"/>
              </a:schemeClr>
            </a:solidFill>
          </a:ln>
        </cx:spPr>
        <cx:txPr>
          <a:bodyPr vertOverflow="overflow" horzOverflow="overflow" wrap="square" lIns="0" tIns="0" rIns="0" bIns="0"/>
          <a:lstStyle/>
          <a:p>
            <a:pPr algn="ctr" rtl="0">
              <a:defRPr sz="1800" b="0">
                <a:solidFill>
                  <a:sysClr val="windowText" lastClr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pPr>
            <a:endParaRPr lang="hu-HU" sz="1800">
              <a:solidFill>
                <a:sysClr val="windowText" lastClr="000000"/>
              </a:solidFill>
            </a:endParaRPr>
          </a:p>
        </cx:txPr>
      </cx:axis>
    </cx:plotArea>
  </cx:chart>
  <cx:spPr>
    <a:ln>
      <a:noFill/>
    </a:ln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9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F3F6E7-103C-4D00-8196-F5E61317EE72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1D32E2BE-26D6-48C9-B548-E4E455653ABD}">
      <dgm:prSet phldrT="[Text]" custT="1"/>
      <dgm:spPr>
        <a:solidFill>
          <a:schemeClr val="tx2"/>
        </a:solidFill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sz="2100" b="1" dirty="0"/>
            <a:t>Fenntartható felzárkózás</a:t>
          </a:r>
        </a:p>
      </dgm:t>
    </dgm:pt>
    <dgm:pt modelId="{77952842-04BA-4851-BEBE-1E3463B5A32C}" type="parTrans" cxnId="{DB2AE81C-FC46-4CA1-8F8F-92B54F44F46A}">
      <dgm:prSet/>
      <dgm:spPr/>
      <dgm:t>
        <a:bodyPr/>
        <a:lstStyle/>
        <a:p>
          <a:endParaRPr lang="hu-HU"/>
        </a:p>
      </dgm:t>
    </dgm:pt>
    <dgm:pt modelId="{7B1EFA2F-306B-4B86-AC90-D62891EA9A11}" type="sibTrans" cxnId="{DB2AE81C-FC46-4CA1-8F8F-92B54F44F46A}">
      <dgm:prSet/>
      <dgm:spPr/>
      <dgm:t>
        <a:bodyPr/>
        <a:lstStyle/>
        <a:p>
          <a:endParaRPr lang="hu-HU"/>
        </a:p>
      </dgm:t>
    </dgm:pt>
    <dgm:pt modelId="{6192E3BD-D065-46E4-820C-95A9D09E4BE2}">
      <dgm:prSet phldrT="[Text]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dirty="0"/>
            <a:t>Hazai megtakarítások növekedése</a:t>
          </a:r>
        </a:p>
      </dgm:t>
    </dgm:pt>
    <dgm:pt modelId="{5F3EAF25-A9B8-4D80-8945-6F7F6C1A257A}" type="parTrans" cxnId="{2CC82EAD-924D-40E2-9931-4C98E6D65EC7}">
      <dgm:prSet/>
      <dgm:spPr/>
      <dgm:t>
        <a:bodyPr/>
        <a:lstStyle/>
        <a:p>
          <a:endParaRPr lang="hu-HU"/>
        </a:p>
      </dgm:t>
    </dgm:pt>
    <dgm:pt modelId="{FDB295EE-DA22-4310-B140-0B965A1AE27F}" type="sibTrans" cxnId="{2CC82EAD-924D-40E2-9931-4C98E6D65EC7}">
      <dgm:prSet/>
      <dgm:spPr/>
      <dgm:t>
        <a:bodyPr/>
        <a:lstStyle/>
        <a:p>
          <a:endParaRPr lang="hu-HU"/>
        </a:p>
      </dgm:t>
    </dgm:pt>
    <dgm:pt modelId="{A50F9BE4-1A05-4F9E-9600-1896CE6DE111}">
      <dgm:prSet phldrT="[Text]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dirty="0"/>
            <a:t>Állam stabil finanszírozása</a:t>
          </a:r>
        </a:p>
      </dgm:t>
    </dgm:pt>
    <dgm:pt modelId="{4A6836D7-3C67-4542-9F7E-7CA7A571FF36}" type="parTrans" cxnId="{ED62F786-83B4-4E69-B63B-A94A17FC8AAD}">
      <dgm:prSet/>
      <dgm:spPr/>
      <dgm:t>
        <a:bodyPr/>
        <a:lstStyle/>
        <a:p>
          <a:endParaRPr lang="hu-HU"/>
        </a:p>
      </dgm:t>
    </dgm:pt>
    <dgm:pt modelId="{E627B5E1-C431-4ABD-83FE-BED50EA35017}" type="sibTrans" cxnId="{ED62F786-83B4-4E69-B63B-A94A17FC8AAD}">
      <dgm:prSet/>
      <dgm:spPr/>
      <dgm:t>
        <a:bodyPr/>
        <a:lstStyle/>
        <a:p>
          <a:endParaRPr lang="hu-HU"/>
        </a:p>
      </dgm:t>
    </dgm:pt>
    <dgm:pt modelId="{421E26A6-128C-4D88-B776-E72BEAB4CD48}">
      <dgm:prSet phldrT="[Text]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dirty="0"/>
            <a:t>Külső sérülékenység csökkenése</a:t>
          </a:r>
        </a:p>
      </dgm:t>
    </dgm:pt>
    <dgm:pt modelId="{FA0E2C74-A21D-4DB4-8655-42A0123437DE}" type="parTrans" cxnId="{C854AFB0-38E4-4495-B555-0F3D93933435}">
      <dgm:prSet/>
      <dgm:spPr/>
      <dgm:t>
        <a:bodyPr/>
        <a:lstStyle/>
        <a:p>
          <a:endParaRPr lang="hu-HU"/>
        </a:p>
      </dgm:t>
    </dgm:pt>
    <dgm:pt modelId="{50FD06BD-4B09-42A1-8F75-F6057C5F6D51}" type="sibTrans" cxnId="{C854AFB0-38E4-4495-B555-0F3D93933435}">
      <dgm:prSet/>
      <dgm:spPr/>
      <dgm:t>
        <a:bodyPr/>
        <a:lstStyle/>
        <a:p>
          <a:endParaRPr lang="hu-HU"/>
        </a:p>
      </dgm:t>
    </dgm:pt>
    <dgm:pt modelId="{EFD80DF6-3267-47FC-A88C-35F5A2801F59}">
      <dgm:prSet phldrT="[Text]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dirty="0"/>
            <a:t>Alacsonyabb kockázati prémium</a:t>
          </a:r>
        </a:p>
      </dgm:t>
    </dgm:pt>
    <dgm:pt modelId="{08EF9C25-B3E8-4AF6-91D5-426C98FA1A7A}" type="parTrans" cxnId="{9F6192EA-085B-4665-9CEA-83CA50B7D36A}">
      <dgm:prSet/>
      <dgm:spPr/>
      <dgm:t>
        <a:bodyPr/>
        <a:lstStyle/>
        <a:p>
          <a:endParaRPr lang="hu-HU"/>
        </a:p>
      </dgm:t>
    </dgm:pt>
    <dgm:pt modelId="{CA05CE5A-2804-4751-8349-F61A0D37A341}" type="sibTrans" cxnId="{9F6192EA-085B-4665-9CEA-83CA50B7D36A}">
      <dgm:prSet/>
      <dgm:spPr/>
      <dgm:t>
        <a:bodyPr/>
        <a:lstStyle/>
        <a:p>
          <a:endParaRPr lang="hu-HU"/>
        </a:p>
      </dgm:t>
    </dgm:pt>
    <dgm:pt modelId="{6CFFD88C-1831-4EC5-BDAC-A5F667EB93F2}">
      <dgm:prSet phldrT="[Text]"/>
      <dgm:spPr>
        <a:ln>
          <a:noFill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gm:spPr>
      <dgm:t>
        <a:bodyPr/>
        <a:lstStyle/>
        <a:p>
          <a:r>
            <a:rPr lang="hu-HU" dirty="0"/>
            <a:t>Gyorsabb gazdasági növekedés</a:t>
          </a:r>
        </a:p>
      </dgm:t>
    </dgm:pt>
    <dgm:pt modelId="{DA42D3C1-3F3E-429D-9F60-3BC96CAB6DDF}" type="parTrans" cxnId="{9A06641C-9E5C-4DCA-B6D4-E1D5278077B9}">
      <dgm:prSet/>
      <dgm:spPr/>
      <dgm:t>
        <a:bodyPr/>
        <a:lstStyle/>
        <a:p>
          <a:endParaRPr lang="hu-HU"/>
        </a:p>
      </dgm:t>
    </dgm:pt>
    <dgm:pt modelId="{198C3347-114A-4E62-8BE2-B1E742CBD6CB}" type="sibTrans" cxnId="{9A06641C-9E5C-4DCA-B6D4-E1D5278077B9}">
      <dgm:prSet/>
      <dgm:spPr/>
      <dgm:t>
        <a:bodyPr/>
        <a:lstStyle/>
        <a:p>
          <a:endParaRPr lang="hu-HU"/>
        </a:p>
      </dgm:t>
    </dgm:pt>
    <dgm:pt modelId="{1001D61F-B501-4589-AFB2-63FF9840558F}" type="pres">
      <dgm:prSet presAssocID="{78F3F6E7-103C-4D00-8196-F5E61317EE72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E23186C-ECE2-4387-961C-81A88DEF8998}" type="pres">
      <dgm:prSet presAssocID="{1D32E2BE-26D6-48C9-B548-E4E455653ABD}" presName="centerShape" presStyleLbl="node0" presStyleIdx="0" presStyleCnt="1" custScaleX="107359"/>
      <dgm:spPr/>
    </dgm:pt>
    <dgm:pt modelId="{9437C38F-70DA-4C85-B83D-6678438A34A6}" type="pres">
      <dgm:prSet presAssocID="{5F3EAF25-A9B8-4D80-8945-6F7F6C1A257A}" presName="parTrans" presStyleLbl="bgSibTrans2D1" presStyleIdx="0" presStyleCnt="5"/>
      <dgm:spPr/>
    </dgm:pt>
    <dgm:pt modelId="{88BC367A-0B6A-4B14-84CE-F69173BA7BE2}" type="pres">
      <dgm:prSet presAssocID="{6192E3BD-D065-46E4-820C-95A9D09E4BE2}" presName="node" presStyleLbl="node1" presStyleIdx="0" presStyleCnt="5">
        <dgm:presLayoutVars>
          <dgm:bulletEnabled val="1"/>
        </dgm:presLayoutVars>
      </dgm:prSet>
      <dgm:spPr/>
    </dgm:pt>
    <dgm:pt modelId="{07D91E43-2C84-450C-ACD5-3A95503269F0}" type="pres">
      <dgm:prSet presAssocID="{4A6836D7-3C67-4542-9F7E-7CA7A571FF36}" presName="parTrans" presStyleLbl="bgSibTrans2D1" presStyleIdx="1" presStyleCnt="5"/>
      <dgm:spPr/>
    </dgm:pt>
    <dgm:pt modelId="{FAC63D49-92CE-4009-93BC-B4A38EDB7FAA}" type="pres">
      <dgm:prSet presAssocID="{A50F9BE4-1A05-4F9E-9600-1896CE6DE111}" presName="node" presStyleLbl="node1" presStyleIdx="1" presStyleCnt="5">
        <dgm:presLayoutVars>
          <dgm:bulletEnabled val="1"/>
        </dgm:presLayoutVars>
      </dgm:prSet>
      <dgm:spPr/>
    </dgm:pt>
    <dgm:pt modelId="{EC972A17-BB8E-4D3E-9304-D886D9B2DB60}" type="pres">
      <dgm:prSet presAssocID="{FA0E2C74-A21D-4DB4-8655-42A0123437DE}" presName="parTrans" presStyleLbl="bgSibTrans2D1" presStyleIdx="2" presStyleCnt="5"/>
      <dgm:spPr/>
    </dgm:pt>
    <dgm:pt modelId="{EAD015B9-F1F2-4D9D-A242-E8D095220F99}" type="pres">
      <dgm:prSet presAssocID="{421E26A6-128C-4D88-B776-E72BEAB4CD48}" presName="node" presStyleLbl="node1" presStyleIdx="2" presStyleCnt="5">
        <dgm:presLayoutVars>
          <dgm:bulletEnabled val="1"/>
        </dgm:presLayoutVars>
      </dgm:prSet>
      <dgm:spPr/>
    </dgm:pt>
    <dgm:pt modelId="{E2E21185-FAF5-4CC3-9D55-1EB646CFBE11}" type="pres">
      <dgm:prSet presAssocID="{08EF9C25-B3E8-4AF6-91D5-426C98FA1A7A}" presName="parTrans" presStyleLbl="bgSibTrans2D1" presStyleIdx="3" presStyleCnt="5"/>
      <dgm:spPr/>
    </dgm:pt>
    <dgm:pt modelId="{C66C946A-7E7B-4B6C-8616-DE63F7D660CD}" type="pres">
      <dgm:prSet presAssocID="{EFD80DF6-3267-47FC-A88C-35F5A2801F59}" presName="node" presStyleLbl="node1" presStyleIdx="3" presStyleCnt="5">
        <dgm:presLayoutVars>
          <dgm:bulletEnabled val="1"/>
        </dgm:presLayoutVars>
      </dgm:prSet>
      <dgm:spPr/>
    </dgm:pt>
    <dgm:pt modelId="{1203322E-EC44-4175-87F6-AB6AD37C6458}" type="pres">
      <dgm:prSet presAssocID="{DA42D3C1-3F3E-429D-9F60-3BC96CAB6DDF}" presName="parTrans" presStyleLbl="bgSibTrans2D1" presStyleIdx="4" presStyleCnt="5"/>
      <dgm:spPr/>
    </dgm:pt>
    <dgm:pt modelId="{6BAC6A4A-FBB8-4F91-B0E6-17202F364B6C}" type="pres">
      <dgm:prSet presAssocID="{6CFFD88C-1831-4EC5-BDAC-A5F667EB93F2}" presName="node" presStyleLbl="node1" presStyleIdx="4" presStyleCnt="5">
        <dgm:presLayoutVars>
          <dgm:bulletEnabled val="1"/>
        </dgm:presLayoutVars>
      </dgm:prSet>
      <dgm:spPr/>
    </dgm:pt>
  </dgm:ptLst>
  <dgm:cxnLst>
    <dgm:cxn modelId="{AEAEF603-4FDD-4724-83DA-12B05C2E7D98}" type="presOf" srcId="{1D32E2BE-26D6-48C9-B548-E4E455653ABD}" destId="{6E23186C-ECE2-4387-961C-81A88DEF8998}" srcOrd="0" destOrd="0" presId="urn:microsoft.com/office/officeart/2005/8/layout/radial4"/>
    <dgm:cxn modelId="{76B98C0D-BD8A-459E-A5F7-2E36CCEBACB4}" type="presOf" srcId="{5F3EAF25-A9B8-4D80-8945-6F7F6C1A257A}" destId="{9437C38F-70DA-4C85-B83D-6678438A34A6}" srcOrd="0" destOrd="0" presId="urn:microsoft.com/office/officeart/2005/8/layout/radial4"/>
    <dgm:cxn modelId="{9A06641C-9E5C-4DCA-B6D4-E1D5278077B9}" srcId="{1D32E2BE-26D6-48C9-B548-E4E455653ABD}" destId="{6CFFD88C-1831-4EC5-BDAC-A5F667EB93F2}" srcOrd="4" destOrd="0" parTransId="{DA42D3C1-3F3E-429D-9F60-3BC96CAB6DDF}" sibTransId="{198C3347-114A-4E62-8BE2-B1E742CBD6CB}"/>
    <dgm:cxn modelId="{DB2AE81C-FC46-4CA1-8F8F-92B54F44F46A}" srcId="{78F3F6E7-103C-4D00-8196-F5E61317EE72}" destId="{1D32E2BE-26D6-48C9-B548-E4E455653ABD}" srcOrd="0" destOrd="0" parTransId="{77952842-04BA-4851-BEBE-1E3463B5A32C}" sibTransId="{7B1EFA2F-306B-4B86-AC90-D62891EA9A11}"/>
    <dgm:cxn modelId="{9C415B42-9FE8-47C4-B032-1467CA13D6B7}" type="presOf" srcId="{FA0E2C74-A21D-4DB4-8655-42A0123437DE}" destId="{EC972A17-BB8E-4D3E-9304-D886D9B2DB60}" srcOrd="0" destOrd="0" presId="urn:microsoft.com/office/officeart/2005/8/layout/radial4"/>
    <dgm:cxn modelId="{FC9ED563-4913-4589-B5CD-5EDF8D2D4D7B}" type="presOf" srcId="{08EF9C25-B3E8-4AF6-91D5-426C98FA1A7A}" destId="{E2E21185-FAF5-4CC3-9D55-1EB646CFBE11}" srcOrd="0" destOrd="0" presId="urn:microsoft.com/office/officeart/2005/8/layout/radial4"/>
    <dgm:cxn modelId="{BA8EFF78-36B8-4E1C-A3B4-C4C69E17D320}" type="presOf" srcId="{EFD80DF6-3267-47FC-A88C-35F5A2801F59}" destId="{C66C946A-7E7B-4B6C-8616-DE63F7D660CD}" srcOrd="0" destOrd="0" presId="urn:microsoft.com/office/officeart/2005/8/layout/radial4"/>
    <dgm:cxn modelId="{ED62F786-83B4-4E69-B63B-A94A17FC8AAD}" srcId="{1D32E2BE-26D6-48C9-B548-E4E455653ABD}" destId="{A50F9BE4-1A05-4F9E-9600-1896CE6DE111}" srcOrd="1" destOrd="0" parTransId="{4A6836D7-3C67-4542-9F7E-7CA7A571FF36}" sibTransId="{E627B5E1-C431-4ABD-83FE-BED50EA35017}"/>
    <dgm:cxn modelId="{C15C7BA7-2236-4799-8481-9C23B7ADD986}" type="presOf" srcId="{6CFFD88C-1831-4EC5-BDAC-A5F667EB93F2}" destId="{6BAC6A4A-FBB8-4F91-B0E6-17202F364B6C}" srcOrd="0" destOrd="0" presId="urn:microsoft.com/office/officeart/2005/8/layout/radial4"/>
    <dgm:cxn modelId="{2CC82EAD-924D-40E2-9931-4C98E6D65EC7}" srcId="{1D32E2BE-26D6-48C9-B548-E4E455653ABD}" destId="{6192E3BD-D065-46E4-820C-95A9D09E4BE2}" srcOrd="0" destOrd="0" parTransId="{5F3EAF25-A9B8-4D80-8945-6F7F6C1A257A}" sibTransId="{FDB295EE-DA22-4310-B140-0B965A1AE27F}"/>
    <dgm:cxn modelId="{C854AFB0-38E4-4495-B555-0F3D93933435}" srcId="{1D32E2BE-26D6-48C9-B548-E4E455653ABD}" destId="{421E26A6-128C-4D88-B776-E72BEAB4CD48}" srcOrd="2" destOrd="0" parTransId="{FA0E2C74-A21D-4DB4-8655-42A0123437DE}" sibTransId="{50FD06BD-4B09-42A1-8F75-F6057C5F6D51}"/>
    <dgm:cxn modelId="{A6C137BF-DDF0-4BE1-8BF0-03DF9C575B17}" type="presOf" srcId="{DA42D3C1-3F3E-429D-9F60-3BC96CAB6DDF}" destId="{1203322E-EC44-4175-87F6-AB6AD37C6458}" srcOrd="0" destOrd="0" presId="urn:microsoft.com/office/officeart/2005/8/layout/radial4"/>
    <dgm:cxn modelId="{EF5607C1-335A-417A-BF6B-47B208AA974E}" type="presOf" srcId="{4A6836D7-3C67-4542-9F7E-7CA7A571FF36}" destId="{07D91E43-2C84-450C-ACD5-3A95503269F0}" srcOrd="0" destOrd="0" presId="urn:microsoft.com/office/officeart/2005/8/layout/radial4"/>
    <dgm:cxn modelId="{C77815C3-5570-4ED3-984A-19DB1E2F6CB3}" type="presOf" srcId="{421E26A6-128C-4D88-B776-E72BEAB4CD48}" destId="{EAD015B9-F1F2-4D9D-A242-E8D095220F99}" srcOrd="0" destOrd="0" presId="urn:microsoft.com/office/officeart/2005/8/layout/radial4"/>
    <dgm:cxn modelId="{2A9707CD-00D4-4535-AB7C-C74694C194A3}" type="presOf" srcId="{78F3F6E7-103C-4D00-8196-F5E61317EE72}" destId="{1001D61F-B501-4589-AFB2-63FF9840558F}" srcOrd="0" destOrd="0" presId="urn:microsoft.com/office/officeart/2005/8/layout/radial4"/>
    <dgm:cxn modelId="{051B2ED7-CE6D-474A-A5FF-99A0F986C892}" type="presOf" srcId="{A50F9BE4-1A05-4F9E-9600-1896CE6DE111}" destId="{FAC63D49-92CE-4009-93BC-B4A38EDB7FAA}" srcOrd="0" destOrd="0" presId="urn:microsoft.com/office/officeart/2005/8/layout/radial4"/>
    <dgm:cxn modelId="{9F6192EA-085B-4665-9CEA-83CA50B7D36A}" srcId="{1D32E2BE-26D6-48C9-B548-E4E455653ABD}" destId="{EFD80DF6-3267-47FC-A88C-35F5A2801F59}" srcOrd="3" destOrd="0" parTransId="{08EF9C25-B3E8-4AF6-91D5-426C98FA1A7A}" sibTransId="{CA05CE5A-2804-4751-8349-F61A0D37A341}"/>
    <dgm:cxn modelId="{09AD85F7-778D-49A2-9DB0-96729B232BEE}" type="presOf" srcId="{6192E3BD-D065-46E4-820C-95A9D09E4BE2}" destId="{88BC367A-0B6A-4B14-84CE-F69173BA7BE2}" srcOrd="0" destOrd="0" presId="urn:microsoft.com/office/officeart/2005/8/layout/radial4"/>
    <dgm:cxn modelId="{DE3B1628-4501-4BEE-A360-6875357A1633}" type="presParOf" srcId="{1001D61F-B501-4589-AFB2-63FF9840558F}" destId="{6E23186C-ECE2-4387-961C-81A88DEF8998}" srcOrd="0" destOrd="0" presId="urn:microsoft.com/office/officeart/2005/8/layout/radial4"/>
    <dgm:cxn modelId="{38E0E2BA-58BB-48CD-B123-62C24980C1EB}" type="presParOf" srcId="{1001D61F-B501-4589-AFB2-63FF9840558F}" destId="{9437C38F-70DA-4C85-B83D-6678438A34A6}" srcOrd="1" destOrd="0" presId="urn:microsoft.com/office/officeart/2005/8/layout/radial4"/>
    <dgm:cxn modelId="{E444649A-4095-4561-B1E8-21BFADAF7222}" type="presParOf" srcId="{1001D61F-B501-4589-AFB2-63FF9840558F}" destId="{88BC367A-0B6A-4B14-84CE-F69173BA7BE2}" srcOrd="2" destOrd="0" presId="urn:microsoft.com/office/officeart/2005/8/layout/radial4"/>
    <dgm:cxn modelId="{5B5DA19F-A245-4253-95D2-205DFEE06113}" type="presParOf" srcId="{1001D61F-B501-4589-AFB2-63FF9840558F}" destId="{07D91E43-2C84-450C-ACD5-3A95503269F0}" srcOrd="3" destOrd="0" presId="urn:microsoft.com/office/officeart/2005/8/layout/radial4"/>
    <dgm:cxn modelId="{A42D4B76-EEEA-428F-BB4E-568FB21AD858}" type="presParOf" srcId="{1001D61F-B501-4589-AFB2-63FF9840558F}" destId="{FAC63D49-92CE-4009-93BC-B4A38EDB7FAA}" srcOrd="4" destOrd="0" presId="urn:microsoft.com/office/officeart/2005/8/layout/radial4"/>
    <dgm:cxn modelId="{F9895619-C63E-4DAF-B331-EE5A0C76F53B}" type="presParOf" srcId="{1001D61F-B501-4589-AFB2-63FF9840558F}" destId="{EC972A17-BB8E-4D3E-9304-D886D9B2DB60}" srcOrd="5" destOrd="0" presId="urn:microsoft.com/office/officeart/2005/8/layout/radial4"/>
    <dgm:cxn modelId="{39E7C5CD-6C47-492E-BE9B-CCF2DC84D638}" type="presParOf" srcId="{1001D61F-B501-4589-AFB2-63FF9840558F}" destId="{EAD015B9-F1F2-4D9D-A242-E8D095220F99}" srcOrd="6" destOrd="0" presId="urn:microsoft.com/office/officeart/2005/8/layout/radial4"/>
    <dgm:cxn modelId="{AF26CC5E-172F-46E3-A318-34EE30720209}" type="presParOf" srcId="{1001D61F-B501-4589-AFB2-63FF9840558F}" destId="{E2E21185-FAF5-4CC3-9D55-1EB646CFBE11}" srcOrd="7" destOrd="0" presId="urn:microsoft.com/office/officeart/2005/8/layout/radial4"/>
    <dgm:cxn modelId="{572717A1-8366-4FC5-9D87-33FC32BDAD10}" type="presParOf" srcId="{1001D61F-B501-4589-AFB2-63FF9840558F}" destId="{C66C946A-7E7B-4B6C-8616-DE63F7D660CD}" srcOrd="8" destOrd="0" presId="urn:microsoft.com/office/officeart/2005/8/layout/radial4"/>
    <dgm:cxn modelId="{BA92DE74-F8A3-4969-9694-B893532ADB41}" type="presParOf" srcId="{1001D61F-B501-4589-AFB2-63FF9840558F}" destId="{1203322E-EC44-4175-87F6-AB6AD37C6458}" srcOrd="9" destOrd="0" presId="urn:microsoft.com/office/officeart/2005/8/layout/radial4"/>
    <dgm:cxn modelId="{7B7E7445-B9E8-4160-835C-E0035BEB0381}" type="presParOf" srcId="{1001D61F-B501-4589-AFB2-63FF9840558F}" destId="{6BAC6A4A-FBB8-4F91-B0E6-17202F364B6C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5FAFB49-DFEF-4F09-814A-755531EF699F}" type="doc">
      <dgm:prSet loTypeId="urn:microsoft.com/office/officeart/2005/8/layout/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hu-HU"/>
        </a:p>
      </dgm:t>
    </dgm:pt>
    <dgm:pt modelId="{04E881AF-8EC1-4088-AE42-B035E27E716C}">
      <dgm:prSet phldrT="[Text]"/>
      <dgm:spPr>
        <a:solidFill>
          <a:schemeClr val="accent1">
            <a:lumMod val="60000"/>
            <a:lumOff val="4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Hatásos családpolitika</a:t>
          </a:r>
        </a:p>
      </dgm:t>
    </dgm:pt>
    <dgm:pt modelId="{7F8B2038-E132-4EF0-9F30-D83F3223F303}" type="parTrans" cxnId="{63033451-B89D-4C51-95C0-4881D18FE968}">
      <dgm:prSet/>
      <dgm:spPr/>
      <dgm:t>
        <a:bodyPr/>
        <a:lstStyle/>
        <a:p>
          <a:endParaRPr lang="hu-HU"/>
        </a:p>
      </dgm:t>
    </dgm:pt>
    <dgm:pt modelId="{3D6EB597-55CF-402A-82E8-D5AD4670B70F}" type="sibTrans" cxnId="{63033451-B89D-4C51-95C0-4881D18FE968}">
      <dgm:prSet/>
      <dgm:spPr/>
      <dgm:t>
        <a:bodyPr/>
        <a:lstStyle/>
        <a:p>
          <a:endParaRPr lang="hu-HU"/>
        </a:p>
      </dgm:t>
    </dgm:pt>
    <dgm:pt modelId="{1B5FDC0C-24A6-4B81-ABEA-249BACCBFE28}">
      <dgm:prSet phldrT="[Text]"/>
      <dgm:spPr>
        <a:solidFill>
          <a:schemeClr val="accent3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Növekvő termékenységi ráta</a:t>
          </a:r>
        </a:p>
      </dgm:t>
    </dgm:pt>
    <dgm:pt modelId="{E558B0BC-14EF-4011-ADAF-B468E527ED1D}" type="parTrans" cxnId="{4B82F659-4E97-489D-B449-EDF4D30D592E}">
      <dgm:prSet/>
      <dgm:spPr/>
      <dgm:t>
        <a:bodyPr/>
        <a:lstStyle/>
        <a:p>
          <a:endParaRPr lang="hu-HU"/>
        </a:p>
      </dgm:t>
    </dgm:pt>
    <dgm:pt modelId="{8C875A77-ECB9-44F4-A7A7-802A34976E65}" type="sibTrans" cxnId="{4B82F659-4E97-489D-B449-EDF4D30D592E}">
      <dgm:prSet/>
      <dgm:spPr/>
      <dgm:t>
        <a:bodyPr/>
        <a:lstStyle/>
        <a:p>
          <a:endParaRPr lang="hu-HU"/>
        </a:p>
      </dgm:t>
    </dgm:pt>
    <dgm:pt modelId="{8D03820D-223A-4539-968D-95E459F2CD0A}">
      <dgm:prSet phldrT="[Text]"/>
      <dgm:spPr>
        <a:solidFill>
          <a:schemeClr val="tx2">
            <a:lumMod val="50000"/>
            <a:lumOff val="50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Foglalkoztatottak száma nő</a:t>
          </a:r>
        </a:p>
      </dgm:t>
    </dgm:pt>
    <dgm:pt modelId="{2031DBF1-6768-48A9-A03A-870851B883CD}" type="parTrans" cxnId="{3256927A-5B8B-47E9-8771-15AEAFB80786}">
      <dgm:prSet/>
      <dgm:spPr/>
      <dgm:t>
        <a:bodyPr/>
        <a:lstStyle/>
        <a:p>
          <a:endParaRPr lang="hu-HU"/>
        </a:p>
      </dgm:t>
    </dgm:pt>
    <dgm:pt modelId="{C8CCAD5D-F01E-4217-9F68-422270035253}" type="sibTrans" cxnId="{3256927A-5B8B-47E9-8771-15AEAFB80786}">
      <dgm:prSet/>
      <dgm:spPr/>
      <dgm:t>
        <a:bodyPr/>
        <a:lstStyle/>
        <a:p>
          <a:endParaRPr lang="hu-HU"/>
        </a:p>
      </dgm:t>
    </dgm:pt>
    <dgm:pt modelId="{C4622DBE-3A51-4BA9-A397-50A4AC567224}">
      <dgm:prSet phldrT="[Text]"/>
      <dgm:spPr>
        <a:solidFill>
          <a:schemeClr val="tx2">
            <a:lumMod val="75000"/>
            <a:lumOff val="25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Több fogyasztás és beruházás</a:t>
          </a:r>
        </a:p>
      </dgm:t>
    </dgm:pt>
    <dgm:pt modelId="{0B715558-ECB8-4D30-A861-1BE0B5AFE8A8}" type="parTrans" cxnId="{47B8D7F7-962B-481C-8C02-05B7102898E0}">
      <dgm:prSet/>
      <dgm:spPr/>
      <dgm:t>
        <a:bodyPr/>
        <a:lstStyle/>
        <a:p>
          <a:endParaRPr lang="hu-HU"/>
        </a:p>
      </dgm:t>
    </dgm:pt>
    <dgm:pt modelId="{607AA11B-5B5B-4D9E-9DBB-B8BE79828DAB}" type="sibTrans" cxnId="{47B8D7F7-962B-481C-8C02-05B7102898E0}">
      <dgm:prSet/>
      <dgm:spPr/>
      <dgm:t>
        <a:bodyPr/>
        <a:lstStyle/>
        <a:p>
          <a:endParaRPr lang="hu-HU"/>
        </a:p>
      </dgm:t>
    </dgm:pt>
    <dgm:pt modelId="{B6F319AD-BE11-4D03-B0DA-1B88F1ADACB5}">
      <dgm:prSet phldrT="[Text]"/>
      <dgm:spPr>
        <a:solidFill>
          <a:schemeClr val="accent3"/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Magasabb GDP növekedés</a:t>
          </a:r>
        </a:p>
      </dgm:t>
    </dgm:pt>
    <dgm:pt modelId="{B2799C03-6C96-4413-B8F5-2AD67B2C3FBC}" type="parTrans" cxnId="{17DDF8A7-FFCD-49E7-8ACB-62A6AFC4BC5E}">
      <dgm:prSet/>
      <dgm:spPr/>
      <dgm:t>
        <a:bodyPr/>
        <a:lstStyle/>
        <a:p>
          <a:endParaRPr lang="hu-HU"/>
        </a:p>
      </dgm:t>
    </dgm:pt>
    <dgm:pt modelId="{0194E70E-40EC-4558-B373-8BDB3A726DDD}" type="sibTrans" cxnId="{17DDF8A7-FFCD-49E7-8ACB-62A6AFC4BC5E}">
      <dgm:prSet/>
      <dgm:spPr/>
      <dgm:t>
        <a:bodyPr/>
        <a:lstStyle/>
        <a:p>
          <a:endParaRPr lang="hu-HU"/>
        </a:p>
      </dgm:t>
    </dgm:pt>
    <dgm:pt modelId="{0EF936F5-BF72-40C8-B3B3-BC2415FBD0C5}">
      <dgm:prSet phldrT="[Text]"/>
      <dgm:spPr>
        <a:solidFill>
          <a:schemeClr val="accent1">
            <a:lumMod val="75000"/>
          </a:schemeClr>
        </a:solidFill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Nagyobb költségvetési mozgástér</a:t>
          </a:r>
        </a:p>
      </dgm:t>
    </dgm:pt>
    <dgm:pt modelId="{190E1437-513C-4D02-830A-E9E6387BB0E4}" type="parTrans" cxnId="{3FB89850-7011-468D-BD79-508742BF9E49}">
      <dgm:prSet/>
      <dgm:spPr/>
      <dgm:t>
        <a:bodyPr/>
        <a:lstStyle/>
        <a:p>
          <a:endParaRPr lang="hu-HU"/>
        </a:p>
      </dgm:t>
    </dgm:pt>
    <dgm:pt modelId="{8E84242D-8B31-4ECC-B469-5938CC0BB801}" type="sibTrans" cxnId="{3FB89850-7011-468D-BD79-508742BF9E49}">
      <dgm:prSet/>
      <dgm:spPr/>
      <dgm:t>
        <a:bodyPr/>
        <a:lstStyle/>
        <a:p>
          <a:endParaRPr lang="hu-HU"/>
        </a:p>
      </dgm:t>
    </dgm:pt>
    <dgm:pt modelId="{E8933637-8E25-43DE-84DF-F5977E798378}" type="pres">
      <dgm:prSet presAssocID="{85FAFB49-DFEF-4F09-814A-755531EF699F}" presName="diagram" presStyleCnt="0">
        <dgm:presLayoutVars>
          <dgm:dir/>
          <dgm:resizeHandles val="exact"/>
        </dgm:presLayoutVars>
      </dgm:prSet>
      <dgm:spPr/>
    </dgm:pt>
    <dgm:pt modelId="{A79849FA-07D8-4E6C-BE67-C1B8C01A432F}" type="pres">
      <dgm:prSet presAssocID="{04E881AF-8EC1-4088-AE42-B035E27E716C}" presName="node" presStyleLbl="node1" presStyleIdx="0" presStyleCnt="6">
        <dgm:presLayoutVars>
          <dgm:bulletEnabled val="1"/>
        </dgm:presLayoutVars>
      </dgm:prSet>
      <dgm:spPr/>
    </dgm:pt>
    <dgm:pt modelId="{7C31C0C3-96FC-41FD-B366-4E84F8E7D8A3}" type="pres">
      <dgm:prSet presAssocID="{3D6EB597-55CF-402A-82E8-D5AD4670B70F}" presName="sibTrans" presStyleLbl="sibTrans2D1" presStyleIdx="0" presStyleCnt="5"/>
      <dgm:spPr/>
    </dgm:pt>
    <dgm:pt modelId="{708DF737-A76F-4B61-B491-5BAFB255DA25}" type="pres">
      <dgm:prSet presAssocID="{3D6EB597-55CF-402A-82E8-D5AD4670B70F}" presName="connectorText" presStyleLbl="sibTrans2D1" presStyleIdx="0" presStyleCnt="5"/>
      <dgm:spPr/>
    </dgm:pt>
    <dgm:pt modelId="{CAFA94CF-D7D8-4350-A31B-AFBE59CC2B7D}" type="pres">
      <dgm:prSet presAssocID="{1B5FDC0C-24A6-4B81-ABEA-249BACCBFE28}" presName="node" presStyleLbl="node1" presStyleIdx="1" presStyleCnt="6">
        <dgm:presLayoutVars>
          <dgm:bulletEnabled val="1"/>
        </dgm:presLayoutVars>
      </dgm:prSet>
      <dgm:spPr/>
    </dgm:pt>
    <dgm:pt modelId="{0136A725-71FD-430D-BC80-A086CD5BF006}" type="pres">
      <dgm:prSet presAssocID="{8C875A77-ECB9-44F4-A7A7-802A34976E65}" presName="sibTrans" presStyleLbl="sibTrans2D1" presStyleIdx="1" presStyleCnt="5"/>
      <dgm:spPr/>
    </dgm:pt>
    <dgm:pt modelId="{94022B57-912D-4123-ACA4-73F499E765DF}" type="pres">
      <dgm:prSet presAssocID="{8C875A77-ECB9-44F4-A7A7-802A34976E65}" presName="connectorText" presStyleLbl="sibTrans2D1" presStyleIdx="1" presStyleCnt="5"/>
      <dgm:spPr/>
    </dgm:pt>
    <dgm:pt modelId="{C465D764-4A21-4CD7-9303-4B457C7FD45E}" type="pres">
      <dgm:prSet presAssocID="{8D03820D-223A-4539-968D-95E459F2CD0A}" presName="node" presStyleLbl="node1" presStyleIdx="2" presStyleCnt="6">
        <dgm:presLayoutVars>
          <dgm:bulletEnabled val="1"/>
        </dgm:presLayoutVars>
      </dgm:prSet>
      <dgm:spPr/>
    </dgm:pt>
    <dgm:pt modelId="{D1A50C0F-7DCE-40C1-9479-7548BE9A85CD}" type="pres">
      <dgm:prSet presAssocID="{C8CCAD5D-F01E-4217-9F68-422270035253}" presName="sibTrans" presStyleLbl="sibTrans2D1" presStyleIdx="2" presStyleCnt="5"/>
      <dgm:spPr/>
    </dgm:pt>
    <dgm:pt modelId="{218FEEEC-2374-4917-B1BA-1E4CD9B33C40}" type="pres">
      <dgm:prSet presAssocID="{C8CCAD5D-F01E-4217-9F68-422270035253}" presName="connectorText" presStyleLbl="sibTrans2D1" presStyleIdx="2" presStyleCnt="5"/>
      <dgm:spPr/>
    </dgm:pt>
    <dgm:pt modelId="{01E0C351-5615-47E2-917A-F5217CCEAB7D}" type="pres">
      <dgm:prSet presAssocID="{C4622DBE-3A51-4BA9-A397-50A4AC567224}" presName="node" presStyleLbl="node1" presStyleIdx="3" presStyleCnt="6">
        <dgm:presLayoutVars>
          <dgm:bulletEnabled val="1"/>
        </dgm:presLayoutVars>
      </dgm:prSet>
      <dgm:spPr/>
    </dgm:pt>
    <dgm:pt modelId="{C0F119A9-A863-4D9E-AB0E-5C2C71BD55A0}" type="pres">
      <dgm:prSet presAssocID="{607AA11B-5B5B-4D9E-9DBB-B8BE79828DAB}" presName="sibTrans" presStyleLbl="sibTrans2D1" presStyleIdx="3" presStyleCnt="5"/>
      <dgm:spPr/>
    </dgm:pt>
    <dgm:pt modelId="{CE2E3BF5-07D4-4B40-9A17-34C2B8004FB8}" type="pres">
      <dgm:prSet presAssocID="{607AA11B-5B5B-4D9E-9DBB-B8BE79828DAB}" presName="connectorText" presStyleLbl="sibTrans2D1" presStyleIdx="3" presStyleCnt="5"/>
      <dgm:spPr/>
    </dgm:pt>
    <dgm:pt modelId="{D998C775-97E9-49BC-8F54-33F632CAD5BE}" type="pres">
      <dgm:prSet presAssocID="{B6F319AD-BE11-4D03-B0DA-1B88F1ADACB5}" presName="node" presStyleLbl="node1" presStyleIdx="4" presStyleCnt="6">
        <dgm:presLayoutVars>
          <dgm:bulletEnabled val="1"/>
        </dgm:presLayoutVars>
      </dgm:prSet>
      <dgm:spPr/>
    </dgm:pt>
    <dgm:pt modelId="{BF00D8EE-F686-4C0E-A489-B83B7684B139}" type="pres">
      <dgm:prSet presAssocID="{0194E70E-40EC-4558-B373-8BDB3A726DDD}" presName="sibTrans" presStyleLbl="sibTrans2D1" presStyleIdx="4" presStyleCnt="5"/>
      <dgm:spPr/>
    </dgm:pt>
    <dgm:pt modelId="{4184C24F-D4BE-41F6-855F-D4961FF014D0}" type="pres">
      <dgm:prSet presAssocID="{0194E70E-40EC-4558-B373-8BDB3A726DDD}" presName="connectorText" presStyleLbl="sibTrans2D1" presStyleIdx="4" presStyleCnt="5"/>
      <dgm:spPr/>
    </dgm:pt>
    <dgm:pt modelId="{2E202A89-5D29-4640-89E3-69A5767BBB6D}" type="pres">
      <dgm:prSet presAssocID="{0EF936F5-BF72-40C8-B3B3-BC2415FBD0C5}" presName="node" presStyleLbl="node1" presStyleIdx="5" presStyleCnt="6">
        <dgm:presLayoutVars>
          <dgm:bulletEnabled val="1"/>
        </dgm:presLayoutVars>
      </dgm:prSet>
      <dgm:spPr/>
    </dgm:pt>
  </dgm:ptLst>
  <dgm:cxnLst>
    <dgm:cxn modelId="{7788F10D-937B-481B-9685-4CA6A57C8AC4}" type="presOf" srcId="{8C875A77-ECB9-44F4-A7A7-802A34976E65}" destId="{94022B57-912D-4123-ACA4-73F499E765DF}" srcOrd="1" destOrd="0" presId="urn:microsoft.com/office/officeart/2005/8/layout/process5"/>
    <dgm:cxn modelId="{4F35AA21-4236-4A67-B92B-EDDBFB8379F2}" type="presOf" srcId="{04E881AF-8EC1-4088-AE42-B035E27E716C}" destId="{A79849FA-07D8-4E6C-BE67-C1B8C01A432F}" srcOrd="0" destOrd="0" presId="urn:microsoft.com/office/officeart/2005/8/layout/process5"/>
    <dgm:cxn modelId="{BC8C0E3C-DBA9-48E5-90B3-64880073B8AB}" type="presOf" srcId="{607AA11B-5B5B-4D9E-9DBB-B8BE79828DAB}" destId="{C0F119A9-A863-4D9E-AB0E-5C2C71BD55A0}" srcOrd="0" destOrd="0" presId="urn:microsoft.com/office/officeart/2005/8/layout/process5"/>
    <dgm:cxn modelId="{AFF8A941-5686-45A6-85C5-698AE9B77BC5}" type="presOf" srcId="{C8CCAD5D-F01E-4217-9F68-422270035253}" destId="{218FEEEC-2374-4917-B1BA-1E4CD9B33C40}" srcOrd="1" destOrd="0" presId="urn:microsoft.com/office/officeart/2005/8/layout/process5"/>
    <dgm:cxn modelId="{0B4CD941-917A-4887-946D-B6B8313E9E83}" type="presOf" srcId="{8C875A77-ECB9-44F4-A7A7-802A34976E65}" destId="{0136A725-71FD-430D-BC80-A086CD5BF006}" srcOrd="0" destOrd="0" presId="urn:microsoft.com/office/officeart/2005/8/layout/process5"/>
    <dgm:cxn modelId="{B372C562-8D2F-47B6-B744-5292C692A50D}" type="presOf" srcId="{0EF936F5-BF72-40C8-B3B3-BC2415FBD0C5}" destId="{2E202A89-5D29-4640-89E3-69A5767BBB6D}" srcOrd="0" destOrd="0" presId="urn:microsoft.com/office/officeart/2005/8/layout/process5"/>
    <dgm:cxn modelId="{E5CF4547-F8C5-4AC8-BCB8-7836BC5FED78}" type="presOf" srcId="{85FAFB49-DFEF-4F09-814A-755531EF699F}" destId="{E8933637-8E25-43DE-84DF-F5977E798378}" srcOrd="0" destOrd="0" presId="urn:microsoft.com/office/officeart/2005/8/layout/process5"/>
    <dgm:cxn modelId="{FAB55850-3816-49C0-9CF9-3F07B646867A}" type="presOf" srcId="{B6F319AD-BE11-4D03-B0DA-1B88F1ADACB5}" destId="{D998C775-97E9-49BC-8F54-33F632CAD5BE}" srcOrd="0" destOrd="0" presId="urn:microsoft.com/office/officeart/2005/8/layout/process5"/>
    <dgm:cxn modelId="{3FB89850-7011-468D-BD79-508742BF9E49}" srcId="{85FAFB49-DFEF-4F09-814A-755531EF699F}" destId="{0EF936F5-BF72-40C8-B3B3-BC2415FBD0C5}" srcOrd="5" destOrd="0" parTransId="{190E1437-513C-4D02-830A-E9E6387BB0E4}" sibTransId="{8E84242D-8B31-4ECC-B469-5938CC0BB801}"/>
    <dgm:cxn modelId="{63033451-B89D-4C51-95C0-4881D18FE968}" srcId="{85FAFB49-DFEF-4F09-814A-755531EF699F}" destId="{04E881AF-8EC1-4088-AE42-B035E27E716C}" srcOrd="0" destOrd="0" parTransId="{7F8B2038-E132-4EF0-9F30-D83F3223F303}" sibTransId="{3D6EB597-55CF-402A-82E8-D5AD4670B70F}"/>
    <dgm:cxn modelId="{4B82F659-4E97-489D-B449-EDF4D30D592E}" srcId="{85FAFB49-DFEF-4F09-814A-755531EF699F}" destId="{1B5FDC0C-24A6-4B81-ABEA-249BACCBFE28}" srcOrd="1" destOrd="0" parTransId="{E558B0BC-14EF-4011-ADAF-B468E527ED1D}" sibTransId="{8C875A77-ECB9-44F4-A7A7-802A34976E65}"/>
    <dgm:cxn modelId="{3256927A-5B8B-47E9-8771-15AEAFB80786}" srcId="{85FAFB49-DFEF-4F09-814A-755531EF699F}" destId="{8D03820D-223A-4539-968D-95E459F2CD0A}" srcOrd="2" destOrd="0" parTransId="{2031DBF1-6768-48A9-A03A-870851B883CD}" sibTransId="{C8CCAD5D-F01E-4217-9F68-422270035253}"/>
    <dgm:cxn modelId="{C434608D-1341-441E-A448-D072B5E291BA}" type="presOf" srcId="{3D6EB597-55CF-402A-82E8-D5AD4670B70F}" destId="{708DF737-A76F-4B61-B491-5BAFB255DA25}" srcOrd="1" destOrd="0" presId="urn:microsoft.com/office/officeart/2005/8/layout/process5"/>
    <dgm:cxn modelId="{17DDF8A7-FFCD-49E7-8ACB-62A6AFC4BC5E}" srcId="{85FAFB49-DFEF-4F09-814A-755531EF699F}" destId="{B6F319AD-BE11-4D03-B0DA-1B88F1ADACB5}" srcOrd="4" destOrd="0" parTransId="{B2799C03-6C96-4413-B8F5-2AD67B2C3FBC}" sibTransId="{0194E70E-40EC-4558-B373-8BDB3A726DDD}"/>
    <dgm:cxn modelId="{330893B2-2DAE-4CEF-9775-776D738C274F}" type="presOf" srcId="{C4622DBE-3A51-4BA9-A397-50A4AC567224}" destId="{01E0C351-5615-47E2-917A-F5217CCEAB7D}" srcOrd="0" destOrd="0" presId="urn:microsoft.com/office/officeart/2005/8/layout/process5"/>
    <dgm:cxn modelId="{DCFFFBBE-F360-43DE-AF84-021039135D87}" type="presOf" srcId="{C8CCAD5D-F01E-4217-9F68-422270035253}" destId="{D1A50C0F-7DCE-40C1-9479-7548BE9A85CD}" srcOrd="0" destOrd="0" presId="urn:microsoft.com/office/officeart/2005/8/layout/process5"/>
    <dgm:cxn modelId="{35F94ECE-1B4B-4161-B830-B54F703354CB}" type="presOf" srcId="{8D03820D-223A-4539-968D-95E459F2CD0A}" destId="{C465D764-4A21-4CD7-9303-4B457C7FD45E}" srcOrd="0" destOrd="0" presId="urn:microsoft.com/office/officeart/2005/8/layout/process5"/>
    <dgm:cxn modelId="{C93C83D8-E5D2-4A22-9DAA-9ED5C085B5DC}" type="presOf" srcId="{3D6EB597-55CF-402A-82E8-D5AD4670B70F}" destId="{7C31C0C3-96FC-41FD-B366-4E84F8E7D8A3}" srcOrd="0" destOrd="0" presId="urn:microsoft.com/office/officeart/2005/8/layout/process5"/>
    <dgm:cxn modelId="{54425CDD-E27C-47BA-A735-8A0F7023266F}" type="presOf" srcId="{0194E70E-40EC-4558-B373-8BDB3A726DDD}" destId="{BF00D8EE-F686-4C0E-A489-B83B7684B139}" srcOrd="0" destOrd="0" presId="urn:microsoft.com/office/officeart/2005/8/layout/process5"/>
    <dgm:cxn modelId="{02658AE5-87E9-4DE8-84CB-AF77C6EFE48D}" type="presOf" srcId="{0194E70E-40EC-4558-B373-8BDB3A726DDD}" destId="{4184C24F-D4BE-41F6-855F-D4961FF014D0}" srcOrd="1" destOrd="0" presId="urn:microsoft.com/office/officeart/2005/8/layout/process5"/>
    <dgm:cxn modelId="{678E7BE7-7E67-42AA-BBC0-B29F24211554}" type="presOf" srcId="{1B5FDC0C-24A6-4B81-ABEA-249BACCBFE28}" destId="{CAFA94CF-D7D8-4350-A31B-AFBE59CC2B7D}" srcOrd="0" destOrd="0" presId="urn:microsoft.com/office/officeart/2005/8/layout/process5"/>
    <dgm:cxn modelId="{47B8D7F7-962B-481C-8C02-05B7102898E0}" srcId="{85FAFB49-DFEF-4F09-814A-755531EF699F}" destId="{C4622DBE-3A51-4BA9-A397-50A4AC567224}" srcOrd="3" destOrd="0" parTransId="{0B715558-ECB8-4D30-A861-1BE0B5AFE8A8}" sibTransId="{607AA11B-5B5B-4D9E-9DBB-B8BE79828DAB}"/>
    <dgm:cxn modelId="{DF0889FD-E0C8-4235-94A4-31FB6789BCAB}" type="presOf" srcId="{607AA11B-5B5B-4D9E-9DBB-B8BE79828DAB}" destId="{CE2E3BF5-07D4-4B40-9A17-34C2B8004FB8}" srcOrd="1" destOrd="0" presId="urn:microsoft.com/office/officeart/2005/8/layout/process5"/>
    <dgm:cxn modelId="{3FE384CD-358C-41DA-9F99-255634F59980}" type="presParOf" srcId="{E8933637-8E25-43DE-84DF-F5977E798378}" destId="{A79849FA-07D8-4E6C-BE67-C1B8C01A432F}" srcOrd="0" destOrd="0" presId="urn:microsoft.com/office/officeart/2005/8/layout/process5"/>
    <dgm:cxn modelId="{B0D22BCC-0A4B-4ED1-A1D7-219948619A0A}" type="presParOf" srcId="{E8933637-8E25-43DE-84DF-F5977E798378}" destId="{7C31C0C3-96FC-41FD-B366-4E84F8E7D8A3}" srcOrd="1" destOrd="0" presId="urn:microsoft.com/office/officeart/2005/8/layout/process5"/>
    <dgm:cxn modelId="{D11335B2-9E08-4DA9-B0A0-5C98D6C85DCD}" type="presParOf" srcId="{7C31C0C3-96FC-41FD-B366-4E84F8E7D8A3}" destId="{708DF737-A76F-4B61-B491-5BAFB255DA25}" srcOrd="0" destOrd="0" presId="urn:microsoft.com/office/officeart/2005/8/layout/process5"/>
    <dgm:cxn modelId="{E1900B48-4956-4991-9293-EE26B5A07AA0}" type="presParOf" srcId="{E8933637-8E25-43DE-84DF-F5977E798378}" destId="{CAFA94CF-D7D8-4350-A31B-AFBE59CC2B7D}" srcOrd="2" destOrd="0" presId="urn:microsoft.com/office/officeart/2005/8/layout/process5"/>
    <dgm:cxn modelId="{49D7715F-C383-45F9-9CEC-0CFBC3A9BE95}" type="presParOf" srcId="{E8933637-8E25-43DE-84DF-F5977E798378}" destId="{0136A725-71FD-430D-BC80-A086CD5BF006}" srcOrd="3" destOrd="0" presId="urn:microsoft.com/office/officeart/2005/8/layout/process5"/>
    <dgm:cxn modelId="{1A61ADD3-D6FB-40C8-8503-D822BAD1259F}" type="presParOf" srcId="{0136A725-71FD-430D-BC80-A086CD5BF006}" destId="{94022B57-912D-4123-ACA4-73F499E765DF}" srcOrd="0" destOrd="0" presId="urn:microsoft.com/office/officeart/2005/8/layout/process5"/>
    <dgm:cxn modelId="{10071AA1-B2E0-47FF-B2E1-205257039EA2}" type="presParOf" srcId="{E8933637-8E25-43DE-84DF-F5977E798378}" destId="{C465D764-4A21-4CD7-9303-4B457C7FD45E}" srcOrd="4" destOrd="0" presId="urn:microsoft.com/office/officeart/2005/8/layout/process5"/>
    <dgm:cxn modelId="{68180F9D-C5CA-4272-B8F1-837CE8AA1526}" type="presParOf" srcId="{E8933637-8E25-43DE-84DF-F5977E798378}" destId="{D1A50C0F-7DCE-40C1-9479-7548BE9A85CD}" srcOrd="5" destOrd="0" presId="urn:microsoft.com/office/officeart/2005/8/layout/process5"/>
    <dgm:cxn modelId="{72CFFB8D-1196-42E1-900B-9D0EB24D5031}" type="presParOf" srcId="{D1A50C0F-7DCE-40C1-9479-7548BE9A85CD}" destId="{218FEEEC-2374-4917-B1BA-1E4CD9B33C40}" srcOrd="0" destOrd="0" presId="urn:microsoft.com/office/officeart/2005/8/layout/process5"/>
    <dgm:cxn modelId="{5AD6A97F-A60E-474A-9161-F655D353F039}" type="presParOf" srcId="{E8933637-8E25-43DE-84DF-F5977E798378}" destId="{01E0C351-5615-47E2-917A-F5217CCEAB7D}" srcOrd="6" destOrd="0" presId="urn:microsoft.com/office/officeart/2005/8/layout/process5"/>
    <dgm:cxn modelId="{671E5E2E-38E6-4992-A725-17F117E50904}" type="presParOf" srcId="{E8933637-8E25-43DE-84DF-F5977E798378}" destId="{C0F119A9-A863-4D9E-AB0E-5C2C71BD55A0}" srcOrd="7" destOrd="0" presId="urn:microsoft.com/office/officeart/2005/8/layout/process5"/>
    <dgm:cxn modelId="{1369CC4C-A2DA-453E-AF76-7204FC6D02B8}" type="presParOf" srcId="{C0F119A9-A863-4D9E-AB0E-5C2C71BD55A0}" destId="{CE2E3BF5-07D4-4B40-9A17-34C2B8004FB8}" srcOrd="0" destOrd="0" presId="urn:microsoft.com/office/officeart/2005/8/layout/process5"/>
    <dgm:cxn modelId="{0A0FC25D-2524-492A-8265-C5863E344926}" type="presParOf" srcId="{E8933637-8E25-43DE-84DF-F5977E798378}" destId="{D998C775-97E9-49BC-8F54-33F632CAD5BE}" srcOrd="8" destOrd="0" presId="urn:microsoft.com/office/officeart/2005/8/layout/process5"/>
    <dgm:cxn modelId="{A4DD5F20-DA24-42B6-9969-514173086485}" type="presParOf" srcId="{E8933637-8E25-43DE-84DF-F5977E798378}" destId="{BF00D8EE-F686-4C0E-A489-B83B7684B139}" srcOrd="9" destOrd="0" presId="urn:microsoft.com/office/officeart/2005/8/layout/process5"/>
    <dgm:cxn modelId="{B215A14B-8CAA-4C7F-836C-4BA9346AA8DD}" type="presParOf" srcId="{BF00D8EE-F686-4C0E-A489-B83B7684B139}" destId="{4184C24F-D4BE-41F6-855F-D4961FF014D0}" srcOrd="0" destOrd="0" presId="urn:microsoft.com/office/officeart/2005/8/layout/process5"/>
    <dgm:cxn modelId="{D060467B-2A10-4A52-8D74-620D644687F6}" type="presParOf" srcId="{E8933637-8E25-43DE-84DF-F5977E798378}" destId="{2E202A89-5D29-4640-89E3-69A5767BBB6D}" srcOrd="1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F3E5E62-8718-4A96-B769-7063C5682BA5}" type="doc">
      <dgm:prSet loTypeId="urn:microsoft.com/office/officeart/2005/8/layout/arrow2" loCatId="process" qsTypeId="urn:microsoft.com/office/officeart/2005/8/quickstyle/simple1" qsCatId="simple" csTypeId="urn:microsoft.com/office/officeart/2005/8/colors/colorful5" csCatId="colorful" phldr="1"/>
      <dgm:spPr/>
    </dgm:pt>
    <dgm:pt modelId="{B99CD59D-9F70-4FC9-98C1-F52AEA01C546}">
      <dgm:prSet phldrT="[Text]"/>
      <dgm:spPr/>
      <dgm:t>
        <a:bodyPr/>
        <a:lstStyle/>
        <a:p>
          <a:pPr algn="l"/>
          <a:r>
            <a:rPr lang="hu-HU" b="1" dirty="0">
              <a:solidFill>
                <a:schemeClr val="tx2"/>
              </a:solidFill>
            </a:rPr>
            <a:t>Egészségben töltött életévek növekedése</a:t>
          </a:r>
        </a:p>
      </dgm:t>
    </dgm:pt>
    <dgm:pt modelId="{BF37C323-8ABF-4DE8-9D56-898285F7196C}" type="parTrans" cxnId="{906BD6F8-A83A-46F2-9EA6-241DE4124672}">
      <dgm:prSet/>
      <dgm:spPr/>
      <dgm:t>
        <a:bodyPr/>
        <a:lstStyle/>
        <a:p>
          <a:endParaRPr lang="hu-HU"/>
        </a:p>
      </dgm:t>
    </dgm:pt>
    <dgm:pt modelId="{BF324197-165B-4ED4-B3B8-AD47561CCC5B}" type="sibTrans" cxnId="{906BD6F8-A83A-46F2-9EA6-241DE4124672}">
      <dgm:prSet/>
      <dgm:spPr/>
      <dgm:t>
        <a:bodyPr/>
        <a:lstStyle/>
        <a:p>
          <a:endParaRPr lang="hu-HU"/>
        </a:p>
      </dgm:t>
    </dgm:pt>
    <dgm:pt modelId="{E57153CE-2A0A-4E22-8F28-D521945918BB}">
      <dgm:prSet phldrT="[Text]"/>
      <dgm:spPr/>
      <dgm:t>
        <a:bodyPr/>
        <a:lstStyle/>
        <a:p>
          <a:r>
            <a:rPr lang="hu-HU" b="1" dirty="0">
              <a:solidFill>
                <a:schemeClr val="tx2"/>
              </a:solidFill>
            </a:rPr>
            <a:t>Javuló mennyiségű és minőségű munkaerő</a:t>
          </a:r>
        </a:p>
      </dgm:t>
    </dgm:pt>
    <dgm:pt modelId="{B8E1AE15-CDD0-47A5-B47D-6D95635249A7}" type="parTrans" cxnId="{7E0E5874-0F86-4EF2-A5D1-0DAC59E6ACDC}">
      <dgm:prSet/>
      <dgm:spPr/>
      <dgm:t>
        <a:bodyPr/>
        <a:lstStyle/>
        <a:p>
          <a:endParaRPr lang="hu-HU"/>
        </a:p>
      </dgm:t>
    </dgm:pt>
    <dgm:pt modelId="{4CF26E04-65FA-45A1-BEEB-802030AB4E39}" type="sibTrans" cxnId="{7E0E5874-0F86-4EF2-A5D1-0DAC59E6ACDC}">
      <dgm:prSet/>
      <dgm:spPr/>
      <dgm:t>
        <a:bodyPr/>
        <a:lstStyle/>
        <a:p>
          <a:endParaRPr lang="hu-HU"/>
        </a:p>
      </dgm:t>
    </dgm:pt>
    <dgm:pt modelId="{2520B2BD-B098-4E21-BC20-C4D9748292D0}">
      <dgm:prSet phldrT="[Text]"/>
      <dgm:spPr/>
      <dgm:t>
        <a:bodyPr/>
        <a:lstStyle/>
        <a:p>
          <a:r>
            <a:rPr lang="hu-HU" b="1" dirty="0">
              <a:solidFill>
                <a:schemeClr val="tx2"/>
              </a:solidFill>
            </a:rPr>
            <a:t>Az egy főre jutó GDP növekedési üteme gyorsul</a:t>
          </a:r>
        </a:p>
      </dgm:t>
    </dgm:pt>
    <dgm:pt modelId="{2C628638-53C6-418D-A1E8-7F9FE1EEBFC2}" type="parTrans" cxnId="{A965D1C1-CF21-4C09-A012-53180FC66CC1}">
      <dgm:prSet/>
      <dgm:spPr/>
      <dgm:t>
        <a:bodyPr/>
        <a:lstStyle/>
        <a:p>
          <a:endParaRPr lang="hu-HU"/>
        </a:p>
      </dgm:t>
    </dgm:pt>
    <dgm:pt modelId="{3CD305EB-D37D-4C7B-ABB3-627FF5570ABE}" type="sibTrans" cxnId="{A965D1C1-CF21-4C09-A012-53180FC66CC1}">
      <dgm:prSet/>
      <dgm:spPr/>
      <dgm:t>
        <a:bodyPr/>
        <a:lstStyle/>
        <a:p>
          <a:endParaRPr lang="hu-HU"/>
        </a:p>
      </dgm:t>
    </dgm:pt>
    <dgm:pt modelId="{EE13E652-3FC1-451F-8A18-42F5EEBF35F0}">
      <dgm:prSet phldrT="[Text]"/>
      <dgm:spPr/>
      <dgm:t>
        <a:bodyPr/>
        <a:lstStyle/>
        <a:p>
          <a:r>
            <a:rPr lang="hu-HU" b="1" dirty="0">
              <a:solidFill>
                <a:schemeClr val="tx2"/>
              </a:solidFill>
            </a:rPr>
            <a:t>Fenntartható felzárkózás</a:t>
          </a:r>
        </a:p>
      </dgm:t>
    </dgm:pt>
    <dgm:pt modelId="{460C7BBA-FC1E-4CEE-BAD8-0737EDEA10A3}" type="parTrans" cxnId="{10543CF8-DAB3-44B8-ADAF-2D344975511C}">
      <dgm:prSet/>
      <dgm:spPr/>
      <dgm:t>
        <a:bodyPr/>
        <a:lstStyle/>
        <a:p>
          <a:endParaRPr lang="hu-HU"/>
        </a:p>
      </dgm:t>
    </dgm:pt>
    <dgm:pt modelId="{1605AD78-53FB-461E-8BBB-03DA8800B212}" type="sibTrans" cxnId="{10543CF8-DAB3-44B8-ADAF-2D344975511C}">
      <dgm:prSet/>
      <dgm:spPr/>
      <dgm:t>
        <a:bodyPr/>
        <a:lstStyle/>
        <a:p>
          <a:endParaRPr lang="hu-HU"/>
        </a:p>
      </dgm:t>
    </dgm:pt>
    <dgm:pt modelId="{6595B10B-9F33-4D56-855B-EA275B9B2DB7}" type="pres">
      <dgm:prSet presAssocID="{6F3E5E62-8718-4A96-B769-7063C5682BA5}" presName="arrowDiagram" presStyleCnt="0">
        <dgm:presLayoutVars>
          <dgm:chMax val="5"/>
          <dgm:dir/>
          <dgm:resizeHandles val="exact"/>
        </dgm:presLayoutVars>
      </dgm:prSet>
      <dgm:spPr/>
    </dgm:pt>
    <dgm:pt modelId="{0CA93DDE-8E40-4602-A68E-54502D634BB0}" type="pres">
      <dgm:prSet presAssocID="{6F3E5E62-8718-4A96-B769-7063C5682BA5}" presName="arrow" presStyleLbl="bgShp" presStyleIdx="0" presStyleCnt="1"/>
      <dgm:spPr>
        <a:solidFill>
          <a:schemeClr val="accent1"/>
        </a:solidFill>
        <a:scene3d>
          <a:camera prst="orthographicFront"/>
          <a:lightRig rig="threePt" dir="t"/>
        </a:scene3d>
        <a:sp3d>
          <a:bevelT/>
        </a:sp3d>
      </dgm:spPr>
    </dgm:pt>
    <dgm:pt modelId="{29571555-641F-45BC-9A3B-7F035B31DAC3}" type="pres">
      <dgm:prSet presAssocID="{6F3E5E62-8718-4A96-B769-7063C5682BA5}" presName="arrowDiagram4" presStyleCnt="0"/>
      <dgm:spPr/>
    </dgm:pt>
    <dgm:pt modelId="{7BAD4EE2-C3D9-4C2A-ACB6-DA8A5FBE501C}" type="pres">
      <dgm:prSet presAssocID="{B99CD59D-9F70-4FC9-98C1-F52AEA01C546}" presName="bullet4a" presStyleLbl="node1" presStyleIdx="0" presStyleCnt="4"/>
      <dgm:spPr>
        <a:solidFill>
          <a:schemeClr val="accent5">
            <a:lumMod val="40000"/>
            <a:lumOff val="60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CF87B389-23D1-499E-93FE-F3D185A0EA07}" type="pres">
      <dgm:prSet presAssocID="{B99CD59D-9F70-4FC9-98C1-F52AEA01C546}" presName="textBox4a" presStyleLbl="revTx" presStyleIdx="0" presStyleCnt="4" custLinFactNeighborX="7582" custLinFactNeighborY="389">
        <dgm:presLayoutVars>
          <dgm:bulletEnabled val="1"/>
        </dgm:presLayoutVars>
      </dgm:prSet>
      <dgm:spPr/>
    </dgm:pt>
    <dgm:pt modelId="{04AFE046-85F7-42B8-842E-6236C9F2FB16}" type="pres">
      <dgm:prSet presAssocID="{E57153CE-2A0A-4E22-8F28-D521945918BB}" presName="bullet4b" presStyleLbl="node1" presStyleIdx="1" presStyleCnt="4"/>
      <dgm:spPr>
        <a:solidFill>
          <a:schemeClr val="accent5"/>
        </a:solidFill>
        <a:scene3d>
          <a:camera prst="orthographicFront"/>
          <a:lightRig rig="threePt" dir="t"/>
        </a:scene3d>
        <a:sp3d>
          <a:bevelT/>
        </a:sp3d>
      </dgm:spPr>
    </dgm:pt>
    <dgm:pt modelId="{360FD052-153F-4133-B15D-66E22F501F7A}" type="pres">
      <dgm:prSet presAssocID="{E57153CE-2A0A-4E22-8F28-D521945918BB}" presName="textBox4b" presStyleLbl="revTx" presStyleIdx="1" presStyleCnt="4" custScaleY="76806" custLinFactNeighborX="8084" custLinFactNeighborY="-379">
        <dgm:presLayoutVars>
          <dgm:bulletEnabled val="1"/>
        </dgm:presLayoutVars>
      </dgm:prSet>
      <dgm:spPr/>
    </dgm:pt>
    <dgm:pt modelId="{2EEF03E4-8FCB-4525-9900-70FC9DB2204D}" type="pres">
      <dgm:prSet presAssocID="{2520B2BD-B098-4E21-BC20-C4D9748292D0}" presName="bullet4c" presStyleLbl="node1" presStyleIdx="2" presStyleCnt="4"/>
      <dgm:spPr>
        <a:solidFill>
          <a:schemeClr val="accent4"/>
        </a:solidFill>
        <a:scene3d>
          <a:camera prst="orthographicFront"/>
          <a:lightRig rig="threePt" dir="t"/>
        </a:scene3d>
        <a:sp3d>
          <a:bevelT/>
        </a:sp3d>
      </dgm:spPr>
    </dgm:pt>
    <dgm:pt modelId="{98ECE0EE-AD4D-454A-8AFC-3F354129478F}" type="pres">
      <dgm:prSet presAssocID="{2520B2BD-B098-4E21-BC20-C4D9748292D0}" presName="textBox4c" presStyleLbl="revTx" presStyleIdx="2" presStyleCnt="4" custScaleY="80119" custLinFactNeighborX="4046" custLinFactNeighborY="3916">
        <dgm:presLayoutVars>
          <dgm:bulletEnabled val="1"/>
        </dgm:presLayoutVars>
      </dgm:prSet>
      <dgm:spPr/>
    </dgm:pt>
    <dgm:pt modelId="{17199C11-8D19-4A12-82F3-89C000D89B32}" type="pres">
      <dgm:prSet presAssocID="{EE13E652-3FC1-451F-8A18-42F5EEBF35F0}" presName="bullet4d" presStyleLbl="node1" presStyleIdx="3" presStyleCnt="4"/>
      <dgm:spPr>
        <a:solidFill>
          <a:schemeClr val="accent3"/>
        </a:solidFill>
        <a:scene3d>
          <a:camera prst="orthographicFront"/>
          <a:lightRig rig="threePt" dir="t"/>
        </a:scene3d>
        <a:sp3d>
          <a:bevelT/>
        </a:sp3d>
      </dgm:spPr>
    </dgm:pt>
    <dgm:pt modelId="{EC4BFA16-C669-41FC-9CC4-178C13C4E1E8}" type="pres">
      <dgm:prSet presAssocID="{EE13E652-3FC1-451F-8A18-42F5EEBF35F0}" presName="textBox4d" presStyleLbl="revTx" presStyleIdx="3" presStyleCnt="4" custScaleY="45966" custLinFactNeighborX="-33958" custLinFactNeighborY="-10127">
        <dgm:presLayoutVars>
          <dgm:bulletEnabled val="1"/>
        </dgm:presLayoutVars>
      </dgm:prSet>
      <dgm:spPr/>
    </dgm:pt>
  </dgm:ptLst>
  <dgm:cxnLst>
    <dgm:cxn modelId="{7E0E5874-0F86-4EF2-A5D1-0DAC59E6ACDC}" srcId="{6F3E5E62-8718-4A96-B769-7063C5682BA5}" destId="{E57153CE-2A0A-4E22-8F28-D521945918BB}" srcOrd="1" destOrd="0" parTransId="{B8E1AE15-CDD0-47A5-B47D-6D95635249A7}" sibTransId="{4CF26E04-65FA-45A1-BEEB-802030AB4E39}"/>
    <dgm:cxn modelId="{7FF9F589-124E-4EDE-AEAA-2B0CA9AC446E}" type="presOf" srcId="{B99CD59D-9F70-4FC9-98C1-F52AEA01C546}" destId="{CF87B389-23D1-499E-93FE-F3D185A0EA07}" srcOrd="0" destOrd="0" presId="urn:microsoft.com/office/officeart/2005/8/layout/arrow2"/>
    <dgm:cxn modelId="{D71B3497-4821-4606-8595-99E6FD0F1748}" type="presOf" srcId="{6F3E5E62-8718-4A96-B769-7063C5682BA5}" destId="{6595B10B-9F33-4D56-855B-EA275B9B2DB7}" srcOrd="0" destOrd="0" presId="urn:microsoft.com/office/officeart/2005/8/layout/arrow2"/>
    <dgm:cxn modelId="{2CD63399-CE05-416F-B80B-59134A929F3C}" type="presOf" srcId="{EE13E652-3FC1-451F-8A18-42F5EEBF35F0}" destId="{EC4BFA16-C669-41FC-9CC4-178C13C4E1E8}" srcOrd="0" destOrd="0" presId="urn:microsoft.com/office/officeart/2005/8/layout/arrow2"/>
    <dgm:cxn modelId="{4A49FCB4-9059-4442-A7FB-8E401E044A09}" type="presOf" srcId="{E57153CE-2A0A-4E22-8F28-D521945918BB}" destId="{360FD052-153F-4133-B15D-66E22F501F7A}" srcOrd="0" destOrd="0" presId="urn:microsoft.com/office/officeart/2005/8/layout/arrow2"/>
    <dgm:cxn modelId="{A965D1C1-CF21-4C09-A012-53180FC66CC1}" srcId="{6F3E5E62-8718-4A96-B769-7063C5682BA5}" destId="{2520B2BD-B098-4E21-BC20-C4D9748292D0}" srcOrd="2" destOrd="0" parTransId="{2C628638-53C6-418D-A1E8-7F9FE1EEBFC2}" sibTransId="{3CD305EB-D37D-4C7B-ABB3-627FF5570ABE}"/>
    <dgm:cxn modelId="{B59F3DD8-6DB5-4272-83AC-B91BE8612F91}" type="presOf" srcId="{2520B2BD-B098-4E21-BC20-C4D9748292D0}" destId="{98ECE0EE-AD4D-454A-8AFC-3F354129478F}" srcOrd="0" destOrd="0" presId="urn:microsoft.com/office/officeart/2005/8/layout/arrow2"/>
    <dgm:cxn modelId="{10543CF8-DAB3-44B8-ADAF-2D344975511C}" srcId="{6F3E5E62-8718-4A96-B769-7063C5682BA5}" destId="{EE13E652-3FC1-451F-8A18-42F5EEBF35F0}" srcOrd="3" destOrd="0" parTransId="{460C7BBA-FC1E-4CEE-BAD8-0737EDEA10A3}" sibTransId="{1605AD78-53FB-461E-8BBB-03DA8800B212}"/>
    <dgm:cxn modelId="{906BD6F8-A83A-46F2-9EA6-241DE4124672}" srcId="{6F3E5E62-8718-4A96-B769-7063C5682BA5}" destId="{B99CD59D-9F70-4FC9-98C1-F52AEA01C546}" srcOrd="0" destOrd="0" parTransId="{BF37C323-8ABF-4DE8-9D56-898285F7196C}" sibTransId="{BF324197-165B-4ED4-B3B8-AD47561CCC5B}"/>
    <dgm:cxn modelId="{E5646DE1-32C7-4FDD-BB62-ACB881FC03A7}" type="presParOf" srcId="{6595B10B-9F33-4D56-855B-EA275B9B2DB7}" destId="{0CA93DDE-8E40-4602-A68E-54502D634BB0}" srcOrd="0" destOrd="0" presId="urn:microsoft.com/office/officeart/2005/8/layout/arrow2"/>
    <dgm:cxn modelId="{4953CE11-421E-4BFD-A6AC-FB40BC98B66C}" type="presParOf" srcId="{6595B10B-9F33-4D56-855B-EA275B9B2DB7}" destId="{29571555-641F-45BC-9A3B-7F035B31DAC3}" srcOrd="1" destOrd="0" presId="urn:microsoft.com/office/officeart/2005/8/layout/arrow2"/>
    <dgm:cxn modelId="{F4FA1F15-C7D5-4698-B369-827121E546AD}" type="presParOf" srcId="{29571555-641F-45BC-9A3B-7F035B31DAC3}" destId="{7BAD4EE2-C3D9-4C2A-ACB6-DA8A5FBE501C}" srcOrd="0" destOrd="0" presId="urn:microsoft.com/office/officeart/2005/8/layout/arrow2"/>
    <dgm:cxn modelId="{799F9B03-6551-46E8-95A9-5898599A65F9}" type="presParOf" srcId="{29571555-641F-45BC-9A3B-7F035B31DAC3}" destId="{CF87B389-23D1-499E-93FE-F3D185A0EA07}" srcOrd="1" destOrd="0" presId="urn:microsoft.com/office/officeart/2005/8/layout/arrow2"/>
    <dgm:cxn modelId="{C620BD36-48D6-4D5F-9F0D-6AB24E21452D}" type="presParOf" srcId="{29571555-641F-45BC-9A3B-7F035B31DAC3}" destId="{04AFE046-85F7-42B8-842E-6236C9F2FB16}" srcOrd="2" destOrd="0" presId="urn:microsoft.com/office/officeart/2005/8/layout/arrow2"/>
    <dgm:cxn modelId="{D1434B93-C032-42BE-8DB6-F63D47316F14}" type="presParOf" srcId="{29571555-641F-45BC-9A3B-7F035B31DAC3}" destId="{360FD052-153F-4133-B15D-66E22F501F7A}" srcOrd="3" destOrd="0" presId="urn:microsoft.com/office/officeart/2005/8/layout/arrow2"/>
    <dgm:cxn modelId="{00855AB2-9889-4248-B73A-E92B9374000D}" type="presParOf" srcId="{29571555-641F-45BC-9A3B-7F035B31DAC3}" destId="{2EEF03E4-8FCB-4525-9900-70FC9DB2204D}" srcOrd="4" destOrd="0" presId="urn:microsoft.com/office/officeart/2005/8/layout/arrow2"/>
    <dgm:cxn modelId="{E95C5706-C285-457A-A535-FF38342A1BC3}" type="presParOf" srcId="{29571555-641F-45BC-9A3B-7F035B31DAC3}" destId="{98ECE0EE-AD4D-454A-8AFC-3F354129478F}" srcOrd="5" destOrd="0" presId="urn:microsoft.com/office/officeart/2005/8/layout/arrow2"/>
    <dgm:cxn modelId="{056FE080-6008-4F37-B565-D3064B071DD7}" type="presParOf" srcId="{29571555-641F-45BC-9A3B-7F035B31DAC3}" destId="{17199C11-8D19-4A12-82F3-89C000D89B32}" srcOrd="6" destOrd="0" presId="urn:microsoft.com/office/officeart/2005/8/layout/arrow2"/>
    <dgm:cxn modelId="{CA459008-6926-4AF9-A738-78448B057172}" type="presParOf" srcId="{29571555-641F-45BC-9A3B-7F035B31DAC3}" destId="{EC4BFA16-C669-41FC-9CC4-178C13C4E1E8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94FDECB-A177-4C38-9D04-7609F7696123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9ACAD418-6C0A-458F-823A-2581F7988244}">
      <dgm:prSet phldrT="[Text]"/>
      <dgm:spPr>
        <a:solidFill>
          <a:schemeClr val="accent1"/>
        </a:solidFill>
        <a:ln>
          <a:noFill/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A kutatói humán erőforrás biztosítása</a:t>
          </a:r>
        </a:p>
      </dgm:t>
    </dgm:pt>
    <dgm:pt modelId="{2E62FF14-2809-4232-B815-24597AAE8E9C}" type="parTrans" cxnId="{03D2119A-277C-46DC-BB65-B8E995B4CA95}">
      <dgm:prSet/>
      <dgm:spPr/>
      <dgm:t>
        <a:bodyPr/>
        <a:lstStyle/>
        <a:p>
          <a:endParaRPr lang="hu-HU"/>
        </a:p>
      </dgm:t>
    </dgm:pt>
    <dgm:pt modelId="{C33A551A-0B64-48C5-9890-677BE7EC919E}" type="sibTrans" cxnId="{03D2119A-277C-46DC-BB65-B8E995B4CA95}">
      <dgm:prSet/>
      <dgm:spPr/>
      <dgm:t>
        <a:bodyPr/>
        <a:lstStyle/>
        <a:p>
          <a:endParaRPr lang="hu-HU"/>
        </a:p>
      </dgm:t>
    </dgm:pt>
    <dgm:pt modelId="{A5464326-D9D0-44B9-B939-115717116D1C}">
      <dgm:prSet phldrT="[Text]"/>
      <dgm:spPr>
        <a:solidFill>
          <a:schemeClr val="accent6"/>
        </a:solidFill>
        <a:ln>
          <a:noFill/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A kutatói ráfordítások növelése</a:t>
          </a:r>
        </a:p>
      </dgm:t>
    </dgm:pt>
    <dgm:pt modelId="{C41FAF8F-E800-455E-A5EB-CE55F49E95CC}" type="parTrans" cxnId="{515245C3-61F3-4B8A-880B-54CA3B008985}">
      <dgm:prSet/>
      <dgm:spPr/>
      <dgm:t>
        <a:bodyPr/>
        <a:lstStyle/>
        <a:p>
          <a:endParaRPr lang="hu-HU"/>
        </a:p>
      </dgm:t>
    </dgm:pt>
    <dgm:pt modelId="{68F334A5-3643-425F-9E1E-5C5F88EAEF4B}" type="sibTrans" cxnId="{515245C3-61F3-4B8A-880B-54CA3B008985}">
      <dgm:prSet/>
      <dgm:spPr/>
      <dgm:t>
        <a:bodyPr/>
        <a:lstStyle/>
        <a:p>
          <a:endParaRPr lang="hu-HU"/>
        </a:p>
      </dgm:t>
    </dgm:pt>
    <dgm:pt modelId="{A67E633C-99D3-4C96-8A54-855734269ED7}">
      <dgm:prSet phldrT="[Text]"/>
      <dgm:spPr>
        <a:solidFill>
          <a:schemeClr val="accent3"/>
        </a:solidFill>
        <a:ln>
          <a:noFill/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Tudás és technológia alapú gazdaság</a:t>
          </a:r>
        </a:p>
      </dgm:t>
    </dgm:pt>
    <dgm:pt modelId="{8CCACCD1-9A83-4B61-B479-141354F43C6A}" type="parTrans" cxnId="{3308C7AF-133E-4F1D-8C01-971A76DAAB3E}">
      <dgm:prSet/>
      <dgm:spPr/>
      <dgm:t>
        <a:bodyPr/>
        <a:lstStyle/>
        <a:p>
          <a:endParaRPr lang="hu-HU"/>
        </a:p>
      </dgm:t>
    </dgm:pt>
    <dgm:pt modelId="{CBFCF42C-EEDE-447B-96B4-1EE163221678}" type="sibTrans" cxnId="{3308C7AF-133E-4F1D-8C01-971A76DAAB3E}">
      <dgm:prSet/>
      <dgm:spPr/>
      <dgm:t>
        <a:bodyPr/>
        <a:lstStyle/>
        <a:p>
          <a:endParaRPr lang="hu-HU"/>
        </a:p>
      </dgm:t>
    </dgm:pt>
    <dgm:pt modelId="{7BD90F4F-93DF-4BBF-8D8E-6371CE66089B}">
      <dgm:prSet phldrT="[Text]"/>
      <dgm:spPr>
        <a:solidFill>
          <a:schemeClr val="tx2">
            <a:lumMod val="90000"/>
            <a:lumOff val="10000"/>
          </a:schemeClr>
        </a:solidFill>
        <a:ln>
          <a:noFill/>
        </a:ln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hu-HU" dirty="0"/>
            <a:t>A vállalatok, a felsőoktatás és az állam együttműködése</a:t>
          </a:r>
        </a:p>
      </dgm:t>
    </dgm:pt>
    <dgm:pt modelId="{F8B218B5-15BF-4957-A227-916014CBCC01}" type="parTrans" cxnId="{99E8FE4B-6372-4245-B5DD-C4B865888D17}">
      <dgm:prSet/>
      <dgm:spPr/>
      <dgm:t>
        <a:bodyPr/>
        <a:lstStyle/>
        <a:p>
          <a:endParaRPr lang="hu-HU"/>
        </a:p>
      </dgm:t>
    </dgm:pt>
    <dgm:pt modelId="{2B690051-1D07-4FDB-95E8-F45CB0BD47C0}" type="sibTrans" cxnId="{99E8FE4B-6372-4245-B5DD-C4B865888D17}">
      <dgm:prSet/>
      <dgm:spPr/>
      <dgm:t>
        <a:bodyPr/>
        <a:lstStyle/>
        <a:p>
          <a:endParaRPr lang="hu-HU"/>
        </a:p>
      </dgm:t>
    </dgm:pt>
    <dgm:pt modelId="{12E6DA6B-B430-4ACF-B472-A4AF648409A3}" type="pres">
      <dgm:prSet presAssocID="{C94FDECB-A177-4C38-9D04-7609F7696123}" presName="CompostProcess" presStyleCnt="0">
        <dgm:presLayoutVars>
          <dgm:dir/>
          <dgm:resizeHandles val="exact"/>
        </dgm:presLayoutVars>
      </dgm:prSet>
      <dgm:spPr/>
    </dgm:pt>
    <dgm:pt modelId="{B70BFF9A-6333-4D46-B1BA-B91A31BB1C99}" type="pres">
      <dgm:prSet presAssocID="{C94FDECB-A177-4C38-9D04-7609F7696123}" presName="arrow" presStyleLbl="bgShp" presStyleIdx="0" presStyleCnt="1" custScaleX="117647" custLinFactNeighborX="-2916" custLinFactNeighborY="-116"/>
      <dgm:spPr>
        <a:solidFill>
          <a:schemeClr val="accent2">
            <a:lumMod val="40000"/>
            <a:lumOff val="60000"/>
          </a:schemeClr>
        </a:solidFill>
      </dgm:spPr>
    </dgm:pt>
    <dgm:pt modelId="{5CD098A8-EF31-4C4D-9973-15BF477A4CEE}" type="pres">
      <dgm:prSet presAssocID="{C94FDECB-A177-4C38-9D04-7609F7696123}" presName="linearProcess" presStyleCnt="0"/>
      <dgm:spPr/>
    </dgm:pt>
    <dgm:pt modelId="{312A26C5-B6BF-4FE8-8582-164AD6DE12E4}" type="pres">
      <dgm:prSet presAssocID="{9ACAD418-6C0A-458F-823A-2581F7988244}" presName="textNode" presStyleLbl="node1" presStyleIdx="0" presStyleCnt="4" custLinFactNeighborX="16671" custLinFactNeighborY="196">
        <dgm:presLayoutVars>
          <dgm:bulletEnabled val="1"/>
        </dgm:presLayoutVars>
      </dgm:prSet>
      <dgm:spPr/>
    </dgm:pt>
    <dgm:pt modelId="{8CBE886E-61B6-4F80-ADE5-86117977A40E}" type="pres">
      <dgm:prSet presAssocID="{C33A551A-0B64-48C5-9890-677BE7EC919E}" presName="sibTrans" presStyleCnt="0"/>
      <dgm:spPr/>
    </dgm:pt>
    <dgm:pt modelId="{CD716D16-5630-4051-A43A-5DFBFF7D06B8}" type="pres">
      <dgm:prSet presAssocID="{A5464326-D9D0-44B9-B939-115717116D1C}" presName="textNode" presStyleLbl="node1" presStyleIdx="1" presStyleCnt="4">
        <dgm:presLayoutVars>
          <dgm:bulletEnabled val="1"/>
        </dgm:presLayoutVars>
      </dgm:prSet>
      <dgm:spPr/>
    </dgm:pt>
    <dgm:pt modelId="{FD3E26ED-87F8-4256-A38B-198AD58259D0}" type="pres">
      <dgm:prSet presAssocID="{68F334A5-3643-425F-9E1E-5C5F88EAEF4B}" presName="sibTrans" presStyleCnt="0"/>
      <dgm:spPr/>
    </dgm:pt>
    <dgm:pt modelId="{704FB1A8-198B-4C78-A451-0E4D09B57050}" type="pres">
      <dgm:prSet presAssocID="{7BD90F4F-93DF-4BBF-8D8E-6371CE66089B}" presName="textNode" presStyleLbl="node1" presStyleIdx="2" presStyleCnt="4">
        <dgm:presLayoutVars>
          <dgm:bulletEnabled val="1"/>
        </dgm:presLayoutVars>
      </dgm:prSet>
      <dgm:spPr/>
    </dgm:pt>
    <dgm:pt modelId="{59CE30CA-E559-46F8-95D0-09FFB7340703}" type="pres">
      <dgm:prSet presAssocID="{2B690051-1D07-4FDB-95E8-F45CB0BD47C0}" presName="sibTrans" presStyleCnt="0"/>
      <dgm:spPr/>
    </dgm:pt>
    <dgm:pt modelId="{08B4D808-861F-4185-9B68-FFC81C63A508}" type="pres">
      <dgm:prSet presAssocID="{A67E633C-99D3-4C96-8A54-855734269ED7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CB0D3015-A78D-457A-A2CD-5E0BB4CD10E8}" type="presOf" srcId="{9ACAD418-6C0A-458F-823A-2581F7988244}" destId="{312A26C5-B6BF-4FE8-8582-164AD6DE12E4}" srcOrd="0" destOrd="0" presId="urn:microsoft.com/office/officeart/2005/8/layout/hProcess9"/>
    <dgm:cxn modelId="{53101F26-CD5F-4396-A360-C05A1ADA4B0A}" type="presOf" srcId="{C94FDECB-A177-4C38-9D04-7609F7696123}" destId="{12E6DA6B-B430-4ACF-B472-A4AF648409A3}" srcOrd="0" destOrd="0" presId="urn:microsoft.com/office/officeart/2005/8/layout/hProcess9"/>
    <dgm:cxn modelId="{E591C52F-6AE1-4FE5-987F-6FBECEBDFCCC}" type="presOf" srcId="{A5464326-D9D0-44B9-B939-115717116D1C}" destId="{CD716D16-5630-4051-A43A-5DFBFF7D06B8}" srcOrd="0" destOrd="0" presId="urn:microsoft.com/office/officeart/2005/8/layout/hProcess9"/>
    <dgm:cxn modelId="{99E8FE4B-6372-4245-B5DD-C4B865888D17}" srcId="{C94FDECB-A177-4C38-9D04-7609F7696123}" destId="{7BD90F4F-93DF-4BBF-8D8E-6371CE66089B}" srcOrd="2" destOrd="0" parTransId="{F8B218B5-15BF-4957-A227-916014CBCC01}" sibTransId="{2B690051-1D07-4FDB-95E8-F45CB0BD47C0}"/>
    <dgm:cxn modelId="{81137551-E894-4646-B59F-ED82E33B246F}" type="presOf" srcId="{A67E633C-99D3-4C96-8A54-855734269ED7}" destId="{08B4D808-861F-4185-9B68-FFC81C63A508}" srcOrd="0" destOrd="0" presId="urn:microsoft.com/office/officeart/2005/8/layout/hProcess9"/>
    <dgm:cxn modelId="{03E23075-900C-4D43-ABDF-B981617AC929}" type="presOf" srcId="{7BD90F4F-93DF-4BBF-8D8E-6371CE66089B}" destId="{704FB1A8-198B-4C78-A451-0E4D09B57050}" srcOrd="0" destOrd="0" presId="urn:microsoft.com/office/officeart/2005/8/layout/hProcess9"/>
    <dgm:cxn modelId="{03D2119A-277C-46DC-BB65-B8E995B4CA95}" srcId="{C94FDECB-A177-4C38-9D04-7609F7696123}" destId="{9ACAD418-6C0A-458F-823A-2581F7988244}" srcOrd="0" destOrd="0" parTransId="{2E62FF14-2809-4232-B815-24597AAE8E9C}" sibTransId="{C33A551A-0B64-48C5-9890-677BE7EC919E}"/>
    <dgm:cxn modelId="{3308C7AF-133E-4F1D-8C01-971A76DAAB3E}" srcId="{C94FDECB-A177-4C38-9D04-7609F7696123}" destId="{A67E633C-99D3-4C96-8A54-855734269ED7}" srcOrd="3" destOrd="0" parTransId="{8CCACCD1-9A83-4B61-B479-141354F43C6A}" sibTransId="{CBFCF42C-EEDE-447B-96B4-1EE163221678}"/>
    <dgm:cxn modelId="{515245C3-61F3-4B8A-880B-54CA3B008985}" srcId="{C94FDECB-A177-4C38-9D04-7609F7696123}" destId="{A5464326-D9D0-44B9-B939-115717116D1C}" srcOrd="1" destOrd="0" parTransId="{C41FAF8F-E800-455E-A5EB-CE55F49E95CC}" sibTransId="{68F334A5-3643-425F-9E1E-5C5F88EAEF4B}"/>
    <dgm:cxn modelId="{D31747FB-2612-4D0D-8DBC-A2BE1299717E}" type="presParOf" srcId="{12E6DA6B-B430-4ACF-B472-A4AF648409A3}" destId="{B70BFF9A-6333-4D46-B1BA-B91A31BB1C99}" srcOrd="0" destOrd="0" presId="urn:microsoft.com/office/officeart/2005/8/layout/hProcess9"/>
    <dgm:cxn modelId="{7D2B130E-430D-4944-990D-3D32117A6637}" type="presParOf" srcId="{12E6DA6B-B430-4ACF-B472-A4AF648409A3}" destId="{5CD098A8-EF31-4C4D-9973-15BF477A4CEE}" srcOrd="1" destOrd="0" presId="urn:microsoft.com/office/officeart/2005/8/layout/hProcess9"/>
    <dgm:cxn modelId="{17D2CEB1-865B-4B7B-B0D7-D671B4050C5C}" type="presParOf" srcId="{5CD098A8-EF31-4C4D-9973-15BF477A4CEE}" destId="{312A26C5-B6BF-4FE8-8582-164AD6DE12E4}" srcOrd="0" destOrd="0" presId="urn:microsoft.com/office/officeart/2005/8/layout/hProcess9"/>
    <dgm:cxn modelId="{DDB36424-96B4-43D6-889F-E6DA44A1FCBB}" type="presParOf" srcId="{5CD098A8-EF31-4C4D-9973-15BF477A4CEE}" destId="{8CBE886E-61B6-4F80-ADE5-86117977A40E}" srcOrd="1" destOrd="0" presId="urn:microsoft.com/office/officeart/2005/8/layout/hProcess9"/>
    <dgm:cxn modelId="{F36DAF1D-08CE-43D8-AA90-01D5E820AA61}" type="presParOf" srcId="{5CD098A8-EF31-4C4D-9973-15BF477A4CEE}" destId="{CD716D16-5630-4051-A43A-5DFBFF7D06B8}" srcOrd="2" destOrd="0" presId="urn:microsoft.com/office/officeart/2005/8/layout/hProcess9"/>
    <dgm:cxn modelId="{30B800AA-40B5-4206-8BC6-3EA5181EBBF1}" type="presParOf" srcId="{5CD098A8-EF31-4C4D-9973-15BF477A4CEE}" destId="{FD3E26ED-87F8-4256-A38B-198AD58259D0}" srcOrd="3" destOrd="0" presId="urn:microsoft.com/office/officeart/2005/8/layout/hProcess9"/>
    <dgm:cxn modelId="{8410FF70-FE4C-4957-A8A9-C83D377C9C3C}" type="presParOf" srcId="{5CD098A8-EF31-4C4D-9973-15BF477A4CEE}" destId="{704FB1A8-198B-4C78-A451-0E4D09B57050}" srcOrd="4" destOrd="0" presId="urn:microsoft.com/office/officeart/2005/8/layout/hProcess9"/>
    <dgm:cxn modelId="{2B00A2F9-C51D-4B08-87D7-5096BD8236D1}" type="presParOf" srcId="{5CD098A8-EF31-4C4D-9973-15BF477A4CEE}" destId="{59CE30CA-E559-46F8-95D0-09FFB7340703}" srcOrd="5" destOrd="0" presId="urn:microsoft.com/office/officeart/2005/8/layout/hProcess9"/>
    <dgm:cxn modelId="{E8726193-2AFD-4399-9A89-D2E8BF20F2F2}" type="presParOf" srcId="{5CD098A8-EF31-4C4D-9973-15BF477A4CEE}" destId="{08B4D808-861F-4185-9B68-FFC81C63A508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23186C-ECE2-4387-961C-81A88DEF8998}">
      <dsp:nvSpPr>
        <dsp:cNvPr id="0" name=""/>
        <dsp:cNvSpPr/>
      </dsp:nvSpPr>
      <dsp:spPr>
        <a:xfrm>
          <a:off x="2916489" y="2883844"/>
          <a:ext cx="2226757" cy="2074122"/>
        </a:xfrm>
        <a:prstGeom prst="ellipse">
          <a:avLst/>
        </a:prstGeom>
        <a:solidFill>
          <a:schemeClr val="tx2"/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b="1" kern="1200" dirty="0"/>
            <a:t>Fenntartható felzárkózás</a:t>
          </a:r>
        </a:p>
      </dsp:txBody>
      <dsp:txXfrm>
        <a:off x="3242590" y="3187592"/>
        <a:ext cx="1574555" cy="1466626"/>
      </dsp:txXfrm>
    </dsp:sp>
    <dsp:sp modelId="{9437C38F-70DA-4C85-B83D-6678438A34A6}">
      <dsp:nvSpPr>
        <dsp:cNvPr id="0" name=""/>
        <dsp:cNvSpPr/>
      </dsp:nvSpPr>
      <dsp:spPr>
        <a:xfrm rot="10800000">
          <a:off x="985825" y="3625343"/>
          <a:ext cx="1824477" cy="59112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BC367A-0B6A-4B14-84CE-F69173BA7BE2}">
      <dsp:nvSpPr>
        <dsp:cNvPr id="0" name=""/>
        <dsp:cNvSpPr/>
      </dsp:nvSpPr>
      <dsp:spPr>
        <a:xfrm>
          <a:off x="617" y="3132738"/>
          <a:ext cx="1970416" cy="1576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dirty="0"/>
            <a:t>Hazai megtakarítások növekedése</a:t>
          </a:r>
        </a:p>
      </dsp:txBody>
      <dsp:txXfrm>
        <a:off x="46786" y="3178907"/>
        <a:ext cx="1878078" cy="1483995"/>
      </dsp:txXfrm>
    </dsp:sp>
    <dsp:sp modelId="{07D91E43-2C84-450C-ACD5-3A95503269F0}">
      <dsp:nvSpPr>
        <dsp:cNvPr id="0" name=""/>
        <dsp:cNvSpPr/>
      </dsp:nvSpPr>
      <dsp:spPr>
        <a:xfrm rot="13500000">
          <a:off x="1604654" y="2131357"/>
          <a:ext cx="1862455" cy="59112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C63D49-92CE-4009-93BC-B4A38EDB7FAA}">
      <dsp:nvSpPr>
        <dsp:cNvPr id="0" name=""/>
        <dsp:cNvSpPr/>
      </dsp:nvSpPr>
      <dsp:spPr>
        <a:xfrm>
          <a:off x="892196" y="980275"/>
          <a:ext cx="1970416" cy="1576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dirty="0"/>
            <a:t>Állam stabil finanszírozása</a:t>
          </a:r>
        </a:p>
      </dsp:txBody>
      <dsp:txXfrm>
        <a:off x="938365" y="1026444"/>
        <a:ext cx="1878078" cy="1483995"/>
      </dsp:txXfrm>
    </dsp:sp>
    <dsp:sp modelId="{EC972A17-BB8E-4D3E-9304-D886D9B2DB60}">
      <dsp:nvSpPr>
        <dsp:cNvPr id="0" name=""/>
        <dsp:cNvSpPr/>
      </dsp:nvSpPr>
      <dsp:spPr>
        <a:xfrm rot="16200000">
          <a:off x="3081569" y="1529598"/>
          <a:ext cx="1896597" cy="59112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D015B9-F1F2-4D9D-A242-E8D095220F99}">
      <dsp:nvSpPr>
        <dsp:cNvPr id="0" name=""/>
        <dsp:cNvSpPr/>
      </dsp:nvSpPr>
      <dsp:spPr>
        <a:xfrm>
          <a:off x="3044660" y="88695"/>
          <a:ext cx="1970416" cy="1576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dirty="0"/>
            <a:t>Külső sérülékenység csökkenése</a:t>
          </a:r>
        </a:p>
      </dsp:txBody>
      <dsp:txXfrm>
        <a:off x="3090829" y="134864"/>
        <a:ext cx="1878078" cy="1483995"/>
      </dsp:txXfrm>
    </dsp:sp>
    <dsp:sp modelId="{E2E21185-FAF5-4CC3-9D55-1EB646CFBE11}">
      <dsp:nvSpPr>
        <dsp:cNvPr id="0" name=""/>
        <dsp:cNvSpPr/>
      </dsp:nvSpPr>
      <dsp:spPr>
        <a:xfrm rot="18900000">
          <a:off x="4592626" y="2131357"/>
          <a:ext cx="1862455" cy="59112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6C946A-7E7B-4B6C-8616-DE63F7D660CD}">
      <dsp:nvSpPr>
        <dsp:cNvPr id="0" name=""/>
        <dsp:cNvSpPr/>
      </dsp:nvSpPr>
      <dsp:spPr>
        <a:xfrm>
          <a:off x="5197123" y="980275"/>
          <a:ext cx="1970416" cy="1576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dirty="0"/>
            <a:t>Alacsonyabb kockázati prémium</a:t>
          </a:r>
        </a:p>
      </dsp:txBody>
      <dsp:txXfrm>
        <a:off x="5243292" y="1026444"/>
        <a:ext cx="1878078" cy="1483995"/>
      </dsp:txXfrm>
    </dsp:sp>
    <dsp:sp modelId="{1203322E-EC44-4175-87F6-AB6AD37C6458}">
      <dsp:nvSpPr>
        <dsp:cNvPr id="0" name=""/>
        <dsp:cNvSpPr/>
      </dsp:nvSpPr>
      <dsp:spPr>
        <a:xfrm>
          <a:off x="5249433" y="3625343"/>
          <a:ext cx="1824477" cy="59112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AC6A4A-FBB8-4F91-B0E6-17202F364B6C}">
      <dsp:nvSpPr>
        <dsp:cNvPr id="0" name=""/>
        <dsp:cNvSpPr/>
      </dsp:nvSpPr>
      <dsp:spPr>
        <a:xfrm>
          <a:off x="6088703" y="3132738"/>
          <a:ext cx="1970416" cy="15763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>
          <a:outerShdw blurRad="50800" dist="38100" dir="2700000" algn="tl" rotWithShape="0">
            <a:prstClr val="black">
              <a:alpha val="40000"/>
            </a:prst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200" kern="1200" dirty="0"/>
            <a:t>Gyorsabb gazdasági növekedés</a:t>
          </a:r>
        </a:p>
      </dsp:txBody>
      <dsp:txXfrm>
        <a:off x="6134872" y="3178907"/>
        <a:ext cx="1878078" cy="14839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9849FA-07D8-4E6C-BE67-C1B8C01A432F}">
      <dsp:nvSpPr>
        <dsp:cNvPr id="0" name=""/>
        <dsp:cNvSpPr/>
      </dsp:nvSpPr>
      <dsp:spPr>
        <a:xfrm>
          <a:off x="7083" y="829527"/>
          <a:ext cx="2117255" cy="1270353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kern="1200" dirty="0"/>
            <a:t>Hatásos családpolitika</a:t>
          </a:r>
        </a:p>
      </dsp:txBody>
      <dsp:txXfrm>
        <a:off x="44290" y="866734"/>
        <a:ext cx="2042841" cy="1195939"/>
      </dsp:txXfrm>
    </dsp:sp>
    <dsp:sp modelId="{7C31C0C3-96FC-41FD-B366-4E84F8E7D8A3}">
      <dsp:nvSpPr>
        <dsp:cNvPr id="0" name=""/>
        <dsp:cNvSpPr/>
      </dsp:nvSpPr>
      <dsp:spPr>
        <a:xfrm>
          <a:off x="2310657" y="1202164"/>
          <a:ext cx="448858" cy="5250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1700" kern="1200"/>
        </a:p>
      </dsp:txBody>
      <dsp:txXfrm>
        <a:off x="2310657" y="1307180"/>
        <a:ext cx="314201" cy="315047"/>
      </dsp:txXfrm>
    </dsp:sp>
    <dsp:sp modelId="{CAFA94CF-D7D8-4350-A31B-AFBE59CC2B7D}">
      <dsp:nvSpPr>
        <dsp:cNvPr id="0" name=""/>
        <dsp:cNvSpPr/>
      </dsp:nvSpPr>
      <dsp:spPr>
        <a:xfrm>
          <a:off x="2971240" y="829527"/>
          <a:ext cx="2117255" cy="1270353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kern="1200" dirty="0"/>
            <a:t>Növekvő termékenységi ráta</a:t>
          </a:r>
        </a:p>
      </dsp:txBody>
      <dsp:txXfrm>
        <a:off x="3008447" y="866734"/>
        <a:ext cx="2042841" cy="1195939"/>
      </dsp:txXfrm>
    </dsp:sp>
    <dsp:sp modelId="{0136A725-71FD-430D-BC80-A086CD5BF006}">
      <dsp:nvSpPr>
        <dsp:cNvPr id="0" name=""/>
        <dsp:cNvSpPr/>
      </dsp:nvSpPr>
      <dsp:spPr>
        <a:xfrm>
          <a:off x="5274814" y="1202164"/>
          <a:ext cx="448858" cy="5250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1700" kern="1200"/>
        </a:p>
      </dsp:txBody>
      <dsp:txXfrm>
        <a:off x="5274814" y="1307180"/>
        <a:ext cx="314201" cy="315047"/>
      </dsp:txXfrm>
    </dsp:sp>
    <dsp:sp modelId="{C465D764-4A21-4CD7-9303-4B457C7FD45E}">
      <dsp:nvSpPr>
        <dsp:cNvPr id="0" name=""/>
        <dsp:cNvSpPr/>
      </dsp:nvSpPr>
      <dsp:spPr>
        <a:xfrm>
          <a:off x="5935398" y="829527"/>
          <a:ext cx="2117255" cy="1270353"/>
        </a:xfrm>
        <a:prstGeom prst="roundRect">
          <a:avLst>
            <a:gd name="adj" fmla="val 10000"/>
          </a:avLst>
        </a:prstGeom>
        <a:solidFill>
          <a:schemeClr val="tx2">
            <a:lumMod val="50000"/>
            <a:lumOff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kern="1200" dirty="0"/>
            <a:t>Foglalkoztatottak száma nő</a:t>
          </a:r>
        </a:p>
      </dsp:txBody>
      <dsp:txXfrm>
        <a:off x="5972605" y="866734"/>
        <a:ext cx="2042841" cy="1195939"/>
      </dsp:txXfrm>
    </dsp:sp>
    <dsp:sp modelId="{D1A50C0F-7DCE-40C1-9479-7548BE9A85CD}">
      <dsp:nvSpPr>
        <dsp:cNvPr id="0" name=""/>
        <dsp:cNvSpPr/>
      </dsp:nvSpPr>
      <dsp:spPr>
        <a:xfrm rot="5400000">
          <a:off x="6769596" y="2248088"/>
          <a:ext cx="448858" cy="5250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1700" kern="1200"/>
        </a:p>
      </dsp:txBody>
      <dsp:txXfrm rot="-5400000">
        <a:off x="6836502" y="2286199"/>
        <a:ext cx="315047" cy="314201"/>
      </dsp:txXfrm>
    </dsp:sp>
    <dsp:sp modelId="{01E0C351-5615-47E2-917A-F5217CCEAB7D}">
      <dsp:nvSpPr>
        <dsp:cNvPr id="0" name=""/>
        <dsp:cNvSpPr/>
      </dsp:nvSpPr>
      <dsp:spPr>
        <a:xfrm>
          <a:off x="5935398" y="2946782"/>
          <a:ext cx="2117255" cy="1270353"/>
        </a:xfrm>
        <a:prstGeom prst="roundRect">
          <a:avLst>
            <a:gd name="adj" fmla="val 10000"/>
          </a:avLst>
        </a:prstGeom>
        <a:solidFill>
          <a:schemeClr val="tx2">
            <a:lumMod val="75000"/>
            <a:lumOff val="2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kern="1200" dirty="0"/>
            <a:t>Több fogyasztás és beruházás</a:t>
          </a:r>
        </a:p>
      </dsp:txBody>
      <dsp:txXfrm>
        <a:off x="5972605" y="2983989"/>
        <a:ext cx="2042841" cy="1195939"/>
      </dsp:txXfrm>
    </dsp:sp>
    <dsp:sp modelId="{C0F119A9-A863-4D9E-AB0E-5C2C71BD55A0}">
      <dsp:nvSpPr>
        <dsp:cNvPr id="0" name=""/>
        <dsp:cNvSpPr/>
      </dsp:nvSpPr>
      <dsp:spPr>
        <a:xfrm rot="10800000">
          <a:off x="5300221" y="3319419"/>
          <a:ext cx="448858" cy="5250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1700" kern="1200"/>
        </a:p>
      </dsp:txBody>
      <dsp:txXfrm rot="10800000">
        <a:off x="5434878" y="3424435"/>
        <a:ext cx="314201" cy="315047"/>
      </dsp:txXfrm>
    </dsp:sp>
    <dsp:sp modelId="{D998C775-97E9-49BC-8F54-33F632CAD5BE}">
      <dsp:nvSpPr>
        <dsp:cNvPr id="0" name=""/>
        <dsp:cNvSpPr/>
      </dsp:nvSpPr>
      <dsp:spPr>
        <a:xfrm>
          <a:off x="2971240" y="2946782"/>
          <a:ext cx="2117255" cy="1270353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kern="1200" dirty="0"/>
            <a:t>Magasabb GDP növekedés</a:t>
          </a:r>
        </a:p>
      </dsp:txBody>
      <dsp:txXfrm>
        <a:off x="3008447" y="2983989"/>
        <a:ext cx="2042841" cy="1195939"/>
      </dsp:txXfrm>
    </dsp:sp>
    <dsp:sp modelId="{BF00D8EE-F686-4C0E-A489-B83B7684B139}">
      <dsp:nvSpPr>
        <dsp:cNvPr id="0" name=""/>
        <dsp:cNvSpPr/>
      </dsp:nvSpPr>
      <dsp:spPr>
        <a:xfrm rot="10800000">
          <a:off x="2336064" y="3319419"/>
          <a:ext cx="448858" cy="52507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hu-HU" sz="1700" kern="1200"/>
        </a:p>
      </dsp:txBody>
      <dsp:txXfrm rot="10800000">
        <a:off x="2470721" y="3424435"/>
        <a:ext cx="314201" cy="315047"/>
      </dsp:txXfrm>
    </dsp:sp>
    <dsp:sp modelId="{2E202A89-5D29-4640-89E3-69A5767BBB6D}">
      <dsp:nvSpPr>
        <dsp:cNvPr id="0" name=""/>
        <dsp:cNvSpPr/>
      </dsp:nvSpPr>
      <dsp:spPr>
        <a:xfrm>
          <a:off x="7083" y="2946782"/>
          <a:ext cx="2117255" cy="1270353"/>
        </a:xfrm>
        <a:prstGeom prst="roundRect">
          <a:avLst>
            <a:gd name="adj" fmla="val 10000"/>
          </a:avLst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100" kern="1200" dirty="0"/>
            <a:t>Nagyobb költségvetési mozgástér</a:t>
          </a:r>
        </a:p>
      </dsp:txBody>
      <dsp:txXfrm>
        <a:off x="44290" y="2983989"/>
        <a:ext cx="2042841" cy="11959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CA93DDE-8E40-4602-A68E-54502D634BB0}">
      <dsp:nvSpPr>
        <dsp:cNvPr id="0" name=""/>
        <dsp:cNvSpPr/>
      </dsp:nvSpPr>
      <dsp:spPr>
        <a:xfrm>
          <a:off x="0" y="4663"/>
          <a:ext cx="8059737" cy="503733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/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AD4EE2-C3D9-4C2A-ACB6-DA8A5FBE501C}">
      <dsp:nvSpPr>
        <dsp:cNvPr id="0" name=""/>
        <dsp:cNvSpPr/>
      </dsp:nvSpPr>
      <dsp:spPr>
        <a:xfrm>
          <a:off x="793884" y="3750426"/>
          <a:ext cx="185373" cy="185373"/>
        </a:xfrm>
        <a:prstGeom prst="ellipse">
          <a:avLst/>
        </a:prstGeom>
        <a:solidFill>
          <a:schemeClr val="accent5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87B389-23D1-499E-93FE-F3D185A0EA07}">
      <dsp:nvSpPr>
        <dsp:cNvPr id="0" name=""/>
        <dsp:cNvSpPr/>
      </dsp:nvSpPr>
      <dsp:spPr>
        <a:xfrm>
          <a:off x="991067" y="3847777"/>
          <a:ext cx="1378215" cy="11988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226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b="1" kern="1200" dirty="0">
              <a:solidFill>
                <a:schemeClr val="tx2"/>
              </a:solidFill>
            </a:rPr>
            <a:t>Egészségben töltött életévek növekedése</a:t>
          </a:r>
        </a:p>
      </dsp:txBody>
      <dsp:txXfrm>
        <a:off x="991067" y="3847777"/>
        <a:ext cx="1378215" cy="1198885"/>
      </dsp:txXfrm>
    </dsp:sp>
    <dsp:sp modelId="{04AFE046-85F7-42B8-842E-6236C9F2FB16}">
      <dsp:nvSpPr>
        <dsp:cNvPr id="0" name=""/>
        <dsp:cNvSpPr/>
      </dsp:nvSpPr>
      <dsp:spPr>
        <a:xfrm>
          <a:off x="2103591" y="2578742"/>
          <a:ext cx="322389" cy="322389"/>
        </a:xfrm>
        <a:prstGeom prst="ellipse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0FD052-153F-4133-B15D-66E22F501F7A}">
      <dsp:nvSpPr>
        <dsp:cNvPr id="0" name=""/>
        <dsp:cNvSpPr/>
      </dsp:nvSpPr>
      <dsp:spPr>
        <a:xfrm>
          <a:off x="2401611" y="2998182"/>
          <a:ext cx="1692544" cy="176812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828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b="1" kern="1200" dirty="0">
              <a:solidFill>
                <a:schemeClr val="tx2"/>
              </a:solidFill>
            </a:rPr>
            <a:t>Javuló mennyiségű és minőségű munkaerő</a:t>
          </a:r>
        </a:p>
      </dsp:txBody>
      <dsp:txXfrm>
        <a:off x="2401611" y="2998182"/>
        <a:ext cx="1692544" cy="1768122"/>
      </dsp:txXfrm>
    </dsp:sp>
    <dsp:sp modelId="{2EEF03E4-8FCB-4525-9900-70FC9DB2204D}">
      <dsp:nvSpPr>
        <dsp:cNvPr id="0" name=""/>
        <dsp:cNvSpPr/>
      </dsp:nvSpPr>
      <dsp:spPr>
        <a:xfrm>
          <a:off x="3775986" y="1715342"/>
          <a:ext cx="427166" cy="427166"/>
        </a:xfrm>
        <a:prstGeom prst="ellipse">
          <a:avLst/>
        </a:prstGeom>
        <a:solidFill>
          <a:schemeClr val="accent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ECE0EE-AD4D-454A-8AFC-3F354129478F}">
      <dsp:nvSpPr>
        <dsp:cNvPr id="0" name=""/>
        <dsp:cNvSpPr/>
      </dsp:nvSpPr>
      <dsp:spPr>
        <a:xfrm>
          <a:off x="4058050" y="2360288"/>
          <a:ext cx="1692544" cy="24941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6346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b="1" kern="1200" dirty="0">
              <a:solidFill>
                <a:schemeClr val="tx2"/>
              </a:solidFill>
            </a:rPr>
            <a:t>Az egy főre jutó GDP növekedési üteme gyorsul</a:t>
          </a:r>
        </a:p>
      </dsp:txBody>
      <dsp:txXfrm>
        <a:off x="4058050" y="2360288"/>
        <a:ext cx="1692544" cy="2494163"/>
      </dsp:txXfrm>
    </dsp:sp>
    <dsp:sp modelId="{17199C11-8D19-4A12-82F3-89C000D89B32}">
      <dsp:nvSpPr>
        <dsp:cNvPr id="0" name=""/>
        <dsp:cNvSpPr/>
      </dsp:nvSpPr>
      <dsp:spPr>
        <a:xfrm>
          <a:off x="5597487" y="1144109"/>
          <a:ext cx="572241" cy="572241"/>
        </a:xfrm>
        <a:prstGeom prst="ellipse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4BFA16-C669-41FC-9CC4-178C13C4E1E8}">
      <dsp:nvSpPr>
        <dsp:cNvPr id="0" name=""/>
        <dsp:cNvSpPr/>
      </dsp:nvSpPr>
      <dsp:spPr>
        <a:xfrm>
          <a:off x="5308853" y="2040257"/>
          <a:ext cx="1692544" cy="166018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3219" tIns="0" rIns="0" bIns="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1900" b="1" kern="1200" dirty="0">
              <a:solidFill>
                <a:schemeClr val="tx2"/>
              </a:solidFill>
            </a:rPr>
            <a:t>Fenntartható felzárkózás</a:t>
          </a:r>
        </a:p>
      </dsp:txBody>
      <dsp:txXfrm>
        <a:off x="5308853" y="2040257"/>
        <a:ext cx="1692544" cy="16601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0BFF9A-6333-4D46-B1BA-B91A31BB1C99}">
      <dsp:nvSpPr>
        <dsp:cNvPr id="0" name=""/>
        <dsp:cNvSpPr/>
      </dsp:nvSpPr>
      <dsp:spPr>
        <a:xfrm>
          <a:off x="0" y="0"/>
          <a:ext cx="8630190" cy="4495574"/>
        </a:xfrm>
        <a:prstGeom prst="rightArrow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2A26C5-B6BF-4FE8-8582-164AD6DE12E4}">
      <dsp:nvSpPr>
        <dsp:cNvPr id="0" name=""/>
        <dsp:cNvSpPr/>
      </dsp:nvSpPr>
      <dsp:spPr>
        <a:xfrm>
          <a:off x="21636" y="1352196"/>
          <a:ext cx="2077483" cy="1798229"/>
        </a:xfrm>
        <a:prstGeom prst="roundRect">
          <a:avLst/>
        </a:prstGeom>
        <a:solidFill>
          <a:schemeClr val="accent1"/>
        </a:solid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A kutatói humán erőforrás biztosítása</a:t>
          </a:r>
        </a:p>
      </dsp:txBody>
      <dsp:txXfrm>
        <a:off x="109418" y="1439978"/>
        <a:ext cx="1901919" cy="1622665"/>
      </dsp:txXfrm>
    </dsp:sp>
    <dsp:sp modelId="{CD716D16-5630-4051-A43A-5DFBFF7D06B8}">
      <dsp:nvSpPr>
        <dsp:cNvPr id="0" name=""/>
        <dsp:cNvSpPr/>
      </dsp:nvSpPr>
      <dsp:spPr>
        <a:xfrm>
          <a:off x="2185676" y="1348672"/>
          <a:ext cx="2077483" cy="1798229"/>
        </a:xfrm>
        <a:prstGeom prst="roundRect">
          <a:avLst/>
        </a:prstGeom>
        <a:solidFill>
          <a:schemeClr val="accent6"/>
        </a:solid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A kutatói ráfordítások növelése</a:t>
          </a:r>
        </a:p>
      </dsp:txBody>
      <dsp:txXfrm>
        <a:off x="2273458" y="1436454"/>
        <a:ext cx="1901919" cy="1622665"/>
      </dsp:txXfrm>
    </dsp:sp>
    <dsp:sp modelId="{704FB1A8-198B-4C78-A451-0E4D09B57050}">
      <dsp:nvSpPr>
        <dsp:cNvPr id="0" name=""/>
        <dsp:cNvSpPr/>
      </dsp:nvSpPr>
      <dsp:spPr>
        <a:xfrm>
          <a:off x="4367034" y="1348672"/>
          <a:ext cx="2077483" cy="1798229"/>
        </a:xfrm>
        <a:prstGeom prst="roundRect">
          <a:avLst/>
        </a:prstGeom>
        <a:solidFill>
          <a:schemeClr val="tx2">
            <a:lumMod val="90000"/>
            <a:lumOff val="10000"/>
          </a:schemeClr>
        </a:solid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A vállalatok, a felsőoktatás és az állam együttműködése</a:t>
          </a:r>
        </a:p>
      </dsp:txBody>
      <dsp:txXfrm>
        <a:off x="4454816" y="1436454"/>
        <a:ext cx="1901919" cy="1622665"/>
      </dsp:txXfrm>
    </dsp:sp>
    <dsp:sp modelId="{08B4D808-861F-4185-9B68-FFC81C63A508}">
      <dsp:nvSpPr>
        <dsp:cNvPr id="0" name=""/>
        <dsp:cNvSpPr/>
      </dsp:nvSpPr>
      <dsp:spPr>
        <a:xfrm>
          <a:off x="6548392" y="1348672"/>
          <a:ext cx="2077483" cy="1798229"/>
        </a:xfrm>
        <a:prstGeom prst="roundRect">
          <a:avLst/>
        </a:prstGeom>
        <a:solidFill>
          <a:schemeClr val="accent3"/>
        </a:solidFill>
        <a:ln w="12700" cap="flat" cmpd="sng" algn="ctr">
          <a:noFill/>
          <a:prstDash val="solid"/>
          <a:miter lim="800000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u-HU" sz="2000" kern="1200" dirty="0"/>
            <a:t>Tudás és technológia alapú gazdaság</a:t>
          </a:r>
        </a:p>
      </dsp:txBody>
      <dsp:txXfrm>
        <a:off x="6636174" y="1436454"/>
        <a:ext cx="1901919" cy="16226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0.35088</cdr:x>
      <cdr:y>0.06352</cdr:y>
    </cdr:from>
    <cdr:to>
      <cdr:x>0.35088</cdr:x>
      <cdr:y>0.75903</cdr:y>
    </cdr:to>
    <cdr:cxnSp macro="">
      <cdr:nvCxnSpPr>
        <cdr:cNvPr id="3" name="Egyenes összekötő 2">
          <a:extLst xmlns:a="http://schemas.openxmlformats.org/drawingml/2006/main">
            <a:ext uri="{FF2B5EF4-FFF2-40B4-BE49-F238E27FC236}">
              <a16:creationId xmlns:a16="http://schemas.microsoft.com/office/drawing/2014/main" id="{E5637F5C-242A-4CE9-B08B-DFFEA2B40D22}"/>
            </a:ext>
          </a:extLst>
        </cdr:cNvPr>
        <cdr:cNvCxnSpPr/>
      </cdr:nvCxnSpPr>
      <cdr:spPr>
        <a:xfrm xmlns:a="http://schemas.openxmlformats.org/drawingml/2006/main">
          <a:off x="2828005" y="320570"/>
          <a:ext cx="0" cy="3510000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bg1">
              <a:lumMod val="6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0.64887</cdr:x>
      <cdr:y>0.06685</cdr:y>
    </cdr:from>
    <cdr:to>
      <cdr:x>0.64887</cdr:x>
      <cdr:y>0.76236</cdr:y>
    </cdr:to>
    <cdr:cxnSp macro="">
      <cdr:nvCxnSpPr>
        <cdr:cNvPr id="4" name="Egyenes összekötő 3">
          <a:extLst xmlns:a="http://schemas.openxmlformats.org/drawingml/2006/main">
            <a:ext uri="{FF2B5EF4-FFF2-40B4-BE49-F238E27FC236}">
              <a16:creationId xmlns:a16="http://schemas.microsoft.com/office/drawing/2014/main" id="{EE05284C-30B7-4A93-82E5-942FD807F1FD}"/>
            </a:ext>
          </a:extLst>
        </cdr:cNvPr>
        <cdr:cNvCxnSpPr/>
      </cdr:nvCxnSpPr>
      <cdr:spPr>
        <a:xfrm xmlns:a="http://schemas.openxmlformats.org/drawingml/2006/main">
          <a:off x="5229749" y="337390"/>
          <a:ext cx="0" cy="3510004"/>
        </a:xfrm>
        <a:prstGeom xmlns:a="http://schemas.openxmlformats.org/drawingml/2006/main" prst="line">
          <a:avLst/>
        </a:prstGeom>
        <a:ln xmlns:a="http://schemas.openxmlformats.org/drawingml/2006/main" w="15875">
          <a:solidFill>
            <a:schemeClr val="bg1">
              <a:lumMod val="6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0.65908</cdr:x>
      <cdr:y>0.19673</cdr:y>
    </cdr:from>
    <cdr:to>
      <cdr:x>0.72467</cdr:x>
      <cdr:y>0.59072</cdr:y>
    </cdr:to>
    <cdr:sp macro="" textlink="">
      <cdr:nvSpPr>
        <cdr:cNvPr id="5" name="Ellipszis 4">
          <a:extLst xmlns:a="http://schemas.openxmlformats.org/drawingml/2006/main">
            <a:ext uri="{FF2B5EF4-FFF2-40B4-BE49-F238E27FC236}">
              <a16:creationId xmlns:a16="http://schemas.microsoft.com/office/drawing/2014/main" id="{5F548F93-D11A-4C74-AF52-03E6363F7D0F}"/>
            </a:ext>
          </a:extLst>
        </cdr:cNvPr>
        <cdr:cNvSpPr/>
      </cdr:nvSpPr>
      <cdr:spPr>
        <a:xfrm xmlns:a="http://schemas.openxmlformats.org/drawingml/2006/main">
          <a:off x="5312007" y="992826"/>
          <a:ext cx="528638" cy="1988335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5400">
          <a:solidFill>
            <a:schemeClr val="accent3"/>
          </a:solidFill>
          <a:prstDash val="sysDash"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hu-HU" dirty="0"/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0.39236</cdr:x>
      <cdr:y>0.06433</cdr:y>
    </cdr:from>
    <cdr:to>
      <cdr:x>0.39236</cdr:x>
      <cdr:y>0.71704</cdr:y>
    </cdr:to>
    <cdr:cxnSp macro="">
      <cdr:nvCxnSpPr>
        <cdr:cNvPr id="3" name="Egyenes összekötő 2">
          <a:extLst xmlns:a="http://schemas.openxmlformats.org/drawingml/2006/main">
            <a:ext uri="{FF2B5EF4-FFF2-40B4-BE49-F238E27FC236}">
              <a16:creationId xmlns:a16="http://schemas.microsoft.com/office/drawing/2014/main" id="{6D0DE900-8196-427E-BE57-B872BFD562A1}"/>
            </a:ext>
          </a:extLst>
        </cdr:cNvPr>
        <cdr:cNvCxnSpPr/>
      </cdr:nvCxnSpPr>
      <cdr:spPr>
        <a:xfrm xmlns:a="http://schemas.openxmlformats.org/drawingml/2006/main" flipV="1">
          <a:off x="3162345" y="324673"/>
          <a:ext cx="0" cy="3294000"/>
        </a:xfrm>
        <a:prstGeom xmlns:a="http://schemas.openxmlformats.org/drawingml/2006/main" prst="line">
          <a:avLst/>
        </a:prstGeom>
        <a:ln xmlns:a="http://schemas.openxmlformats.org/drawingml/2006/main" w="22225">
          <a:solidFill>
            <a:schemeClr val="accent3"/>
          </a:solidFill>
          <a:prstDash val="sys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0.12764</cdr:x>
      <cdr:y>0.07641</cdr:y>
    </cdr:from>
    <cdr:to>
      <cdr:x>0.33618</cdr:x>
      <cdr:y>0.20482</cdr:y>
    </cdr:to>
    <cdr:sp macro="" textlink="">
      <cdr:nvSpPr>
        <cdr:cNvPr id="4" name="Téglalap: lekerekített 3">
          <a:extLst xmlns:a="http://schemas.openxmlformats.org/drawingml/2006/main">
            <a:ext uri="{FF2B5EF4-FFF2-40B4-BE49-F238E27FC236}">
              <a16:creationId xmlns:a16="http://schemas.microsoft.com/office/drawing/2014/main" id="{001FCBFF-20F7-4786-8196-CA5ADE4D97E4}"/>
            </a:ext>
          </a:extLst>
        </cdr:cNvPr>
        <cdr:cNvSpPr/>
      </cdr:nvSpPr>
      <cdr:spPr>
        <a:xfrm xmlns:a="http://schemas.openxmlformats.org/drawingml/2006/main">
          <a:off x="1028745" y="385635"/>
          <a:ext cx="1680754" cy="648000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hu-HU" sz="1600" b="1" dirty="0"/>
            <a:t>Sikeres válságkezelés</a:t>
          </a:r>
        </a:p>
      </cdr:txBody>
    </cdr:sp>
  </cdr:relSizeAnchor>
  <cdr:relSizeAnchor xmlns:cdr="http://schemas.openxmlformats.org/drawingml/2006/chartDrawing">
    <cdr:from>
      <cdr:x>0.40371</cdr:x>
      <cdr:y>0.07613</cdr:y>
    </cdr:from>
    <cdr:to>
      <cdr:x>0.7727</cdr:x>
      <cdr:y>0.20453</cdr:y>
    </cdr:to>
    <cdr:sp macro="" textlink="">
      <cdr:nvSpPr>
        <cdr:cNvPr id="5" name="Téglalap: lekerekített 4">
          <a:extLst xmlns:a="http://schemas.openxmlformats.org/drawingml/2006/main">
            <a:ext uri="{FF2B5EF4-FFF2-40B4-BE49-F238E27FC236}">
              <a16:creationId xmlns:a16="http://schemas.microsoft.com/office/drawing/2014/main" id="{1C03A95A-0EAC-4416-94CB-45B125CCFFE4}"/>
            </a:ext>
          </a:extLst>
        </cdr:cNvPr>
        <cdr:cNvSpPr/>
      </cdr:nvSpPr>
      <cdr:spPr>
        <a:xfrm xmlns:a="http://schemas.openxmlformats.org/drawingml/2006/main">
          <a:off x="3253784" y="384183"/>
          <a:ext cx="2973977" cy="648000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3"/>
        </a:solidFill>
        <a:ln xmlns:a="http://schemas.openxmlformats.org/drawingml/2006/main">
          <a:noFill/>
        </a:ln>
        <a:effectLst xmlns:a="http://schemas.openxmlformats.org/drawingml/2006/main">
          <a:outerShdw blurRad="50800" dist="38100" dir="2700000" algn="tl" rotWithShape="0">
            <a:prstClr val="black">
              <a:alpha val="40000"/>
            </a:prstClr>
          </a:outerShdw>
        </a:effectLst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600" b="1" dirty="0"/>
            <a:t>2012 második fele: beindul a növekedési fordulat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0.0599</cdr:x>
      <cdr:y>0</cdr:y>
    </cdr:from>
    <cdr:to>
      <cdr:x>0.36113</cdr:x>
      <cdr:y>0.08512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id="{56C0E8DB-4972-4F05-8EFD-60A66B36B13D}"/>
            </a:ext>
          </a:extLst>
        </cdr:cNvPr>
        <cdr:cNvSpPr txBox="1"/>
      </cdr:nvSpPr>
      <cdr:spPr>
        <a:xfrm xmlns:a="http://schemas.openxmlformats.org/drawingml/2006/main">
          <a:off x="483033" y="0"/>
          <a:ext cx="2429141" cy="4290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800" b="0" dirty="0">
              <a:latin typeface="Calibri (szövegtörzs)"/>
            </a:rPr>
            <a:t>Ausztria = 100 százalék</a:t>
          </a:r>
        </a:p>
      </cdr:txBody>
    </cdr:sp>
  </cdr:relSizeAnchor>
  <cdr:relSizeAnchor xmlns:cdr="http://schemas.openxmlformats.org/drawingml/2006/chartDrawing">
    <cdr:from>
      <cdr:x>0.11682</cdr:x>
      <cdr:y>0.10396</cdr:y>
    </cdr:from>
    <cdr:to>
      <cdr:x>0.55366</cdr:x>
      <cdr:y>0.19225</cdr:y>
    </cdr:to>
    <cdr:sp macro="" textlink="">
      <cdr:nvSpPr>
        <cdr:cNvPr id="4" name="Szövegdoboz 3">
          <a:extLst xmlns:a="http://schemas.openxmlformats.org/drawingml/2006/main">
            <a:ext uri="{FF2B5EF4-FFF2-40B4-BE49-F238E27FC236}">
              <a16:creationId xmlns:a16="http://schemas.microsoft.com/office/drawing/2014/main" id="{843B405F-8379-4F89-9D8F-BFD9E0B2BE9B}"/>
            </a:ext>
          </a:extLst>
        </cdr:cNvPr>
        <cdr:cNvSpPr txBox="1"/>
      </cdr:nvSpPr>
      <cdr:spPr>
        <a:xfrm xmlns:a="http://schemas.openxmlformats.org/drawingml/2006/main">
          <a:off x="942036" y="523958"/>
          <a:ext cx="3522714" cy="44498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hu-HU" sz="1600" b="0" dirty="0">
              <a:solidFill>
                <a:srgbClr val="002060"/>
              </a:solidFill>
              <a:latin typeface="Calibri (szövegtörzs)"/>
            </a:rPr>
            <a:t>Ausztria fejlettségének 80-100 százaléka</a:t>
          </a:r>
        </a:p>
      </cdr:txBody>
    </cdr:sp>
  </cdr:relSizeAnchor>
  <cdr:relSizeAnchor xmlns:cdr="http://schemas.openxmlformats.org/drawingml/2006/chartDrawing">
    <cdr:from>
      <cdr:x>0.64934</cdr:x>
      <cdr:y>0</cdr:y>
    </cdr:from>
    <cdr:to>
      <cdr:x>0.96983</cdr:x>
      <cdr:y>0.08512</cdr:y>
    </cdr:to>
    <cdr:sp macro="" textlink="">
      <cdr:nvSpPr>
        <cdr:cNvPr id="5" name="Szövegdoboz 1">
          <a:extLst xmlns:a="http://schemas.openxmlformats.org/drawingml/2006/main">
            <a:ext uri="{FF2B5EF4-FFF2-40B4-BE49-F238E27FC236}">
              <a16:creationId xmlns:a16="http://schemas.microsoft.com/office/drawing/2014/main" id="{BAC08EA2-D618-4662-A662-0D5E9AAEA6B8}"/>
            </a:ext>
          </a:extLst>
        </cdr:cNvPr>
        <cdr:cNvSpPr txBox="1"/>
      </cdr:nvSpPr>
      <cdr:spPr>
        <a:xfrm xmlns:a="http://schemas.openxmlformats.org/drawingml/2006/main">
          <a:off x="5236276" y="0"/>
          <a:ext cx="2584434" cy="4290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800" b="0" dirty="0">
              <a:latin typeface="Calibri (szövegtörzs)"/>
            </a:rPr>
            <a:t>Ausztria = 100 százalék</a:t>
          </a:r>
        </a:p>
      </cdr:txBody>
    </cdr:sp>
  </cdr:relSizeAnchor>
  <cdr:relSizeAnchor xmlns:cdr="http://schemas.openxmlformats.org/drawingml/2006/chartDrawing">
    <cdr:from>
      <cdr:x>0.45684</cdr:x>
      <cdr:y>0.75207</cdr:y>
    </cdr:from>
    <cdr:to>
      <cdr:x>0.91629</cdr:x>
      <cdr:y>0.75207</cdr:y>
    </cdr:to>
    <cdr:cxnSp macro="">
      <cdr:nvCxnSpPr>
        <cdr:cNvPr id="6" name="Egyenes összekötő nyíllal 5">
          <a:extLst xmlns:a="http://schemas.openxmlformats.org/drawingml/2006/main">
            <a:ext uri="{FF2B5EF4-FFF2-40B4-BE49-F238E27FC236}">
              <a16:creationId xmlns:a16="http://schemas.microsoft.com/office/drawing/2014/main" id="{4877DDF8-3F24-47FE-8211-2A6AC5D77804}"/>
            </a:ext>
          </a:extLst>
        </cdr:cNvPr>
        <cdr:cNvCxnSpPr/>
      </cdr:nvCxnSpPr>
      <cdr:spPr>
        <a:xfrm xmlns:a="http://schemas.openxmlformats.org/drawingml/2006/main">
          <a:off x="3683983" y="3790433"/>
          <a:ext cx="3704980" cy="0"/>
        </a:xfrm>
        <a:prstGeom xmlns:a="http://schemas.openxmlformats.org/drawingml/2006/main" prst="straightConnector1">
          <a:avLst/>
        </a:prstGeom>
        <a:ln xmlns:a="http://schemas.openxmlformats.org/drawingml/2006/main" w="25400">
          <a:solidFill>
            <a:schemeClr val="bg1">
              <a:lumMod val="50000"/>
            </a:schemeClr>
          </a:solidFill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0.58674</cdr:x>
      <cdr:y>0.69159</cdr:y>
    </cdr:from>
    <cdr:to>
      <cdr:x>0.76155</cdr:x>
      <cdr:y>0.75774</cdr:y>
    </cdr:to>
    <cdr:sp macro="" textlink="">
      <cdr:nvSpPr>
        <cdr:cNvPr id="7" name="Szövegdoboz 6">
          <a:extLst xmlns:a="http://schemas.openxmlformats.org/drawingml/2006/main">
            <a:ext uri="{FF2B5EF4-FFF2-40B4-BE49-F238E27FC236}">
              <a16:creationId xmlns:a16="http://schemas.microsoft.com/office/drawing/2014/main" id="{07998817-BE3F-452B-8DB1-10D1E9C16F75}"/>
            </a:ext>
          </a:extLst>
        </cdr:cNvPr>
        <cdr:cNvSpPr txBox="1"/>
      </cdr:nvSpPr>
      <cdr:spPr>
        <a:xfrm xmlns:a="http://schemas.openxmlformats.org/drawingml/2006/main">
          <a:off x="4731450" y="3485624"/>
          <a:ext cx="1409700" cy="33337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hu-HU" sz="1600" b="1" dirty="0">
              <a:solidFill>
                <a:schemeClr val="bg1">
                  <a:lumMod val="50000"/>
                </a:schemeClr>
              </a:solidFill>
            </a:rPr>
            <a:t>12 év alatt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0.06221</cdr:x>
      <cdr:y>0</cdr:y>
    </cdr:from>
    <cdr:to>
      <cdr:x>0.35944</cdr:x>
      <cdr:y>0.08512</cdr:y>
    </cdr:to>
    <cdr:sp macro="" textlink="">
      <cdr:nvSpPr>
        <cdr:cNvPr id="3" name="Szövegdoboz 1">
          <a:extLst xmlns:a="http://schemas.openxmlformats.org/drawingml/2006/main">
            <a:ext uri="{FF2B5EF4-FFF2-40B4-BE49-F238E27FC236}">
              <a16:creationId xmlns:a16="http://schemas.microsoft.com/office/drawing/2014/main" id="{56C0E8DB-4972-4F05-8EFD-60A66B36B13D}"/>
            </a:ext>
          </a:extLst>
        </cdr:cNvPr>
        <cdr:cNvSpPr txBox="1"/>
      </cdr:nvSpPr>
      <cdr:spPr>
        <a:xfrm xmlns:a="http://schemas.openxmlformats.org/drawingml/2006/main">
          <a:off x="501661" y="0"/>
          <a:ext cx="2396864" cy="4290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800" b="0" dirty="0">
              <a:latin typeface="Calibri (szövegtörzs)"/>
            </a:rPr>
            <a:t>Ausztria = 100 százalék</a:t>
          </a:r>
        </a:p>
      </cdr:txBody>
    </cdr:sp>
  </cdr:relSizeAnchor>
  <cdr:relSizeAnchor xmlns:cdr="http://schemas.openxmlformats.org/drawingml/2006/chartDrawing">
    <cdr:from>
      <cdr:x>0.11845</cdr:x>
      <cdr:y>0.10207</cdr:y>
    </cdr:from>
    <cdr:to>
      <cdr:x>0.53825</cdr:x>
      <cdr:y>0.19036</cdr:y>
    </cdr:to>
    <cdr:sp macro="" textlink="">
      <cdr:nvSpPr>
        <cdr:cNvPr id="4" name="Szövegdoboz 3">
          <a:extLst xmlns:a="http://schemas.openxmlformats.org/drawingml/2006/main">
            <a:ext uri="{FF2B5EF4-FFF2-40B4-BE49-F238E27FC236}">
              <a16:creationId xmlns:a16="http://schemas.microsoft.com/office/drawing/2014/main" id="{843B405F-8379-4F89-9D8F-BFD9E0B2BE9B}"/>
            </a:ext>
          </a:extLst>
        </cdr:cNvPr>
        <cdr:cNvSpPr txBox="1"/>
      </cdr:nvSpPr>
      <cdr:spPr>
        <a:xfrm xmlns:a="http://schemas.openxmlformats.org/drawingml/2006/main">
          <a:off x="955184" y="514444"/>
          <a:ext cx="3385238" cy="4449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hu-HU" sz="1600" b="0" dirty="0">
              <a:solidFill>
                <a:srgbClr val="002060"/>
              </a:solidFill>
              <a:latin typeface="Calibri" panose="020F0502020204030204" pitchFamily="34" charset="0"/>
            </a:rPr>
            <a:t>Ausztria 80-100 százalékos</a:t>
          </a:r>
          <a:r>
            <a:rPr lang="hu-HU" sz="1600" b="0" baseline="0" dirty="0">
              <a:solidFill>
                <a:srgbClr val="002060"/>
              </a:solidFill>
              <a:latin typeface="Calibri" panose="020F0502020204030204" pitchFamily="34" charset="0"/>
            </a:rPr>
            <a:t> sávja</a:t>
          </a:r>
          <a:endParaRPr lang="hu-HU" sz="1600" b="0" dirty="0">
            <a:solidFill>
              <a:srgbClr val="002060"/>
            </a:solidFill>
            <a:latin typeface="Calibri" panose="020F0502020204030204" pitchFamily="34" charset="0"/>
          </a:endParaRPr>
        </a:p>
      </cdr:txBody>
    </cdr:sp>
  </cdr:relSizeAnchor>
  <cdr:relSizeAnchor xmlns:cdr="http://schemas.openxmlformats.org/drawingml/2006/chartDrawing">
    <cdr:from>
      <cdr:x>0.6441</cdr:x>
      <cdr:y>0</cdr:y>
    </cdr:from>
    <cdr:to>
      <cdr:x>0.97247</cdr:x>
      <cdr:y>0.08512</cdr:y>
    </cdr:to>
    <cdr:sp macro="" textlink="">
      <cdr:nvSpPr>
        <cdr:cNvPr id="5" name="Szövegdoboz 1">
          <a:extLst xmlns:a="http://schemas.openxmlformats.org/drawingml/2006/main">
            <a:ext uri="{FF2B5EF4-FFF2-40B4-BE49-F238E27FC236}">
              <a16:creationId xmlns:a16="http://schemas.microsoft.com/office/drawing/2014/main" id="{E8FA8151-B409-4E87-8D42-CC6D3004EADE}"/>
            </a:ext>
          </a:extLst>
        </cdr:cNvPr>
        <cdr:cNvSpPr txBox="1"/>
      </cdr:nvSpPr>
      <cdr:spPr>
        <a:xfrm xmlns:a="http://schemas.openxmlformats.org/drawingml/2006/main">
          <a:off x="5194050" y="0"/>
          <a:ext cx="2647948" cy="42900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800" b="0" dirty="0">
              <a:latin typeface="Calibri (szövegtörzs)"/>
            </a:rPr>
            <a:t>Ausztria = 100 százalék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>
            <a:extLst>
              <a:ext uri="{FF2B5EF4-FFF2-40B4-BE49-F238E27FC236}">
                <a16:creationId xmlns:a16="http://schemas.microsoft.com/office/drawing/2014/main" id="{19DA1B05-D998-4022-8F16-B4420007404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id="{1FDBAAF7-34F9-41D7-9E72-91122BA2FEA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E32EC6-6C1B-4159-BE5D-114C65E5452C}" type="datetimeFigureOut">
              <a:rPr lang="hu-HU" smtClean="0"/>
              <a:t>2019. 03. 05.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id="{73503E4C-FE8D-4EEB-8345-EDDFD3E3C29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id="{E456E1AD-9FB8-41F0-B346-E2612747D27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C04A5-A16B-4DD6-8350-619FEA92A8A4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726929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9DA3D-F48E-4EA3-993E-D9F1E151E78D}" type="datetimeFigureOut">
              <a:rPr lang="hu-HU" smtClean="0"/>
              <a:t>2019. 03. 05.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07A414C-6526-4D3F-8333-3BEDC6EA677D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6650850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endParaRPr lang="hu-HU" sz="1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B8565E-5034-4CF2-9814-B30059929DAC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2760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B8565E-5034-4CF2-9814-B30059929DAC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132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611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45117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9656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B8565E-5034-4CF2-9814-B30059929DAC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96039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32224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9982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32212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7B481F-5022-48ED-9AE6-1CDFA1E716E1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45284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B8565E-5034-4CF2-9814-B30059929DAC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51771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FA392-4405-4A3B-AE94-BB19614DC65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265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FA392-4405-4A3B-AE94-BB19614DC65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804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FA392-4405-4A3B-AE94-BB19614DC65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93977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3FA392-4405-4A3B-AE94-BB19614DC65D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hu-H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9804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26029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 algn="r"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Konferencia | 2018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1EFD92E4-2321-49E5-AEED-0D4F061F923D}"/>
              </a:ext>
            </a:extLst>
          </p:cNvPr>
          <p:cNvSpPr/>
          <p:nvPr/>
        </p:nvSpPr>
        <p:spPr>
          <a:xfrm>
            <a:off x="0" y="1079505"/>
            <a:ext cx="9144000" cy="5778499"/>
          </a:xfrm>
          <a:prstGeom prst="rect">
            <a:avLst/>
          </a:prstGeom>
          <a:gradFill flip="none" rotWithShape="1">
            <a:gsLst>
              <a:gs pos="6000">
                <a:schemeClr val="tx2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98923B4-BAF4-482B-8B9E-42943A59C2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5637" y="2211574"/>
            <a:ext cx="8312727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3600" cap="all" spc="225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3429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AA4D6964-545F-4255-BA13-25E11882AE9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 rot="5400000">
            <a:off x="3748962" y="2612183"/>
            <a:ext cx="1594800" cy="5052565"/>
          </a:xfrm>
          <a:prstGeom prst="rect">
            <a:avLst/>
          </a:prstGeom>
        </p:spPr>
      </p:pic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110346" y="4325373"/>
            <a:ext cx="6770915" cy="0"/>
          </a:xfrm>
          <a:prstGeom prst="line">
            <a:avLst/>
          </a:prstGeom>
          <a:ln>
            <a:gradFill>
              <a:gsLst>
                <a:gs pos="27000">
                  <a:schemeClr val="bg1"/>
                </a:gs>
                <a:gs pos="0">
                  <a:schemeClr val="bg1">
                    <a:alpha val="0"/>
                  </a:schemeClr>
                </a:gs>
                <a:gs pos="7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365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Előadó Neve | titulusa</a:t>
            </a:r>
          </a:p>
        </p:txBody>
      </p:sp>
      <p:grpSp>
        <p:nvGrpSpPr>
          <p:cNvPr id="3" name="Csoportba foglalás 2">
            <a:extLst>
              <a:ext uri="{FF2B5EF4-FFF2-40B4-BE49-F238E27FC236}">
                <a16:creationId xmlns:a16="http://schemas.microsoft.com/office/drawing/2014/main" id="{9B285920-0F2F-4913-A146-A627FA1F22EF}"/>
              </a:ext>
            </a:extLst>
          </p:cNvPr>
          <p:cNvGrpSpPr>
            <a:grpSpLocks noChangeAspect="1"/>
          </p:cNvGrpSpPr>
          <p:nvPr/>
        </p:nvGrpSpPr>
        <p:grpSpPr>
          <a:xfrm>
            <a:off x="3900743" y="407902"/>
            <a:ext cx="1342514" cy="1342514"/>
            <a:chOff x="5357620" y="340777"/>
            <a:chExt cx="1476765" cy="1476765"/>
          </a:xfrm>
        </p:grpSpPr>
        <p:sp>
          <p:nvSpPr>
            <p:cNvPr id="12" name="Ellipszis 11">
              <a:extLst>
                <a:ext uri="{FF2B5EF4-FFF2-40B4-BE49-F238E27FC236}">
                  <a16:creationId xmlns:a16="http://schemas.microsoft.com/office/drawing/2014/main" id="{720D2D16-3C73-4B29-BF0A-5C0CD4A3568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57620" y="340777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3" name="Kép 12">
              <a:extLst>
                <a:ext uri="{FF2B5EF4-FFF2-40B4-BE49-F238E27FC236}">
                  <a16:creationId xmlns:a16="http://schemas.microsoft.com/office/drawing/2014/main" id="{64B7CD62-C5AE-49B3-A3F1-CCDBFFCCD9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9" y="445740"/>
              <a:ext cx="1264444" cy="12668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4573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26029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 algn="r"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Konferencia | 2018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1EFD92E4-2321-49E5-AEED-0D4F061F923D}"/>
              </a:ext>
            </a:extLst>
          </p:cNvPr>
          <p:cNvSpPr/>
          <p:nvPr/>
        </p:nvSpPr>
        <p:spPr>
          <a:xfrm>
            <a:off x="0" y="1"/>
            <a:ext cx="9144000" cy="6858004"/>
          </a:xfrm>
          <a:prstGeom prst="rect">
            <a:avLst/>
          </a:prstGeom>
          <a:gradFill flip="none" rotWithShape="1">
            <a:gsLst>
              <a:gs pos="6000">
                <a:schemeClr val="tx2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2" name="Cím 1">
            <a:extLst>
              <a:ext uri="{FF2B5EF4-FFF2-40B4-BE49-F238E27FC236}">
                <a16:creationId xmlns:a16="http://schemas.microsoft.com/office/drawing/2014/main" id="{398923B4-BAF4-482B-8B9E-42943A59C2D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5637" y="2211574"/>
            <a:ext cx="8312727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3600" cap="all" spc="225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3429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110346" y="4325373"/>
            <a:ext cx="6770915" cy="0"/>
          </a:xfrm>
          <a:prstGeom prst="line">
            <a:avLst/>
          </a:prstGeom>
          <a:ln>
            <a:gradFill>
              <a:gsLst>
                <a:gs pos="27000">
                  <a:schemeClr val="bg1"/>
                </a:gs>
                <a:gs pos="0">
                  <a:schemeClr val="bg1">
                    <a:alpha val="0"/>
                  </a:schemeClr>
                </a:gs>
                <a:gs pos="7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365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Előadó Neve | titulusa</a:t>
            </a:r>
          </a:p>
        </p:txBody>
      </p:sp>
    </p:spTree>
    <p:extLst>
      <p:ext uri="{BB962C8B-B14F-4D97-AF65-F5344CB8AC3E}">
        <p14:creationId xmlns:p14="http://schemas.microsoft.com/office/powerpoint/2010/main" val="1238136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B9832036-2788-4622-A64B-17EA6B541E33}"/>
              </a:ext>
            </a:extLst>
          </p:cNvPr>
          <p:cNvSpPr/>
          <p:nvPr/>
        </p:nvSpPr>
        <p:spPr>
          <a:xfrm>
            <a:off x="2" y="1"/>
            <a:ext cx="1400175" cy="6858000"/>
          </a:xfrm>
          <a:prstGeom prst="rect">
            <a:avLst/>
          </a:prstGeom>
          <a:gradFill>
            <a:gsLst>
              <a:gs pos="0">
                <a:srgbClr val="143777"/>
              </a:gs>
              <a:gs pos="100000">
                <a:schemeClr val="tx2">
                  <a:lumMod val="75000"/>
                  <a:lumOff val="25000"/>
                </a:scheme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id="{5746DDF3-1237-4ABC-BE9B-40E07F65220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13954" r="50075" b="15166"/>
          <a:stretch/>
        </p:blipFill>
        <p:spPr>
          <a:xfrm>
            <a:off x="5637689" y="0"/>
            <a:ext cx="3497733" cy="6858000"/>
          </a:xfrm>
          <a:prstGeom prst="rect">
            <a:avLst/>
          </a:prstGeom>
        </p:spPr>
      </p:pic>
      <p:sp>
        <p:nvSpPr>
          <p:cNvPr id="16" name="Téglalap 15">
            <a:extLst>
              <a:ext uri="{FF2B5EF4-FFF2-40B4-BE49-F238E27FC236}">
                <a16:creationId xmlns:a16="http://schemas.microsoft.com/office/drawing/2014/main" id="{C5E54EA3-5DA1-484C-86ED-D48C079F35EE}"/>
              </a:ext>
            </a:extLst>
          </p:cNvPr>
          <p:cNvSpPr>
            <a:spLocks noChangeAspect="1"/>
          </p:cNvSpPr>
          <p:nvPr/>
        </p:nvSpPr>
        <p:spPr>
          <a:xfrm>
            <a:off x="5637689" y="-1"/>
            <a:ext cx="3506313" cy="6858001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99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grpSp>
        <p:nvGrpSpPr>
          <p:cNvPr id="2" name="Csoportba foglalás 1">
            <a:extLst>
              <a:ext uri="{FF2B5EF4-FFF2-40B4-BE49-F238E27FC236}">
                <a16:creationId xmlns:a16="http://schemas.microsoft.com/office/drawing/2014/main" id="{F8A1C6F4-B994-46B7-B604-2637090259BF}"/>
              </a:ext>
            </a:extLst>
          </p:cNvPr>
          <p:cNvGrpSpPr/>
          <p:nvPr/>
        </p:nvGrpSpPr>
        <p:grpSpPr>
          <a:xfrm>
            <a:off x="790749" y="2757743"/>
            <a:ext cx="1342514" cy="1342514"/>
            <a:chOff x="2398603" y="3656545"/>
            <a:chExt cx="1476765" cy="1476765"/>
          </a:xfrm>
        </p:grpSpPr>
        <p:sp>
          <p:nvSpPr>
            <p:cNvPr id="10" name="Ellipszis 9">
              <a:extLst>
                <a:ext uri="{FF2B5EF4-FFF2-40B4-BE49-F238E27FC236}">
                  <a16:creationId xmlns:a16="http://schemas.microsoft.com/office/drawing/2014/main" id="{A6271CBC-C030-43FF-85C3-A12DBA354E3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98603" y="3656545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1" name="Kép 10">
              <a:extLst>
                <a:ext uri="{FF2B5EF4-FFF2-40B4-BE49-F238E27FC236}">
                  <a16:creationId xmlns:a16="http://schemas.microsoft.com/office/drawing/2014/main" id="{506F0F34-288C-4900-8715-CDD0E3BBBA9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2504762" y="3761508"/>
              <a:ext cx="1264444" cy="1266826"/>
            </a:xfrm>
            <a:prstGeom prst="rect">
              <a:avLst/>
            </a:prstGeom>
          </p:spPr>
        </p:pic>
      </p:grpSp>
      <p:pic>
        <p:nvPicPr>
          <p:cNvPr id="17" name="Kép 16">
            <a:extLst>
              <a:ext uri="{FF2B5EF4-FFF2-40B4-BE49-F238E27FC236}">
                <a16:creationId xmlns:a16="http://schemas.microsoft.com/office/drawing/2014/main" id="{66325AB9-9CA1-4E78-B77C-07464C8D65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56"/>
          <a:stretch/>
        </p:blipFill>
        <p:spPr>
          <a:xfrm>
            <a:off x="8583" y="1129644"/>
            <a:ext cx="1762121" cy="4786769"/>
          </a:xfrm>
          <a:prstGeom prst="rect">
            <a:avLst/>
          </a:prstGeom>
        </p:spPr>
      </p:pic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9771" y="2824213"/>
            <a:ext cx="4983366" cy="120956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3300" cap="all" spc="225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342900"/>
            <a:r>
              <a:rPr lang="hu-HU"/>
              <a:t>Mintacím szerkesztése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90955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5256000" y="-7372"/>
            <a:ext cx="38880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5256000" y="6119730"/>
            <a:ext cx="3888432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grpSp>
        <p:nvGrpSpPr>
          <p:cNvPr id="2" name="Csoportba foglalás 1">
            <a:extLst>
              <a:ext uri="{FF2B5EF4-FFF2-40B4-BE49-F238E27FC236}">
                <a16:creationId xmlns:a16="http://schemas.microsoft.com/office/drawing/2014/main" id="{7714EFCE-D761-4920-A4FD-C7BB8DCD8C78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5600914"/>
            <a:ext cx="916955" cy="916955"/>
            <a:chOff x="7979931" y="5555066"/>
            <a:chExt cx="1008650" cy="1008650"/>
          </a:xfrm>
        </p:grpSpPr>
        <p:sp>
          <p:nvSpPr>
            <p:cNvPr id="16" name="Ellipszis 15">
              <a:extLst>
                <a:ext uri="{FF2B5EF4-FFF2-40B4-BE49-F238E27FC236}">
                  <a16:creationId xmlns:a16="http://schemas.microsoft.com/office/drawing/2014/main" id="{350EBC85-C44A-49C8-B9C4-B37A7335002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7" name="Kép 16">
              <a:extLst>
                <a:ext uri="{FF2B5EF4-FFF2-40B4-BE49-F238E27FC236}">
                  <a16:creationId xmlns:a16="http://schemas.microsoft.com/office/drawing/2014/main" id="{B1717237-3717-49F6-B135-8CF62385EDE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809516" y="5815205"/>
            <a:ext cx="781401" cy="1306829"/>
          </a:xfrm>
          <a:prstGeom prst="rect">
            <a:avLst/>
          </a:prstGeom>
        </p:spPr>
      </p:pic>
      <p:sp>
        <p:nvSpPr>
          <p:cNvPr id="37" name="Szöveg helye 7">
            <a:extLst>
              <a:ext uri="{FF2B5EF4-FFF2-40B4-BE49-F238E27FC236}">
                <a16:creationId xmlns:a16="http://schemas.microsoft.com/office/drawing/2014/main" id="{02C34324-1D62-4033-965F-F0EE61C280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00000" y="1880323"/>
            <a:ext cx="360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38" name="Cím 8">
            <a:extLst>
              <a:ext uri="{FF2B5EF4-FFF2-40B4-BE49-F238E27FC236}">
                <a16:creationId xmlns:a16="http://schemas.microsoft.com/office/drawing/2014/main" id="{5DC3556C-9858-4CD8-AC57-BA798C8A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0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bg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39" name="Szöveg helye 2">
            <a:extLst>
              <a:ext uri="{FF2B5EF4-FFF2-40B4-BE49-F238E27FC236}">
                <a16:creationId xmlns:a16="http://schemas.microsoft.com/office/drawing/2014/main" id="{39C7282D-11A0-4434-A196-D66513CD397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999" y="6316643"/>
            <a:ext cx="3600001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19" name="Tartalom helye 3">
            <a:extLst>
              <a:ext uri="{FF2B5EF4-FFF2-40B4-BE49-F238E27FC236}">
                <a16:creationId xmlns:a16="http://schemas.microsoft.com/office/drawing/2014/main" id="{F44D6510-BF2B-4B8D-B8CB-9EBEB238AFE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1B73FA26-82AB-4322-839E-DCCBF5E35E5F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10434836-BF4A-430A-BDC7-2F0A9F649B3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2999082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0" y="-7370"/>
            <a:ext cx="3888000" cy="604823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2" y="6119730"/>
            <a:ext cx="3888000" cy="73827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1553302" y="5815205"/>
            <a:ext cx="781401" cy="130682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B1C46F0A-1AB8-4BCC-BAFC-1016B87CF0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2066" y="6316865"/>
            <a:ext cx="2827684" cy="361835"/>
          </a:xfrm>
        </p:spPr>
        <p:txBody>
          <a:bodyPr anchor="ctr">
            <a:noAutofit/>
          </a:bodyPr>
          <a:lstStyle>
            <a:lvl1pPr algn="r"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8" name="Szöveg helye 7">
            <a:extLst>
              <a:ext uri="{FF2B5EF4-FFF2-40B4-BE49-F238E27FC236}">
                <a16:creationId xmlns:a16="http://schemas.microsoft.com/office/drawing/2014/main" id="{CEC0966E-815A-4B33-9F0C-B8A5DD6DD6CE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09749" y="1887824"/>
            <a:ext cx="360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9" name="Cím 8">
            <a:extLst>
              <a:ext uri="{FF2B5EF4-FFF2-40B4-BE49-F238E27FC236}">
                <a16:creationId xmlns:a16="http://schemas.microsoft.com/office/drawing/2014/main" id="{C75D0434-E8E8-440E-8707-77DCFF370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749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rm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bg1"/>
                </a:solidFill>
              </a:defRPr>
            </a:lvl1pPr>
          </a:lstStyle>
          <a:p>
            <a:r>
              <a:rPr lang="hu-HU"/>
              <a:t>Mintacím szerkesztése</a:t>
            </a:r>
            <a:endParaRPr lang="hu-HU" dirty="0"/>
          </a:p>
        </p:txBody>
      </p:sp>
      <p:grpSp>
        <p:nvGrpSpPr>
          <p:cNvPr id="16" name="Csoportba foglalás 15">
            <a:extLst>
              <a:ext uri="{FF2B5EF4-FFF2-40B4-BE49-F238E27FC236}">
                <a16:creationId xmlns:a16="http://schemas.microsoft.com/office/drawing/2014/main" id="{CCB2BA63-84A4-4546-87A0-D9DA49F8D53E}"/>
              </a:ext>
            </a:extLst>
          </p:cNvPr>
          <p:cNvGrpSpPr>
            <a:grpSpLocks noChangeAspect="1"/>
          </p:cNvGrpSpPr>
          <p:nvPr/>
        </p:nvGrpSpPr>
        <p:grpSpPr>
          <a:xfrm>
            <a:off x="209232" y="5600914"/>
            <a:ext cx="916955" cy="916955"/>
            <a:chOff x="7979931" y="5555066"/>
            <a:chExt cx="1008650" cy="1008650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id="{3603E696-F6AE-4DB9-AB6F-CC64995919F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71F5F168-646F-4B5E-804F-43C25045159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3" name="Szöveg helye 5">
            <a:extLst>
              <a:ext uri="{FF2B5EF4-FFF2-40B4-BE49-F238E27FC236}">
                <a16:creationId xmlns:a16="http://schemas.microsoft.com/office/drawing/2014/main" id="{F0C73910-03DB-4031-A496-E4DE431BA81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25525" y="5841351"/>
            <a:ext cx="4536000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C303D8CD-B4C5-4351-A36C-57B8B61283D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25525" y="6315176"/>
            <a:ext cx="4536000" cy="370800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5" name="Tartalom helye 3">
            <a:extLst>
              <a:ext uri="{FF2B5EF4-FFF2-40B4-BE49-F238E27FC236}">
                <a16:creationId xmlns:a16="http://schemas.microsoft.com/office/drawing/2014/main" id="{EB5270F9-D439-41A4-9A4D-1A79F355782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225670" y="571670"/>
            <a:ext cx="4536000" cy="5055085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42437594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5255664" y="-4"/>
            <a:ext cx="3888336" cy="3384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9832" y="365129"/>
            <a:ext cx="3600000" cy="2892066"/>
          </a:xfrm>
          <a:ln>
            <a:noFill/>
          </a:ln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5255664" y="3449169"/>
            <a:ext cx="3888767" cy="340883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809346" y="5815205"/>
            <a:ext cx="781401" cy="130682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99832" y="3579212"/>
            <a:ext cx="360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 tartalmak helye.</a:t>
            </a:r>
          </a:p>
        </p:txBody>
      </p:sp>
      <p:sp>
        <p:nvSpPr>
          <p:cNvPr id="22" name="Tartalom helye 3">
            <a:extLst>
              <a:ext uri="{FF2B5EF4-FFF2-40B4-BE49-F238E27FC236}">
                <a16:creationId xmlns:a16="http://schemas.microsoft.com/office/drawing/2014/main" id="{828B175C-BEBE-4758-9D4B-D75CC083C91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2">
            <a:extLst>
              <a:ext uri="{FF2B5EF4-FFF2-40B4-BE49-F238E27FC236}">
                <a16:creationId xmlns:a16="http://schemas.microsoft.com/office/drawing/2014/main" id="{D1B90F64-22FD-46A6-AD66-EACE5DE9A59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83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62CF5B3C-7531-4D70-9104-C67EBB1CF80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1" name="Szöveg helye 5">
            <a:extLst>
              <a:ext uri="{FF2B5EF4-FFF2-40B4-BE49-F238E27FC236}">
                <a16:creationId xmlns:a16="http://schemas.microsoft.com/office/drawing/2014/main" id="{B67782A7-14FB-488C-ADBF-95EC70AB208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grpSp>
        <p:nvGrpSpPr>
          <p:cNvPr id="20" name="Csoportba foglalás 19">
            <a:extLst>
              <a:ext uri="{FF2B5EF4-FFF2-40B4-BE49-F238E27FC236}">
                <a16:creationId xmlns:a16="http://schemas.microsoft.com/office/drawing/2014/main" id="{713E5D64-A416-4407-A7A9-09466826ED7E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2968169"/>
            <a:ext cx="916955" cy="916955"/>
            <a:chOff x="7979931" y="5555066"/>
            <a:chExt cx="1008650" cy="1008650"/>
          </a:xfrm>
        </p:grpSpPr>
        <p:sp>
          <p:nvSpPr>
            <p:cNvPr id="21" name="Ellipszis 20">
              <a:extLst>
                <a:ext uri="{FF2B5EF4-FFF2-40B4-BE49-F238E27FC236}">
                  <a16:creationId xmlns:a16="http://schemas.microsoft.com/office/drawing/2014/main" id="{D0A6B8B5-ED8C-481E-9B80-314EA5E96C0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3" name="Kép 22">
              <a:extLst>
                <a:ext uri="{FF2B5EF4-FFF2-40B4-BE49-F238E27FC236}">
                  <a16:creationId xmlns:a16="http://schemas.microsoft.com/office/drawing/2014/main" id="{7D9D7D4A-71F2-4FD6-A2E4-D41AE88DAF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03484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églalap 10">
            <a:extLst>
              <a:ext uri="{FF2B5EF4-FFF2-40B4-BE49-F238E27FC236}">
                <a16:creationId xmlns:a16="http://schemas.microsoft.com/office/drawing/2014/main" id="{9BA93E46-E304-457C-B4E5-97307FE0451E}"/>
              </a:ext>
            </a:extLst>
          </p:cNvPr>
          <p:cNvSpPr/>
          <p:nvPr/>
        </p:nvSpPr>
        <p:spPr>
          <a:xfrm flipV="1">
            <a:off x="5256000" y="-3"/>
            <a:ext cx="3888000" cy="166337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lumOff val="25000"/>
                </a:schemeClr>
              </a:gs>
              <a:gs pos="100000">
                <a:schemeClr val="tx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5" name="Cím 4">
            <a:extLst>
              <a:ext uri="{FF2B5EF4-FFF2-40B4-BE49-F238E27FC236}">
                <a16:creationId xmlns:a16="http://schemas.microsoft.com/office/drawing/2014/main" id="{BBA96685-E775-4D65-81A4-7D98E230E3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7424" y="365129"/>
            <a:ext cx="3600000" cy="998976"/>
          </a:xfrm>
          <a:ln>
            <a:noFill/>
          </a:ln>
        </p:spPr>
        <p:txBody>
          <a:bodyPr anchor="b">
            <a:no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243A6DB6-4204-4902-B048-54DA76673F9E}"/>
              </a:ext>
            </a:extLst>
          </p:cNvPr>
          <p:cNvSpPr/>
          <p:nvPr/>
        </p:nvSpPr>
        <p:spPr>
          <a:xfrm>
            <a:off x="5256000" y="1729236"/>
            <a:ext cx="3888000" cy="512876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pic>
        <p:nvPicPr>
          <p:cNvPr id="27" name="Kép 26">
            <a:extLst>
              <a:ext uri="{FF2B5EF4-FFF2-40B4-BE49-F238E27FC236}">
                <a16:creationId xmlns:a16="http://schemas.microsoft.com/office/drawing/2014/main" id="{C9E3E7CF-F49B-4DF1-899B-52D5E5BE38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809299" y="5815205"/>
            <a:ext cx="781401" cy="1306829"/>
          </a:xfrm>
          <a:prstGeom prst="rect">
            <a:avLst/>
          </a:prstGeom>
        </p:spPr>
      </p:pic>
      <p:sp>
        <p:nvSpPr>
          <p:cNvPr id="3" name="Szöveg helye 2">
            <a:extLst>
              <a:ext uri="{FF2B5EF4-FFF2-40B4-BE49-F238E27FC236}">
                <a16:creationId xmlns:a16="http://schemas.microsoft.com/office/drawing/2014/main" id="{E3946156-F48D-415B-A39E-CE3FF05536B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86454" y="1835397"/>
            <a:ext cx="360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egyéb tartalmak helye.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0B2D9C99-1C4E-4298-A997-389B38EEFC4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6454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16" name="Csoportba foglalás 15">
            <a:extLst>
              <a:ext uri="{FF2B5EF4-FFF2-40B4-BE49-F238E27FC236}">
                <a16:creationId xmlns:a16="http://schemas.microsoft.com/office/drawing/2014/main" id="{3C8BD7F5-F845-4745-82FD-81504485B0BD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241912"/>
            <a:ext cx="916955" cy="916955"/>
            <a:chOff x="7979931" y="5555066"/>
            <a:chExt cx="1008650" cy="1008650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id="{725A775F-8F32-4260-A9DA-60C1222D4E9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D614204D-7C12-4091-98F5-6937A3747D8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0" name="Tartalom helye 3">
            <a:extLst>
              <a:ext uri="{FF2B5EF4-FFF2-40B4-BE49-F238E27FC236}">
                <a16:creationId xmlns:a16="http://schemas.microsoft.com/office/drawing/2014/main" id="{DC6DF135-3B7D-4956-9743-C8E623DF8DD0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1" name="Szöveg helye 5">
            <a:extLst>
              <a:ext uri="{FF2B5EF4-FFF2-40B4-BE49-F238E27FC236}">
                <a16:creationId xmlns:a16="http://schemas.microsoft.com/office/drawing/2014/main" id="{42BB3DE8-1251-4064-8D6B-4B1FA45267A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2" name="Szöveg helye 5">
            <a:extLst>
              <a:ext uri="{FF2B5EF4-FFF2-40B4-BE49-F238E27FC236}">
                <a16:creationId xmlns:a16="http://schemas.microsoft.com/office/drawing/2014/main" id="{A78D3E86-9993-4BC1-99AD-7D429BC36DA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600712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894D9129-1CB5-417B-87D6-5893AB314D9E}"/>
              </a:ext>
            </a:extLst>
          </p:cNvPr>
          <p:cNvSpPr/>
          <p:nvPr/>
        </p:nvSpPr>
        <p:spPr>
          <a:xfrm>
            <a:off x="5184000" y="922448"/>
            <a:ext cx="3960000" cy="593555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98C45189-E75A-4873-AC6E-8DB275763272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112F30A4-08F8-460C-90AB-68491CC36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27" name="Szöveg helye 2">
            <a:extLst>
              <a:ext uri="{FF2B5EF4-FFF2-40B4-BE49-F238E27FC236}">
                <a16:creationId xmlns:a16="http://schemas.microsoft.com/office/drawing/2014/main" id="{4291317A-D0C3-4FE3-A84C-AA2CE6A52AFF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74967" y="1200845"/>
            <a:ext cx="360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9EBD72CD-FF20-466C-95CC-B40009752B7C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pic>
        <p:nvPicPr>
          <p:cNvPr id="37" name="Kép 36">
            <a:extLst>
              <a:ext uri="{FF2B5EF4-FFF2-40B4-BE49-F238E27FC236}">
                <a16:creationId xmlns:a16="http://schemas.microsoft.com/office/drawing/2014/main" id="{BB5CD19C-83CD-4D97-A40F-1DDB7075D6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" t="7806" r="50075" b="9197"/>
          <a:stretch/>
        </p:blipFill>
        <p:spPr>
          <a:xfrm rot="5400000">
            <a:off x="6773299" y="5815205"/>
            <a:ext cx="781401" cy="1306829"/>
          </a:xfrm>
          <a:prstGeom prst="rect">
            <a:avLst/>
          </a:prstGeom>
        </p:spPr>
      </p:pic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A709C96B-E554-4008-9A8F-B4F67C413947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8D790186-02D7-4DFF-8358-FCB9B2A8A1B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7" name="Kép 16">
              <a:extLst>
                <a:ext uri="{FF2B5EF4-FFF2-40B4-BE49-F238E27FC236}">
                  <a16:creationId xmlns:a16="http://schemas.microsoft.com/office/drawing/2014/main" id="{EB79F6CD-A0F3-4DDB-9DE2-475A98B6B0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18" name="Tartalom helye 3">
            <a:extLst>
              <a:ext uri="{FF2B5EF4-FFF2-40B4-BE49-F238E27FC236}">
                <a16:creationId xmlns:a16="http://schemas.microsoft.com/office/drawing/2014/main" id="{4C844328-3F5C-4E88-8EAF-CDCA6317F1F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1200845"/>
            <a:ext cx="4534946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19" name="Szöveg helye 5">
            <a:extLst>
              <a:ext uri="{FF2B5EF4-FFF2-40B4-BE49-F238E27FC236}">
                <a16:creationId xmlns:a16="http://schemas.microsoft.com/office/drawing/2014/main" id="{BF34CC12-9A43-4F7C-BD11-631BEB17714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0" name="Szöveg helye 5">
            <a:extLst>
              <a:ext uri="{FF2B5EF4-FFF2-40B4-BE49-F238E27FC236}">
                <a16:creationId xmlns:a16="http://schemas.microsoft.com/office/drawing/2014/main" id="{AEEC4DA1-E1B7-421F-9AFB-BA5458CBDF3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317181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artalom helye 3">
            <a:extLst>
              <a:ext uri="{FF2B5EF4-FFF2-40B4-BE49-F238E27FC236}">
                <a16:creationId xmlns:a16="http://schemas.microsoft.com/office/drawing/2014/main" id="{B61A9FF3-877E-4A8A-8082-96C99F684F2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8176" y="1190675"/>
            <a:ext cx="8059483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9D2ABD4F-9A65-4313-83C2-BC6B67352DD4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gradFill>
            <a:gsLst>
              <a:gs pos="9000">
                <a:schemeClr val="tx2">
                  <a:lumMod val="75000"/>
                  <a:lumOff val="25000"/>
                </a:schemeClr>
              </a:gs>
              <a:gs pos="95000">
                <a:schemeClr val="tx2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1" name="Cím 1">
            <a:extLst>
              <a:ext uri="{FF2B5EF4-FFF2-40B4-BE49-F238E27FC236}">
                <a16:creationId xmlns:a16="http://schemas.microsoft.com/office/drawing/2014/main" id="{3B2918A8-6FD6-4141-916F-31D783AD98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bg1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/>
              <a:t>Mintacím szerkesztése</a:t>
            </a:r>
            <a:endParaRPr lang="hu-HU" dirty="0"/>
          </a:p>
        </p:txBody>
      </p:sp>
      <p:sp>
        <p:nvSpPr>
          <p:cNvPr id="12" name="Szöveg helye 2">
            <a:extLst>
              <a:ext uri="{FF2B5EF4-FFF2-40B4-BE49-F238E27FC236}">
                <a16:creationId xmlns:a16="http://schemas.microsoft.com/office/drawing/2014/main" id="{42DF65F1-33FF-4F3C-AC86-2C7F5F898A3E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14" name="Csoportba foglalás 13">
            <a:extLst>
              <a:ext uri="{FF2B5EF4-FFF2-40B4-BE49-F238E27FC236}">
                <a16:creationId xmlns:a16="http://schemas.microsoft.com/office/drawing/2014/main" id="{DCBADE1C-80E7-482F-A47F-C127E1858476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15" name="Ellipszis 14">
              <a:extLst>
                <a:ext uri="{FF2B5EF4-FFF2-40B4-BE49-F238E27FC236}">
                  <a16:creationId xmlns:a16="http://schemas.microsoft.com/office/drawing/2014/main" id="{5B7FBF9F-FEA5-4855-8A19-53DEDE5E45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7" name="Kép 16">
              <a:extLst>
                <a:ext uri="{FF2B5EF4-FFF2-40B4-BE49-F238E27FC236}">
                  <a16:creationId xmlns:a16="http://schemas.microsoft.com/office/drawing/2014/main" id="{630B57B0-5140-4B64-9110-EE7C31CECD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5248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0255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>
            <a:extLst>
              <a:ext uri="{FF2B5EF4-FFF2-40B4-BE49-F238E27FC236}">
                <a16:creationId xmlns:a16="http://schemas.microsoft.com/office/drawing/2014/main" id="{EB9F1D99-C601-4291-9D39-04D45263AC3B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6200000">
            <a:off x="3817311" y="2640145"/>
            <a:ext cx="1594839" cy="5054400"/>
          </a:xfrm>
          <a:prstGeom prst="rect">
            <a:avLst/>
          </a:prstGeom>
        </p:spPr>
      </p:pic>
      <p:sp>
        <p:nvSpPr>
          <p:cNvPr id="13" name="Téglalap 12">
            <a:extLst>
              <a:ext uri="{FF2B5EF4-FFF2-40B4-BE49-F238E27FC236}">
                <a16:creationId xmlns:a16="http://schemas.microsoft.com/office/drawing/2014/main" id="{2A2EB4D7-427D-41DD-AE99-B6B9194DE3AC}"/>
              </a:ext>
            </a:extLst>
          </p:cNvPr>
          <p:cNvSpPr/>
          <p:nvPr/>
        </p:nvSpPr>
        <p:spPr>
          <a:xfrm>
            <a:off x="-1" y="893235"/>
            <a:ext cx="9144001" cy="360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5" name="Szöveg helye 13">
            <a:extLst>
              <a:ext uri="{FF2B5EF4-FFF2-40B4-BE49-F238E27FC236}">
                <a16:creationId xmlns:a16="http://schemas.microsoft.com/office/drawing/2014/main" id="{E1E54AF7-9CFA-45CB-9750-29AB45291CF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326029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 algn="r"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Konferencia | 2018</a:t>
            </a:r>
          </a:p>
        </p:txBody>
      </p:sp>
      <p:grpSp>
        <p:nvGrpSpPr>
          <p:cNvPr id="12" name="Csoportba foglalás 11">
            <a:extLst>
              <a:ext uri="{FF2B5EF4-FFF2-40B4-BE49-F238E27FC236}">
                <a16:creationId xmlns:a16="http://schemas.microsoft.com/office/drawing/2014/main" id="{D1EEAEB3-CFC8-4394-B774-6AA1C08E9A04}"/>
              </a:ext>
            </a:extLst>
          </p:cNvPr>
          <p:cNvGrpSpPr>
            <a:grpSpLocks noChangeAspect="1"/>
          </p:cNvGrpSpPr>
          <p:nvPr/>
        </p:nvGrpSpPr>
        <p:grpSpPr>
          <a:xfrm>
            <a:off x="3900743" y="407902"/>
            <a:ext cx="1342514" cy="1342514"/>
            <a:chOff x="5357620" y="340777"/>
            <a:chExt cx="1476765" cy="1476765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id="{8A739B8A-ACBE-49F4-9B88-71B3EE960FB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57620" y="340777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8" name="Kép 17">
              <a:extLst>
                <a:ext uri="{FF2B5EF4-FFF2-40B4-BE49-F238E27FC236}">
                  <a16:creationId xmlns:a16="http://schemas.microsoft.com/office/drawing/2014/main" id="{FA027976-C715-4431-8E04-1893195DD5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5463779" y="445740"/>
              <a:ext cx="1264444" cy="1266826"/>
            </a:xfrm>
            <a:prstGeom prst="rect">
              <a:avLst/>
            </a:prstGeom>
          </p:spPr>
        </p:pic>
      </p:grpSp>
      <p:cxnSp>
        <p:nvCxnSpPr>
          <p:cNvPr id="11" name="Egyenes összekötő 10">
            <a:extLst>
              <a:ext uri="{FF2B5EF4-FFF2-40B4-BE49-F238E27FC236}">
                <a16:creationId xmlns:a16="http://schemas.microsoft.com/office/drawing/2014/main" id="{8F540EF5-DEC4-4616-91D5-F7ED154C603B}"/>
              </a:ext>
            </a:extLst>
          </p:cNvPr>
          <p:cNvCxnSpPr>
            <a:cxnSpLocks/>
          </p:cNvCxnSpPr>
          <p:nvPr/>
        </p:nvCxnSpPr>
        <p:spPr>
          <a:xfrm>
            <a:off x="1110346" y="4336002"/>
            <a:ext cx="6770915" cy="0"/>
          </a:xfrm>
          <a:prstGeom prst="line">
            <a:avLst/>
          </a:prstGeom>
          <a:ln>
            <a:gradFill>
              <a:gsLst>
                <a:gs pos="27000">
                  <a:schemeClr val="tx2">
                    <a:lumMod val="10000"/>
                    <a:lumOff val="90000"/>
                  </a:schemeClr>
                </a:gs>
                <a:gs pos="0">
                  <a:schemeClr val="bg1">
                    <a:alpha val="0"/>
                  </a:schemeClr>
                </a:gs>
                <a:gs pos="77000">
                  <a:schemeClr val="tx2">
                    <a:lumMod val="10000"/>
                    <a:lumOff val="9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zöveg helye 13">
            <a:extLst>
              <a:ext uri="{FF2B5EF4-FFF2-40B4-BE49-F238E27FC236}">
                <a16:creationId xmlns:a16="http://schemas.microsoft.com/office/drawing/2014/main" id="{F6EF56F0-9022-4FBA-AE45-DAF024E4576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4365" y="400113"/>
            <a:ext cx="3533158" cy="300082"/>
          </a:xfrm>
          <a:noFill/>
        </p:spPr>
        <p:txBody>
          <a:bodyPr wrap="square" rtlCol="0">
            <a:spAutoFit/>
          </a:bodyPr>
          <a:lstStyle>
            <a:lvl1pPr>
              <a:defRPr lang="hu-HU" sz="1500" spc="113" baseline="0" dirty="0" smtClean="0"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 defTabSz="342900"/>
            <a:r>
              <a:rPr lang="hu-HU" dirty="0"/>
              <a:t>Előadó Neve | titulusa</a:t>
            </a:r>
          </a:p>
        </p:txBody>
      </p:sp>
      <p:sp>
        <p:nvSpPr>
          <p:cNvPr id="16" name="Cím 1">
            <a:extLst>
              <a:ext uri="{FF2B5EF4-FFF2-40B4-BE49-F238E27FC236}">
                <a16:creationId xmlns:a16="http://schemas.microsoft.com/office/drawing/2014/main" id="{60B16E0B-3720-4EB9-98E5-A7CFC7210E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5637" y="2211574"/>
            <a:ext cx="8312727" cy="2098808"/>
          </a:xfrm>
          <a:noFill/>
        </p:spPr>
        <p:txBody>
          <a:bodyPr wrap="square" bIns="108000" rtlCol="0" anchor="b">
            <a:noAutofit/>
          </a:bodyPr>
          <a:lstStyle>
            <a:lvl1pPr algn="ctr">
              <a:lnSpc>
                <a:spcPct val="100000"/>
              </a:lnSpc>
              <a:defRPr lang="hu-HU" sz="3600" cap="all" spc="225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algn="ctr" defTabSz="342900"/>
            <a:r>
              <a:rPr lang="hu-HU" dirty="0" err="1"/>
              <a:t>MintacíM</a:t>
            </a:r>
            <a:r>
              <a:rPr lang="hu-HU" dirty="0"/>
              <a:t> szerkesztése</a:t>
            </a:r>
          </a:p>
        </p:txBody>
      </p:sp>
    </p:spTree>
    <p:extLst>
      <p:ext uri="{BB962C8B-B14F-4D97-AF65-F5344CB8AC3E}">
        <p14:creationId xmlns:p14="http://schemas.microsoft.com/office/powerpoint/2010/main" val="785481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ejezet 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Kép 6">
            <a:extLst>
              <a:ext uri="{FF2B5EF4-FFF2-40B4-BE49-F238E27FC236}">
                <a16:creationId xmlns:a16="http://schemas.microsoft.com/office/drawing/2014/main" id="{69E10144-FD81-4BC1-A765-3E1125135280}"/>
              </a:ext>
            </a:extLst>
          </p:cNvPr>
          <p:cNvPicPr>
            <a:picLocks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49066"/>
          <a:stretch/>
        </p:blipFill>
        <p:spPr>
          <a:xfrm rot="10800000">
            <a:off x="0" y="1035000"/>
            <a:ext cx="1763100" cy="4788000"/>
          </a:xfrm>
          <a:prstGeom prst="rect">
            <a:avLst/>
          </a:prstGeom>
        </p:spPr>
      </p:pic>
      <p:sp>
        <p:nvSpPr>
          <p:cNvPr id="3" name="Cím 2">
            <a:extLst>
              <a:ext uri="{FF2B5EF4-FFF2-40B4-BE49-F238E27FC236}">
                <a16:creationId xmlns:a16="http://schemas.microsoft.com/office/drawing/2014/main" id="{35A37BE2-9DE4-465D-8D3E-B086EDC1E8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5774" y="2794239"/>
            <a:ext cx="4983366" cy="1209562"/>
          </a:xfrm>
          <a:noFill/>
        </p:spPr>
        <p:txBody>
          <a:bodyPr wrap="square" rtlCol="0" anchor="ctr">
            <a:spAutoFit/>
          </a:bodyPr>
          <a:lstStyle>
            <a:lvl1pPr>
              <a:lnSpc>
                <a:spcPct val="110000"/>
              </a:lnSpc>
              <a:defRPr lang="hu-HU" sz="3300" cap="all" spc="225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defTabSz="342900"/>
            <a:r>
              <a:rPr lang="hu-HU" dirty="0"/>
              <a:t>Mintacím szerkesztése</a:t>
            </a:r>
          </a:p>
        </p:txBody>
      </p:sp>
      <p:grpSp>
        <p:nvGrpSpPr>
          <p:cNvPr id="8" name="Csoportba foglalás 7">
            <a:extLst>
              <a:ext uri="{FF2B5EF4-FFF2-40B4-BE49-F238E27FC236}">
                <a16:creationId xmlns:a16="http://schemas.microsoft.com/office/drawing/2014/main" id="{CD015DD8-BBBF-4B3F-98C5-3B6027871DC5}"/>
              </a:ext>
            </a:extLst>
          </p:cNvPr>
          <p:cNvGrpSpPr/>
          <p:nvPr/>
        </p:nvGrpSpPr>
        <p:grpSpPr>
          <a:xfrm>
            <a:off x="790749" y="2757743"/>
            <a:ext cx="1342514" cy="1342514"/>
            <a:chOff x="2398603" y="3656545"/>
            <a:chExt cx="1476765" cy="1476765"/>
          </a:xfrm>
        </p:grpSpPr>
        <p:sp>
          <p:nvSpPr>
            <p:cNvPr id="9" name="Ellipszis 8">
              <a:extLst>
                <a:ext uri="{FF2B5EF4-FFF2-40B4-BE49-F238E27FC236}">
                  <a16:creationId xmlns:a16="http://schemas.microsoft.com/office/drawing/2014/main" id="{1D98A545-DE95-4A45-9DEF-A3E72DEBE31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398603" y="3656545"/>
              <a:ext cx="1476765" cy="147676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0" name="Kép 9">
              <a:extLst>
                <a:ext uri="{FF2B5EF4-FFF2-40B4-BE49-F238E27FC236}">
                  <a16:creationId xmlns:a16="http://schemas.microsoft.com/office/drawing/2014/main" id="{424597F1-186A-4114-A071-57BDDF43A6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2504762" y="3761508"/>
              <a:ext cx="1264444" cy="12668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64027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95FE9D6D-B265-4369-BA63-B46716865F75}"/>
              </a:ext>
            </a:extLst>
          </p:cNvPr>
          <p:cNvSpPr/>
          <p:nvPr/>
        </p:nvSpPr>
        <p:spPr>
          <a:xfrm flipV="1">
            <a:off x="5256000" y="-7372"/>
            <a:ext cx="38880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grpSp>
        <p:nvGrpSpPr>
          <p:cNvPr id="16" name="Csoportba foglalás 15">
            <a:extLst>
              <a:ext uri="{FF2B5EF4-FFF2-40B4-BE49-F238E27FC236}">
                <a16:creationId xmlns:a16="http://schemas.microsoft.com/office/drawing/2014/main" id="{C6169C81-0BA3-45EB-936B-A3663F68EABC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5600914"/>
            <a:ext cx="916955" cy="916955"/>
            <a:chOff x="7979931" y="5555066"/>
            <a:chExt cx="1008650" cy="1008650"/>
          </a:xfrm>
        </p:grpSpPr>
        <p:sp>
          <p:nvSpPr>
            <p:cNvPr id="17" name="Ellipszis 16">
              <a:extLst>
                <a:ext uri="{FF2B5EF4-FFF2-40B4-BE49-F238E27FC236}">
                  <a16:creationId xmlns:a16="http://schemas.microsoft.com/office/drawing/2014/main" id="{9EFD7621-71CF-437C-B3D4-E1A48BAFC18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0AF630AB-9F6B-4D24-B8B6-92584799BA1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1" name="Szöveg helye 7">
            <a:extLst>
              <a:ext uri="{FF2B5EF4-FFF2-40B4-BE49-F238E27FC236}">
                <a16:creationId xmlns:a16="http://schemas.microsoft.com/office/drawing/2014/main" id="{B3343780-31AA-4D24-8F2C-5BB0F16FE66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400000" y="1880323"/>
            <a:ext cx="3600000" cy="371767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22" name="Cím 8">
            <a:extLst>
              <a:ext uri="{FF2B5EF4-FFF2-40B4-BE49-F238E27FC236}">
                <a16:creationId xmlns:a16="http://schemas.microsoft.com/office/drawing/2014/main" id="{28121AF0-8220-4AE5-9CE4-C958BB7BEA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0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23" name="Szöveg helye 2">
            <a:extLst>
              <a:ext uri="{FF2B5EF4-FFF2-40B4-BE49-F238E27FC236}">
                <a16:creationId xmlns:a16="http://schemas.microsoft.com/office/drawing/2014/main" id="{7AD3AEF0-EEC9-497F-8B15-C8297DB6A97D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999" y="6316643"/>
            <a:ext cx="3600001" cy="369333"/>
          </a:xfrm>
        </p:spPr>
        <p:txBody>
          <a:bodyPr anchor="ctr">
            <a:noAutofit/>
          </a:bodyPr>
          <a:lstStyle>
            <a:lvl1pPr algn="l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4" name="Tartalom helye 3">
            <a:extLst>
              <a:ext uri="{FF2B5EF4-FFF2-40B4-BE49-F238E27FC236}">
                <a16:creationId xmlns:a16="http://schemas.microsoft.com/office/drawing/2014/main" id="{443B9895-50E0-4F70-9538-A82F0E772266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5" name="Szöveg helye 5">
            <a:extLst>
              <a:ext uri="{FF2B5EF4-FFF2-40B4-BE49-F238E27FC236}">
                <a16:creationId xmlns:a16="http://schemas.microsoft.com/office/drawing/2014/main" id="{62358A1B-165E-4F6B-81B3-3E8B391590A8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6" name="Szöveg helye 5">
            <a:extLst>
              <a:ext uri="{FF2B5EF4-FFF2-40B4-BE49-F238E27FC236}">
                <a16:creationId xmlns:a16="http://schemas.microsoft.com/office/drawing/2014/main" id="{FD60B878-9459-4CFB-9A06-B09114F8CA8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1873624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örzsd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232416D1-8352-4C9D-AB69-E103306AD2A5}"/>
              </a:ext>
            </a:extLst>
          </p:cNvPr>
          <p:cNvSpPr/>
          <p:nvPr/>
        </p:nvSpPr>
        <p:spPr>
          <a:xfrm flipV="1">
            <a:off x="0" y="-7370"/>
            <a:ext cx="3888000" cy="604823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7" name="Szöveg helye 2">
            <a:extLst>
              <a:ext uri="{FF2B5EF4-FFF2-40B4-BE49-F238E27FC236}">
                <a16:creationId xmlns:a16="http://schemas.microsoft.com/office/drawing/2014/main" id="{A2D54897-97BC-4AB6-A043-75DF451CB4B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82066" y="6316865"/>
            <a:ext cx="2827684" cy="361835"/>
          </a:xfrm>
        </p:spPr>
        <p:txBody>
          <a:bodyPr anchor="ctr">
            <a:noAutofit/>
          </a:bodyPr>
          <a:lstStyle>
            <a:lvl1pPr algn="r"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19" name="Szöveg helye 7">
            <a:extLst>
              <a:ext uri="{FF2B5EF4-FFF2-40B4-BE49-F238E27FC236}">
                <a16:creationId xmlns:a16="http://schemas.microsoft.com/office/drawing/2014/main" id="{507977F6-41ED-4021-9514-403C913B5B62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09749" y="1887824"/>
            <a:ext cx="3600000" cy="3710173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>
                <a:solidFill>
                  <a:schemeClr val="tx2"/>
                </a:solidFill>
              </a:defRPr>
            </a:lvl1pPr>
          </a:lstStyle>
          <a:p>
            <a:pPr lvl="0"/>
            <a:r>
              <a:rPr lang="hu-HU" dirty="0"/>
              <a:t>Az ábrához tartozó magyarázat hosszabb kifejtése, egy vagy több mondatban, hivatkozások, megjegyzések helye…</a:t>
            </a:r>
          </a:p>
        </p:txBody>
      </p:sp>
      <p:sp>
        <p:nvSpPr>
          <p:cNvPr id="23" name="Cím 8">
            <a:extLst>
              <a:ext uri="{FF2B5EF4-FFF2-40B4-BE49-F238E27FC236}">
                <a16:creationId xmlns:a16="http://schemas.microsoft.com/office/drawing/2014/main" id="{E4FB3E16-AC8D-45AA-B9BF-06A9E74E6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749" y="365129"/>
            <a:ext cx="3600000" cy="1325563"/>
          </a:xfrm>
          <a:ln>
            <a:gradFill flip="none" rotWithShape="1">
              <a:gsLst>
                <a:gs pos="1000">
                  <a:schemeClr val="accent1">
                    <a:lumMod val="5000"/>
                    <a:lumOff val="95000"/>
                  </a:schemeClr>
                </a:gs>
                <a:gs pos="1000">
                  <a:schemeClr val="bg1">
                    <a:alpha val="0"/>
                  </a:schemeClr>
                </a:gs>
              </a:gsLst>
              <a:lin ang="16200000" scaled="0"/>
              <a:tileRect/>
            </a:gradFill>
          </a:ln>
        </p:spPr>
        <p:txBody>
          <a:bodyPr bIns="144000" anchor="b">
            <a:normAutofit/>
          </a:bodyPr>
          <a:lstStyle>
            <a:lvl1pPr>
              <a:lnSpc>
                <a:spcPct val="120000"/>
              </a:lnSpc>
              <a:defRPr sz="3000" cap="all" spc="75" baseline="0">
                <a:solidFill>
                  <a:schemeClr val="tx2"/>
                </a:solidFill>
              </a:defRPr>
            </a:lvl1pPr>
          </a:lstStyle>
          <a:p>
            <a:r>
              <a:rPr lang="hu-HU" dirty="0"/>
              <a:t>Mintacím szerkesztése</a:t>
            </a:r>
          </a:p>
        </p:txBody>
      </p:sp>
      <p:grpSp>
        <p:nvGrpSpPr>
          <p:cNvPr id="24" name="Csoportba foglalás 23">
            <a:extLst>
              <a:ext uri="{FF2B5EF4-FFF2-40B4-BE49-F238E27FC236}">
                <a16:creationId xmlns:a16="http://schemas.microsoft.com/office/drawing/2014/main" id="{E11484FF-1675-41C3-818B-AB2F6DAAE4F2}"/>
              </a:ext>
            </a:extLst>
          </p:cNvPr>
          <p:cNvGrpSpPr>
            <a:grpSpLocks noChangeAspect="1"/>
          </p:cNvGrpSpPr>
          <p:nvPr/>
        </p:nvGrpSpPr>
        <p:grpSpPr>
          <a:xfrm>
            <a:off x="209232" y="5600914"/>
            <a:ext cx="916955" cy="916955"/>
            <a:chOff x="7979931" y="5555066"/>
            <a:chExt cx="1008650" cy="1008650"/>
          </a:xfrm>
        </p:grpSpPr>
        <p:sp>
          <p:nvSpPr>
            <p:cNvPr id="25" name="Ellipszis 24">
              <a:extLst>
                <a:ext uri="{FF2B5EF4-FFF2-40B4-BE49-F238E27FC236}">
                  <a16:creationId xmlns:a16="http://schemas.microsoft.com/office/drawing/2014/main" id="{80BD8AF3-1867-48AE-B2EB-9BB371E59B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6" name="Kép 25">
              <a:extLst>
                <a:ext uri="{FF2B5EF4-FFF2-40B4-BE49-F238E27FC236}">
                  <a16:creationId xmlns:a16="http://schemas.microsoft.com/office/drawing/2014/main" id="{FAE3769D-ED75-4170-9866-10C93F4A419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7" name="Szöveg helye 5">
            <a:extLst>
              <a:ext uri="{FF2B5EF4-FFF2-40B4-BE49-F238E27FC236}">
                <a16:creationId xmlns:a16="http://schemas.microsoft.com/office/drawing/2014/main" id="{DB20685B-301B-40ED-8D58-1BC4C293D33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225525" y="5841351"/>
            <a:ext cx="4536000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8" name="Szöveg helye 5">
            <a:extLst>
              <a:ext uri="{FF2B5EF4-FFF2-40B4-BE49-F238E27FC236}">
                <a16:creationId xmlns:a16="http://schemas.microsoft.com/office/drawing/2014/main" id="{13D9A0A3-0A6C-4362-87DE-59B7198C713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25525" y="6315176"/>
            <a:ext cx="4536000" cy="370800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sp>
        <p:nvSpPr>
          <p:cNvPr id="29" name="Tartalom helye 3">
            <a:extLst>
              <a:ext uri="{FF2B5EF4-FFF2-40B4-BE49-F238E27FC236}">
                <a16:creationId xmlns:a16="http://schemas.microsoft.com/office/drawing/2014/main" id="{2930C90B-1E3C-41E7-9F75-83F7F2287384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225670" y="571670"/>
            <a:ext cx="4536000" cy="5055085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</p:spTree>
    <p:extLst>
      <p:ext uri="{BB962C8B-B14F-4D97-AF65-F5344CB8AC3E}">
        <p14:creationId xmlns:p14="http://schemas.microsoft.com/office/powerpoint/2010/main" val="513760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72A46DC0-580F-4857-8317-082AAE9E86DC}"/>
              </a:ext>
            </a:extLst>
          </p:cNvPr>
          <p:cNvSpPr/>
          <p:nvPr/>
        </p:nvSpPr>
        <p:spPr>
          <a:xfrm flipV="1">
            <a:off x="5255664" y="-4"/>
            <a:ext cx="3888336" cy="3384000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3" name="Cím 4">
            <a:extLst>
              <a:ext uri="{FF2B5EF4-FFF2-40B4-BE49-F238E27FC236}">
                <a16:creationId xmlns:a16="http://schemas.microsoft.com/office/drawing/2014/main" id="{5678F594-92B3-40FB-8F4D-BF90B71FEE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9832" y="365129"/>
            <a:ext cx="3600000" cy="2892066"/>
          </a:xfrm>
          <a:ln>
            <a:noFill/>
          </a:ln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Több soros Mintacím szerkesztése</a:t>
            </a:r>
          </a:p>
        </p:txBody>
      </p:sp>
      <p:sp>
        <p:nvSpPr>
          <p:cNvPr id="19" name="Szöveg helye 2">
            <a:extLst>
              <a:ext uri="{FF2B5EF4-FFF2-40B4-BE49-F238E27FC236}">
                <a16:creationId xmlns:a16="http://schemas.microsoft.com/office/drawing/2014/main" id="{8233694C-4943-4A7D-BE48-B2660ABF295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99832" y="3579212"/>
            <a:ext cx="3600000" cy="2550849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 tartalmak helye.</a:t>
            </a:r>
          </a:p>
        </p:txBody>
      </p:sp>
      <p:sp>
        <p:nvSpPr>
          <p:cNvPr id="20" name="Tartalom helye 3">
            <a:extLst>
              <a:ext uri="{FF2B5EF4-FFF2-40B4-BE49-F238E27FC236}">
                <a16:creationId xmlns:a16="http://schemas.microsoft.com/office/drawing/2014/main" id="{23F20983-B6FB-42DD-91ED-468B9EAAA058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1" name="Szöveg helye 2">
            <a:extLst>
              <a:ext uri="{FF2B5EF4-FFF2-40B4-BE49-F238E27FC236}">
                <a16:creationId xmlns:a16="http://schemas.microsoft.com/office/drawing/2014/main" id="{596EA518-1AF5-4030-BCE6-6AFA7A1D09A3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9983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sp>
        <p:nvSpPr>
          <p:cNvPr id="23" name="Szöveg helye 5">
            <a:extLst>
              <a:ext uri="{FF2B5EF4-FFF2-40B4-BE49-F238E27FC236}">
                <a16:creationId xmlns:a16="http://schemas.microsoft.com/office/drawing/2014/main" id="{3AF593BC-57A1-4BA1-B8B2-3C3906E5412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4" name="Szöveg helye 5">
            <a:extLst>
              <a:ext uri="{FF2B5EF4-FFF2-40B4-BE49-F238E27FC236}">
                <a16:creationId xmlns:a16="http://schemas.microsoft.com/office/drawing/2014/main" id="{CD922AE4-7C86-483F-8C1F-C571DB7E6D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  <p:grpSp>
        <p:nvGrpSpPr>
          <p:cNvPr id="27" name="Csoportba foglalás 26">
            <a:extLst>
              <a:ext uri="{FF2B5EF4-FFF2-40B4-BE49-F238E27FC236}">
                <a16:creationId xmlns:a16="http://schemas.microsoft.com/office/drawing/2014/main" id="{F1984F91-C90F-4ADE-AB8F-4BD6428FB7CA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2968169"/>
            <a:ext cx="916955" cy="916955"/>
            <a:chOff x="7979931" y="5555066"/>
            <a:chExt cx="1008650" cy="1008650"/>
          </a:xfrm>
        </p:grpSpPr>
        <p:sp>
          <p:nvSpPr>
            <p:cNvPr id="28" name="Ellipszis 27">
              <a:extLst>
                <a:ext uri="{FF2B5EF4-FFF2-40B4-BE49-F238E27FC236}">
                  <a16:creationId xmlns:a16="http://schemas.microsoft.com/office/drawing/2014/main" id="{4BE942ED-20A0-462C-9AA3-98A3D8EB06A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9" name="Kép 28">
              <a:extLst>
                <a:ext uri="{FF2B5EF4-FFF2-40B4-BE49-F238E27FC236}">
                  <a16:creationId xmlns:a16="http://schemas.microsoft.com/office/drawing/2014/main" id="{9C25A85E-BCED-4D19-8B8D-AEDE48715F5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02979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églalap 11">
            <a:extLst>
              <a:ext uri="{FF2B5EF4-FFF2-40B4-BE49-F238E27FC236}">
                <a16:creationId xmlns:a16="http://schemas.microsoft.com/office/drawing/2014/main" id="{0AD6B8B2-D23E-4691-9AAC-7EDDD28611E6}"/>
              </a:ext>
            </a:extLst>
          </p:cNvPr>
          <p:cNvSpPr/>
          <p:nvPr/>
        </p:nvSpPr>
        <p:spPr>
          <a:xfrm flipV="1">
            <a:off x="5256000" y="-3"/>
            <a:ext cx="3888000" cy="1663375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sz="1350"/>
          </a:p>
        </p:txBody>
      </p:sp>
      <p:sp>
        <p:nvSpPr>
          <p:cNvPr id="13" name="Cím 4">
            <a:extLst>
              <a:ext uri="{FF2B5EF4-FFF2-40B4-BE49-F238E27FC236}">
                <a16:creationId xmlns:a16="http://schemas.microsoft.com/office/drawing/2014/main" id="{8FFDDC65-6164-4CCB-B333-E1644A4AB0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397424" y="365129"/>
            <a:ext cx="3600000" cy="998976"/>
          </a:xfrm>
          <a:ln>
            <a:noFill/>
          </a:ln>
        </p:spPr>
        <p:txBody>
          <a:bodyPr anchor="b">
            <a:noAutofit/>
          </a:bodyPr>
          <a:lstStyle>
            <a:lvl1pPr>
              <a:lnSpc>
                <a:spcPct val="120000"/>
              </a:lnSpc>
              <a:defRPr lang="hu-HU" sz="3000" cap="all" spc="75" baseline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marL="0" lvl="0">
              <a:lnSpc>
                <a:spcPct val="100000"/>
              </a:lnSpc>
            </a:pPr>
            <a:r>
              <a:rPr lang="hu-HU" dirty="0"/>
              <a:t>Rövid cím szerkesztése</a:t>
            </a:r>
          </a:p>
        </p:txBody>
      </p:sp>
      <p:sp>
        <p:nvSpPr>
          <p:cNvPr id="19" name="Szöveg helye 2">
            <a:extLst>
              <a:ext uri="{FF2B5EF4-FFF2-40B4-BE49-F238E27FC236}">
                <a16:creationId xmlns:a16="http://schemas.microsoft.com/office/drawing/2014/main" id="{5F09AFC3-B5CD-4E41-9D45-5F00B3C242B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86454" y="1835397"/>
            <a:ext cx="3600000" cy="4294658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</a:t>
            </a:r>
            <a:br>
              <a:rPr lang="hu-HU" dirty="0"/>
            </a:br>
            <a:r>
              <a:rPr lang="hu-HU" dirty="0"/>
              <a:t>magyarázat egy vagy több mondatban. Hivatkozások, megjegyzések és egyéb tartalmak helye.</a:t>
            </a:r>
          </a:p>
        </p:txBody>
      </p:sp>
      <p:sp>
        <p:nvSpPr>
          <p:cNvPr id="20" name="Szöveg helye 2">
            <a:extLst>
              <a:ext uri="{FF2B5EF4-FFF2-40B4-BE49-F238E27FC236}">
                <a16:creationId xmlns:a16="http://schemas.microsoft.com/office/drawing/2014/main" id="{66DB3B47-E5BD-4D9C-ABC4-FD9EFBDB8EF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6454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21" name="Csoportba foglalás 20">
            <a:extLst>
              <a:ext uri="{FF2B5EF4-FFF2-40B4-BE49-F238E27FC236}">
                <a16:creationId xmlns:a16="http://schemas.microsoft.com/office/drawing/2014/main" id="{BD258CC9-59BD-4AFF-9FC5-6FC59D53E1B0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241912"/>
            <a:ext cx="916955" cy="916955"/>
            <a:chOff x="7979931" y="5555066"/>
            <a:chExt cx="1008650" cy="1008650"/>
          </a:xfrm>
        </p:grpSpPr>
        <p:sp>
          <p:nvSpPr>
            <p:cNvPr id="22" name="Ellipszis 21">
              <a:extLst>
                <a:ext uri="{FF2B5EF4-FFF2-40B4-BE49-F238E27FC236}">
                  <a16:creationId xmlns:a16="http://schemas.microsoft.com/office/drawing/2014/main" id="{5CF829C1-E4FA-4C2D-BE75-8FC9B14B806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7" name="Kép 26">
              <a:extLst>
                <a:ext uri="{FF2B5EF4-FFF2-40B4-BE49-F238E27FC236}">
                  <a16:creationId xmlns:a16="http://schemas.microsoft.com/office/drawing/2014/main" id="{CF7E04B7-1E02-4476-A274-2A06E51F7C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8" name="Tartalom helye 3">
            <a:extLst>
              <a:ext uri="{FF2B5EF4-FFF2-40B4-BE49-F238E27FC236}">
                <a16:creationId xmlns:a16="http://schemas.microsoft.com/office/drawing/2014/main" id="{02898BE7-775E-458D-B1BC-FD141877356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365129"/>
            <a:ext cx="4534946" cy="5193842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9" name="Szöveg helye 5">
            <a:extLst>
              <a:ext uri="{FF2B5EF4-FFF2-40B4-BE49-F238E27FC236}">
                <a16:creationId xmlns:a16="http://schemas.microsoft.com/office/drawing/2014/main" id="{ADE4F8FA-4D91-467C-95E1-115577AEB26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30" name="Szöveg helye 5">
            <a:extLst>
              <a:ext uri="{FF2B5EF4-FFF2-40B4-BE49-F238E27FC236}">
                <a16:creationId xmlns:a16="http://schemas.microsoft.com/office/drawing/2014/main" id="{4A364233-E73C-46A3-BB4E-EF9957745604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3840800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églalap 13">
            <a:extLst>
              <a:ext uri="{FF2B5EF4-FFF2-40B4-BE49-F238E27FC236}">
                <a16:creationId xmlns:a16="http://schemas.microsoft.com/office/drawing/2014/main" id="{F49FE928-4021-49BA-8B20-CA9BBBC6F1F1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5" name="Cím 1">
            <a:extLst>
              <a:ext uri="{FF2B5EF4-FFF2-40B4-BE49-F238E27FC236}">
                <a16:creationId xmlns:a16="http://schemas.microsoft.com/office/drawing/2014/main" id="{8E3F0C2D-FFFB-4442-865A-AFAC54F1BB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 dirty="0"/>
              <a:t>Mintacím szerkesztése</a:t>
            </a:r>
          </a:p>
        </p:txBody>
      </p:sp>
      <p:sp>
        <p:nvSpPr>
          <p:cNvPr id="17" name="Szöveg helye 2">
            <a:extLst>
              <a:ext uri="{FF2B5EF4-FFF2-40B4-BE49-F238E27FC236}">
                <a16:creationId xmlns:a16="http://schemas.microsoft.com/office/drawing/2014/main" id="{9EAD14A0-CF7F-4FF1-BB24-9FD596609E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374967" y="1200845"/>
            <a:ext cx="3600000" cy="4929210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000"/>
            </a:lvl1pPr>
          </a:lstStyle>
          <a:p>
            <a:pPr lvl="0"/>
            <a:r>
              <a:rPr lang="hu-HU" dirty="0"/>
              <a:t>Az ábrához tartozó magyarázat egy vagy több mondatban. Hivatkozások, megjegyzések és egy tartalmak helye.</a:t>
            </a:r>
          </a:p>
        </p:txBody>
      </p:sp>
      <p:sp>
        <p:nvSpPr>
          <p:cNvPr id="18" name="Szöveg helye 2">
            <a:extLst>
              <a:ext uri="{FF2B5EF4-FFF2-40B4-BE49-F238E27FC236}">
                <a16:creationId xmlns:a16="http://schemas.microsoft.com/office/drawing/2014/main" id="{BDFF43FA-559E-4CC2-BA64-4A83B6A39BD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20" name="Csoportba foglalás 19">
            <a:extLst>
              <a:ext uri="{FF2B5EF4-FFF2-40B4-BE49-F238E27FC236}">
                <a16:creationId xmlns:a16="http://schemas.microsoft.com/office/drawing/2014/main" id="{1DDF96CC-2707-498B-9D47-F656111740F7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21" name="Ellipszis 20">
              <a:extLst>
                <a:ext uri="{FF2B5EF4-FFF2-40B4-BE49-F238E27FC236}">
                  <a16:creationId xmlns:a16="http://schemas.microsoft.com/office/drawing/2014/main" id="{C01B383D-BBDA-4686-84F7-4C6CE781159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22" name="Kép 21">
              <a:extLst>
                <a:ext uri="{FF2B5EF4-FFF2-40B4-BE49-F238E27FC236}">
                  <a16:creationId xmlns:a16="http://schemas.microsoft.com/office/drawing/2014/main" id="{F4A63ADB-B578-435E-BDB6-6E72222B8E7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  <p:sp>
        <p:nvSpPr>
          <p:cNvPr id="26" name="Tartalom helye 3">
            <a:extLst>
              <a:ext uri="{FF2B5EF4-FFF2-40B4-BE49-F238E27FC236}">
                <a16:creationId xmlns:a16="http://schemas.microsoft.com/office/drawing/2014/main" id="{A5D8B0BB-C4C6-48D5-A4BA-AB0AB6F1B5C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7475" y="1200845"/>
            <a:ext cx="4534946" cy="435812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28" name="Szöveg helye 5">
            <a:extLst>
              <a:ext uri="{FF2B5EF4-FFF2-40B4-BE49-F238E27FC236}">
                <a16:creationId xmlns:a16="http://schemas.microsoft.com/office/drawing/2014/main" id="{1CAC9F08-C220-4C2B-80B9-1A6C9C33B69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7329" y="581571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800" cap="all" spc="113" baseline="0"/>
            </a:lvl1pPr>
          </a:lstStyle>
          <a:p>
            <a:pPr lvl="0"/>
            <a:r>
              <a:rPr lang="hu-HU" dirty="0"/>
              <a:t>Ábra / Diagram címe </a:t>
            </a:r>
          </a:p>
        </p:txBody>
      </p:sp>
      <p:sp>
        <p:nvSpPr>
          <p:cNvPr id="29" name="Szöveg helye 5">
            <a:extLst>
              <a:ext uri="{FF2B5EF4-FFF2-40B4-BE49-F238E27FC236}">
                <a16:creationId xmlns:a16="http://schemas.microsoft.com/office/drawing/2014/main" id="{0B3EA3D5-59BC-400F-9370-46BF346B116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17329" y="6282023"/>
            <a:ext cx="4535091" cy="444979"/>
          </a:xfrm>
        </p:spPr>
        <p:txBody>
          <a:bodyPr anchor="ctr">
            <a:normAutofit/>
          </a:bodyPr>
          <a:lstStyle>
            <a:lvl1pPr algn="ctr">
              <a:defRPr sz="1350" cap="none" spc="113" baseline="0"/>
            </a:lvl1pPr>
          </a:lstStyle>
          <a:p>
            <a:pPr lvl="0"/>
            <a:r>
              <a:rPr lang="hu-HU" dirty="0"/>
              <a:t>Az ábra alcíme, évszám, korcsoport, egyéb</a:t>
            </a:r>
          </a:p>
        </p:txBody>
      </p:sp>
    </p:spTree>
    <p:extLst>
      <p:ext uri="{BB962C8B-B14F-4D97-AF65-F5344CB8AC3E}">
        <p14:creationId xmlns:p14="http://schemas.microsoft.com/office/powerpoint/2010/main" val="12801746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örzsdi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artalom helye 3">
            <a:extLst>
              <a:ext uri="{FF2B5EF4-FFF2-40B4-BE49-F238E27FC236}">
                <a16:creationId xmlns:a16="http://schemas.microsoft.com/office/drawing/2014/main" id="{4DD4CFD9-DEB4-4FAD-A942-9652D70A5E5C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478176" y="1190675"/>
            <a:ext cx="8059483" cy="5047096"/>
          </a:xfrm>
        </p:spPr>
        <p:txBody>
          <a:bodyPr anchor="ctr"/>
          <a:lstStyle>
            <a:lvl1pPr algn="ctr">
              <a:defRPr/>
            </a:lvl1pPr>
          </a:lstStyle>
          <a:p>
            <a:pPr lvl="0"/>
            <a:r>
              <a:rPr lang="hu-HU" dirty="0"/>
              <a:t>Ábra / diagram</a:t>
            </a: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698EDC3C-F61C-4E0A-9B87-65FB0A6394C5}"/>
              </a:ext>
            </a:extLst>
          </p:cNvPr>
          <p:cNvSpPr/>
          <p:nvPr/>
        </p:nvSpPr>
        <p:spPr>
          <a:xfrm>
            <a:off x="-1" y="293639"/>
            <a:ext cx="9144001" cy="635999"/>
          </a:xfrm>
          <a:prstGeom prst="rect">
            <a:avLst/>
          </a:prstGeom>
          <a:pattFill prst="ltUpDiag">
            <a:fgClr>
              <a:schemeClr val="tx2">
                <a:lumMod val="10000"/>
                <a:lumOff val="9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4" name="Cím 1">
            <a:extLst>
              <a:ext uri="{FF2B5EF4-FFF2-40B4-BE49-F238E27FC236}">
                <a16:creationId xmlns:a16="http://schemas.microsoft.com/office/drawing/2014/main" id="{F15B2FEA-02B9-417D-A720-B3FC61919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hu-HU" sz="3000" cap="all" spc="80" baseline="0">
                <a:solidFill>
                  <a:schemeClr val="tx2"/>
                </a:solidFill>
              </a:defRPr>
            </a:lvl1pPr>
          </a:lstStyle>
          <a:p>
            <a:pPr marL="0" lvl="0" indent="0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</a:pPr>
            <a:r>
              <a:rPr lang="hu-HU" dirty="0"/>
              <a:t>Mintacím szerkesztése</a:t>
            </a:r>
          </a:p>
        </p:txBody>
      </p:sp>
      <p:sp>
        <p:nvSpPr>
          <p:cNvPr id="15" name="Szöveg helye 2">
            <a:extLst>
              <a:ext uri="{FF2B5EF4-FFF2-40B4-BE49-F238E27FC236}">
                <a16:creationId xmlns:a16="http://schemas.microsoft.com/office/drawing/2014/main" id="{5DC307C6-FB29-457B-BF8E-A49D05DE79D5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82152" y="6316643"/>
            <a:ext cx="3600000" cy="369333"/>
          </a:xfrm>
        </p:spPr>
        <p:txBody>
          <a:bodyPr anchor="ctr">
            <a:noAutofit/>
          </a:bodyPr>
          <a:lstStyle>
            <a:lvl1pPr algn="r">
              <a:spcBef>
                <a:spcPts val="0"/>
              </a:spcBef>
              <a:defRPr sz="1350"/>
            </a:lvl1pPr>
          </a:lstStyle>
          <a:p>
            <a:pPr lvl="0"/>
            <a:r>
              <a:rPr lang="hu-HU" dirty="0"/>
              <a:t>Forrás | MNB</a:t>
            </a:r>
          </a:p>
        </p:txBody>
      </p:sp>
      <p:grpSp>
        <p:nvGrpSpPr>
          <p:cNvPr id="17" name="Csoportba foglalás 16">
            <a:extLst>
              <a:ext uri="{FF2B5EF4-FFF2-40B4-BE49-F238E27FC236}">
                <a16:creationId xmlns:a16="http://schemas.microsoft.com/office/drawing/2014/main" id="{2294AA46-0A5D-445B-8443-08F3C32D1209}"/>
              </a:ext>
            </a:extLst>
          </p:cNvPr>
          <p:cNvGrpSpPr>
            <a:grpSpLocks noChangeAspect="1"/>
          </p:cNvGrpSpPr>
          <p:nvPr/>
        </p:nvGrpSpPr>
        <p:grpSpPr>
          <a:xfrm>
            <a:off x="8025779" y="156593"/>
            <a:ext cx="916955" cy="916955"/>
            <a:chOff x="7979931" y="5555066"/>
            <a:chExt cx="1008650" cy="1008650"/>
          </a:xfrm>
        </p:grpSpPr>
        <p:sp>
          <p:nvSpPr>
            <p:cNvPr id="18" name="Ellipszis 17">
              <a:extLst>
                <a:ext uri="{FF2B5EF4-FFF2-40B4-BE49-F238E27FC236}">
                  <a16:creationId xmlns:a16="http://schemas.microsoft.com/office/drawing/2014/main" id="{2CB1EFAC-6859-48B0-8A0B-2C13EEC9EF1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979931" y="5555066"/>
              <a:ext cx="1008650" cy="100865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sz="1800"/>
            </a:p>
          </p:txBody>
        </p:sp>
        <p:pic>
          <p:nvPicPr>
            <p:cNvPr id="19" name="Kép 18">
              <a:extLst>
                <a:ext uri="{FF2B5EF4-FFF2-40B4-BE49-F238E27FC236}">
                  <a16:creationId xmlns:a16="http://schemas.microsoft.com/office/drawing/2014/main" id="{A961BC90-D2F2-45FB-AF47-AE07F2977D2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679" t="13826" r="24393" b="13968"/>
            <a:stretch/>
          </p:blipFill>
          <p:spPr>
            <a:xfrm>
              <a:off x="8052439" y="5626756"/>
              <a:ext cx="863632" cy="86525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92237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5178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8826" y="6344468"/>
            <a:ext cx="553150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35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35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35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41094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92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</p:sldLayoutIdLst>
  <p:hf sldNum="0" hdr="0" ftr="0" dt="0"/>
  <p:txStyles>
    <p:titleStyle>
      <a:lvl1pPr algn="l" defTabSz="685749" rtl="0" eaLnBrk="1" latinLnBrk="0" hangingPunct="1">
        <a:lnSpc>
          <a:spcPct val="90000"/>
        </a:lnSpc>
        <a:spcBef>
          <a:spcPct val="0"/>
        </a:spcBef>
        <a:buNone/>
        <a:defRPr sz="22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7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342875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685749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5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028624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371498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  <a:endParaRPr lang="en-US" dirty="0"/>
          </a:p>
        </p:txBody>
      </p:sp>
      <p:sp>
        <p:nvSpPr>
          <p:cNvPr id="12" name="Szöveg helye 16">
            <a:extLst>
              <a:ext uri="{FF2B5EF4-FFF2-40B4-BE49-F238E27FC236}">
                <a16:creationId xmlns:a16="http://schemas.microsoft.com/office/drawing/2014/main" id="{8FBA625A-5531-479D-ABA0-7EC882803FA7}"/>
              </a:ext>
            </a:extLst>
          </p:cNvPr>
          <p:cNvSpPr txBox="1">
            <a:spLocks/>
          </p:cNvSpPr>
          <p:nvPr/>
        </p:nvSpPr>
        <p:spPr>
          <a:xfrm>
            <a:off x="8826" y="6344468"/>
            <a:ext cx="553150" cy="335135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lang="hu-HU" sz="1400" b="0" kern="0" spc="50" baseline="0" dirty="0" smtClean="0">
                <a:solidFill>
                  <a:schemeClr val="accent2"/>
                </a:solidFill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9F5897F7-D0F6-48BC-987C-C4C9ABF430D0}" type="slidenum">
              <a:rPr lang="en-US" sz="1350" kern="1200" spc="0" smtClean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pPr algn="r"/>
              <a:t>‹#›</a:t>
            </a:fld>
            <a:r>
              <a:rPr lang="hu-HU" sz="1350" kern="1200" spc="0" dirty="0">
                <a:solidFill>
                  <a:schemeClr val="tx2"/>
                </a:solidFill>
                <a:latin typeface="+mj-lt"/>
                <a:cs typeface="Calibri Light" panose="020F0302020204030204" pitchFamily="34" charset="0"/>
              </a:rPr>
              <a:t> |</a:t>
            </a:r>
            <a:endParaRPr lang="en-US" sz="1350" dirty="0">
              <a:solidFill>
                <a:schemeClr val="tx2"/>
              </a:solidFill>
              <a:latin typeface="+mj-lt"/>
              <a:cs typeface="Calibri Light" panose="020F0302020204030204" pitchFamily="34" charset="0"/>
            </a:endParaRPr>
          </a:p>
        </p:txBody>
      </p:sp>
      <p:sp>
        <p:nvSpPr>
          <p:cNvPr id="16" name="Élőláb helye 15">
            <a:extLst>
              <a:ext uri="{FF2B5EF4-FFF2-40B4-BE49-F238E27FC236}">
                <a16:creationId xmlns:a16="http://schemas.microsoft.com/office/drawing/2014/main" id="{1BA11169-7FEF-4E22-B20D-BBD07A24C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7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805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</p:sldLayoutIdLst>
  <p:hf sldNum="0" hdr="0" ftr="0" dt="0"/>
  <p:txStyles>
    <p:titleStyle>
      <a:lvl1pPr algn="l" defTabSz="685749" rtl="0" eaLnBrk="1" latinLnBrk="0" hangingPunct="1">
        <a:lnSpc>
          <a:spcPct val="90000"/>
        </a:lnSpc>
        <a:spcBef>
          <a:spcPct val="0"/>
        </a:spcBef>
        <a:buNone/>
        <a:defRPr sz="22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685749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100" kern="1200">
          <a:solidFill>
            <a:schemeClr val="tx2"/>
          </a:solidFill>
          <a:latin typeface="+mn-lt"/>
          <a:ea typeface="+mn-ea"/>
          <a:cs typeface="+mn-cs"/>
        </a:defRPr>
      </a:lvl1pPr>
      <a:lvl2pPr marL="342875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8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685749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500" kern="1200">
          <a:solidFill>
            <a:schemeClr val="accent2"/>
          </a:solidFill>
          <a:latin typeface="+mn-lt"/>
          <a:ea typeface="+mn-ea"/>
          <a:cs typeface="+mn-cs"/>
        </a:defRPr>
      </a:lvl3pPr>
      <a:lvl4pPr marL="1028624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4pPr>
      <a:lvl5pPr marL="1371498" indent="0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None/>
        <a:defRPr sz="1350" kern="1200">
          <a:solidFill>
            <a:schemeClr val="accent2"/>
          </a:solidFill>
          <a:latin typeface="+mn-lt"/>
          <a:ea typeface="+mn-ea"/>
          <a:cs typeface="+mn-cs"/>
        </a:defRPr>
      </a:lvl5pPr>
      <a:lvl6pPr marL="1885809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684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558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433" indent="-171438" algn="l" defTabSz="685749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7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49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24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498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373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246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120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2995" algn="l" defTabSz="685749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emf"/><Relationship Id="rId7" Type="http://schemas.openxmlformats.org/officeDocument/2006/relationships/image" Target="../media/image1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28.jp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14/relationships/chartEx" Target="../charts/chartEx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30.png"/><Relationship Id="rId5" Type="http://schemas.microsoft.com/office/2014/relationships/chartEx" Target="../charts/chartEx2.xml"/><Relationship Id="rId4" Type="http://schemas.openxmlformats.org/officeDocument/2006/relationships/image" Target="../media/image2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5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5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5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9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55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300310C-BACB-498B-ACEE-555C0E45626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366477" y="308673"/>
            <a:ext cx="3533158" cy="610424"/>
          </a:xfrm>
        </p:spPr>
        <p:txBody>
          <a:bodyPr/>
          <a:lstStyle/>
          <a:p>
            <a:r>
              <a:rPr lang="hu-HU" dirty="0"/>
              <a:t>MKIK Gazdasági Évnyitó | </a:t>
            </a:r>
          </a:p>
          <a:p>
            <a:r>
              <a:rPr lang="hu-HU" dirty="0"/>
              <a:t>Budapest, 2019. február 27.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7E5B442-863D-424F-AD14-7B9ADFCD8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z="4400" b="1" dirty="0"/>
              <a:t>A magyar felzárkózás </a:t>
            </a:r>
            <a:r>
              <a:rPr lang="hu-HU" b="1" dirty="0"/>
              <a:t>versenyképességi reformjai és fordulatai</a:t>
            </a:r>
            <a:br>
              <a:rPr lang="hu-HU" b="1" dirty="0"/>
            </a:br>
            <a:r>
              <a:rPr lang="hu-HU" sz="3200" b="1" dirty="0"/>
              <a:t>2019-2030</a:t>
            </a:r>
            <a:endParaRPr lang="hu-HU" sz="3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C7994CE-364C-4031-A892-0796552B18C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hu-HU" dirty="0"/>
              <a:t>Matolcsy György</a:t>
            </a:r>
          </a:p>
        </p:txBody>
      </p:sp>
    </p:spTree>
    <p:extLst>
      <p:ext uri="{BB962C8B-B14F-4D97-AF65-F5344CB8AC3E}">
        <p14:creationId xmlns:p14="http://schemas.microsoft.com/office/powerpoint/2010/main" val="4165627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1">
            <a:extLst>
              <a:ext uri="{FF2B5EF4-FFF2-40B4-BE49-F238E27FC236}">
                <a16:creationId xmlns:a16="http://schemas.microsoft.com/office/drawing/2014/main" id="{BE18F457-D669-408A-BFDD-981610D10C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449263"/>
              </p:ext>
            </p:extLst>
          </p:nvPr>
        </p:nvGraphicFramePr>
        <p:xfrm>
          <a:off x="87086" y="95794"/>
          <a:ext cx="8943703" cy="6662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Derékszögű háromszög 3">
            <a:extLst>
              <a:ext uri="{FF2B5EF4-FFF2-40B4-BE49-F238E27FC236}">
                <a16:creationId xmlns:a16="http://schemas.microsoft.com/office/drawing/2014/main" id="{2C9508FA-CFB6-4A92-A8F6-71E5EF8C5F45}"/>
              </a:ext>
            </a:extLst>
          </p:cNvPr>
          <p:cNvSpPr/>
          <p:nvPr/>
        </p:nvSpPr>
        <p:spPr>
          <a:xfrm rot="5400000">
            <a:off x="0" y="0"/>
            <a:ext cx="2160000" cy="2160000"/>
          </a:xfrm>
          <a:prstGeom prst="rtTriangl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8E3C43C-127B-4540-90B4-6949F9349D76}"/>
              </a:ext>
            </a:extLst>
          </p:cNvPr>
          <p:cNvSpPr txBox="1"/>
          <p:nvPr/>
        </p:nvSpPr>
        <p:spPr>
          <a:xfrm rot="18893605">
            <a:off x="-13044" y="400208"/>
            <a:ext cx="16894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200" b="1" dirty="0">
                <a:solidFill>
                  <a:schemeClr val="bg1"/>
                </a:solidFill>
              </a:rPr>
              <a:t>A következő 12 év</a:t>
            </a:r>
          </a:p>
        </p:txBody>
      </p:sp>
      <p:sp>
        <p:nvSpPr>
          <p:cNvPr id="6" name="Derékszögű háromszög 5">
            <a:extLst>
              <a:ext uri="{FF2B5EF4-FFF2-40B4-BE49-F238E27FC236}">
                <a16:creationId xmlns:a16="http://schemas.microsoft.com/office/drawing/2014/main" id="{30A4DE48-D650-435B-BC56-20B9FB859D50}"/>
              </a:ext>
            </a:extLst>
          </p:cNvPr>
          <p:cNvSpPr/>
          <p:nvPr/>
        </p:nvSpPr>
        <p:spPr>
          <a:xfrm rot="10800000">
            <a:off x="6984000" y="0"/>
            <a:ext cx="2160000" cy="2160000"/>
          </a:xfrm>
          <a:prstGeom prst="rtTriangle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E8AB24D5-8778-40B5-80BB-A7CE1881ECFE}"/>
              </a:ext>
            </a:extLst>
          </p:cNvPr>
          <p:cNvSpPr txBox="1"/>
          <p:nvPr/>
        </p:nvSpPr>
        <p:spPr>
          <a:xfrm rot="2708200">
            <a:off x="7707384" y="356805"/>
            <a:ext cx="14456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The next 12 years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F44BA4E0-45FB-4142-930E-1227CA09BAA9}"/>
              </a:ext>
            </a:extLst>
          </p:cNvPr>
          <p:cNvSpPr txBox="1"/>
          <p:nvPr/>
        </p:nvSpPr>
        <p:spPr>
          <a:xfrm>
            <a:off x="831687" y="2365606"/>
            <a:ext cx="7480626" cy="187743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 defTabSz="685749">
              <a:spcBef>
                <a:spcPct val="0"/>
              </a:spcBef>
            </a:pPr>
            <a:r>
              <a:rPr lang="hu-HU" sz="4400" b="1" cap="all" spc="225" dirty="0">
                <a:solidFill>
                  <a:schemeClr val="bg1"/>
                </a:solidFill>
              </a:rPr>
              <a:t>A magyar felzárkózás </a:t>
            </a:r>
            <a:r>
              <a:rPr lang="hu-HU" sz="3600" b="1" cap="all" spc="225" dirty="0">
                <a:solidFill>
                  <a:schemeClr val="bg1"/>
                </a:solidFill>
              </a:rPr>
              <a:t>versenyképességi reformjai és fordulatai</a:t>
            </a:r>
            <a:endParaRPr lang="hu-HU" sz="4400" b="1" cap="all" spc="225" dirty="0">
              <a:solidFill>
                <a:schemeClr val="bg1"/>
              </a:solidFill>
            </a:endParaRP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51A4F563-177D-455B-B47A-6D66F82EEEA0}"/>
              </a:ext>
            </a:extLst>
          </p:cNvPr>
          <p:cNvSpPr txBox="1"/>
          <p:nvPr/>
        </p:nvSpPr>
        <p:spPr>
          <a:xfrm>
            <a:off x="3174274" y="4449112"/>
            <a:ext cx="2795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3200" b="1" dirty="0">
                <a:solidFill>
                  <a:schemeClr val="bg1"/>
                </a:solidFill>
              </a:rPr>
              <a:t>2019-2030</a:t>
            </a:r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5A282AC0-7B47-4FD9-905B-60E7BC474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648155" y="364292"/>
            <a:ext cx="1847690" cy="1779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89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1">
            <a:extLst>
              <a:ext uri="{FF2B5EF4-FFF2-40B4-BE49-F238E27FC236}">
                <a16:creationId xmlns:a16="http://schemas.microsoft.com/office/drawing/2014/main" id="{BE18F457-D669-408A-BFDD-981610D10CE6}"/>
              </a:ext>
            </a:extLst>
          </p:cNvPr>
          <p:cNvGraphicFramePr>
            <a:graphicFrameLocks noGrp="1"/>
          </p:cNvGraphicFramePr>
          <p:nvPr/>
        </p:nvGraphicFramePr>
        <p:xfrm>
          <a:off x="87086" y="95794"/>
          <a:ext cx="8943703" cy="66620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Derékszögű háromszög 3">
            <a:extLst>
              <a:ext uri="{FF2B5EF4-FFF2-40B4-BE49-F238E27FC236}">
                <a16:creationId xmlns:a16="http://schemas.microsoft.com/office/drawing/2014/main" id="{2C9508FA-CFB6-4A92-A8F6-71E5EF8C5F45}"/>
              </a:ext>
            </a:extLst>
          </p:cNvPr>
          <p:cNvSpPr/>
          <p:nvPr/>
        </p:nvSpPr>
        <p:spPr>
          <a:xfrm rot="5400000">
            <a:off x="0" y="0"/>
            <a:ext cx="2160000" cy="2160000"/>
          </a:xfrm>
          <a:prstGeom prst="rtTriangle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8E3C43C-127B-4540-90B4-6949F9349D76}"/>
              </a:ext>
            </a:extLst>
          </p:cNvPr>
          <p:cNvSpPr txBox="1"/>
          <p:nvPr/>
        </p:nvSpPr>
        <p:spPr>
          <a:xfrm rot="18893605">
            <a:off x="-13044" y="400208"/>
            <a:ext cx="168946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200" b="1" dirty="0">
                <a:solidFill>
                  <a:schemeClr val="bg1"/>
                </a:solidFill>
              </a:rPr>
              <a:t>A következő 12 év</a:t>
            </a:r>
          </a:p>
        </p:txBody>
      </p:sp>
      <p:sp>
        <p:nvSpPr>
          <p:cNvPr id="6" name="Derékszögű háromszög 5">
            <a:extLst>
              <a:ext uri="{FF2B5EF4-FFF2-40B4-BE49-F238E27FC236}">
                <a16:creationId xmlns:a16="http://schemas.microsoft.com/office/drawing/2014/main" id="{30A4DE48-D650-435B-BC56-20B9FB859D50}"/>
              </a:ext>
            </a:extLst>
          </p:cNvPr>
          <p:cNvSpPr/>
          <p:nvPr/>
        </p:nvSpPr>
        <p:spPr>
          <a:xfrm rot="10800000">
            <a:off x="6984000" y="0"/>
            <a:ext cx="2160000" cy="2160000"/>
          </a:xfrm>
          <a:prstGeom prst="rtTriangle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E8AB24D5-8778-40B5-80BB-A7CE1881ECFE}"/>
              </a:ext>
            </a:extLst>
          </p:cNvPr>
          <p:cNvSpPr txBox="1"/>
          <p:nvPr/>
        </p:nvSpPr>
        <p:spPr>
          <a:xfrm rot="2708200">
            <a:off x="7707384" y="356805"/>
            <a:ext cx="14456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200" b="1" dirty="0">
                <a:solidFill>
                  <a:schemeClr val="bg1"/>
                </a:solidFill>
              </a:rPr>
              <a:t>The next 12 years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D00100C-F4EA-493C-BEED-7AD538785BFE}"/>
              </a:ext>
            </a:extLst>
          </p:cNvPr>
          <p:cNvSpPr/>
          <p:nvPr/>
        </p:nvSpPr>
        <p:spPr>
          <a:xfrm>
            <a:off x="1844568" y="426475"/>
            <a:ext cx="5454865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685749">
              <a:lnSpc>
                <a:spcPct val="90000"/>
              </a:lnSpc>
              <a:spcBef>
                <a:spcPts val="750"/>
              </a:spcBef>
              <a:defRPr/>
            </a:pPr>
            <a:r>
              <a:rPr lang="hu-HU" sz="2400" cap="all" dirty="0">
                <a:solidFill>
                  <a:srgbClr val="0C2148"/>
                </a:solidFill>
              </a:rPr>
              <a:t>Magyarország RELATÍV </a:t>
            </a:r>
            <a:r>
              <a:rPr lang="hu-HU" sz="2400" cap="all" dirty="0" err="1">
                <a:solidFill>
                  <a:srgbClr val="0C2148"/>
                </a:solidFill>
              </a:rPr>
              <a:t>fEJLETTSÉGe</a:t>
            </a:r>
            <a:r>
              <a:rPr lang="hu-HU" sz="2400" cap="all" dirty="0">
                <a:solidFill>
                  <a:srgbClr val="0C2148"/>
                </a:solidFill>
              </a:rPr>
              <a:t> AUSZTRIÁHOZ VISZONYÍTVA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405D25D-A143-401B-A4A5-449AB054A638}"/>
              </a:ext>
            </a:extLst>
          </p:cNvPr>
          <p:cNvSpPr/>
          <p:nvPr/>
        </p:nvSpPr>
        <p:spPr>
          <a:xfrm>
            <a:off x="2286000" y="1183605"/>
            <a:ext cx="4572000" cy="3416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defTabSz="685749">
              <a:lnSpc>
                <a:spcPct val="90000"/>
              </a:lnSpc>
              <a:spcBef>
                <a:spcPts val="750"/>
              </a:spcBef>
              <a:defRPr/>
            </a:pPr>
            <a:r>
              <a:rPr lang="hu-HU" dirty="0">
                <a:solidFill>
                  <a:schemeClr val="bg1">
                    <a:lumMod val="65000"/>
                  </a:schemeClr>
                </a:solidFill>
              </a:rPr>
              <a:t>Ausztria = 100%</a:t>
            </a:r>
          </a:p>
        </p:txBody>
      </p:sp>
      <p:sp>
        <p:nvSpPr>
          <p:cNvPr id="12" name="Szövegdoboz 7">
            <a:extLst>
              <a:ext uri="{FF2B5EF4-FFF2-40B4-BE49-F238E27FC236}">
                <a16:creationId xmlns:a16="http://schemas.microsoft.com/office/drawing/2014/main" id="{88FF2138-80E1-49CF-9ABD-B08800562E0F}"/>
              </a:ext>
            </a:extLst>
          </p:cNvPr>
          <p:cNvSpPr txBox="1"/>
          <p:nvPr/>
        </p:nvSpPr>
        <p:spPr>
          <a:xfrm rot="20016131">
            <a:off x="-33853" y="3213982"/>
            <a:ext cx="9504810" cy="36660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noAutofit/>
          </a:bodyPr>
          <a:lstStyle/>
          <a:p>
            <a:pPr algn="ctr" defTabSz="685749">
              <a:spcBef>
                <a:spcPct val="0"/>
              </a:spcBef>
            </a:pPr>
            <a:r>
              <a:rPr lang="hu-HU" sz="800" b="1" cap="all" spc="600" dirty="0">
                <a:solidFill>
                  <a:schemeClr val="tx1">
                    <a:alpha val="0"/>
                  </a:schemeClr>
                </a:solidFill>
              </a:rPr>
              <a:t>A magyar felzárkózás versenyképességi reformjai és fordulatai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28C56D35-09E1-46D3-A81D-520CE16511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98738" y="-823872"/>
            <a:ext cx="346524" cy="333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2491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45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6867A-9F1A-4F26-B988-49595BB1F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300" dirty="0"/>
              <a:t>A magyar gazdaság 2010-ben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345F8E-D57B-4C94-A04A-9056826E79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formula.hu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3521D4F-D08C-423C-95CE-726CB177B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1100" y="1338262"/>
            <a:ext cx="6591300" cy="4410075"/>
          </a:xfrm>
          <a:prstGeom prst="rect">
            <a:avLst/>
          </a:prstGeom>
        </p:spPr>
      </p:pic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3230683D-7AD0-4DBD-8C7F-9B90B7497AA2}"/>
              </a:ext>
            </a:extLst>
          </p:cNvPr>
          <p:cNvSpPr txBox="1">
            <a:spLocks/>
          </p:cNvSpPr>
          <p:nvPr/>
        </p:nvSpPr>
        <p:spPr>
          <a:xfrm>
            <a:off x="567663" y="5988805"/>
            <a:ext cx="8414489" cy="3879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indent="0" algn="ctr" defTabSz="685749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cap="all" spc="113" baseline="0">
                <a:solidFill>
                  <a:schemeClr val="tx2"/>
                </a:solidFill>
              </a:defRPr>
            </a:lvl1pPr>
            <a:lvl2pPr marL="342875" indent="0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>
                <a:solidFill>
                  <a:schemeClr val="accent2"/>
                </a:solidFill>
              </a:defRPr>
            </a:lvl2pPr>
            <a:lvl3pPr marL="685749" indent="0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>
                <a:solidFill>
                  <a:schemeClr val="accent2"/>
                </a:solidFill>
              </a:defRPr>
            </a:lvl3pPr>
            <a:lvl4pPr marL="1028624" indent="0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>
                <a:solidFill>
                  <a:schemeClr val="accent2"/>
                </a:solidFill>
              </a:defRPr>
            </a:lvl4pPr>
            <a:lvl5pPr marL="1371498" indent="0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>
                <a:solidFill>
                  <a:schemeClr val="accent2"/>
                </a:solidFill>
              </a:defRPr>
            </a:lvl5pPr>
            <a:lvl6pPr marL="1885809" indent="-171438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6pPr>
            <a:lvl7pPr marL="2228684" indent="-171438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7pPr>
            <a:lvl8pPr marL="2571558" indent="-171438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8pPr>
            <a:lvl9pPr marL="2914433" indent="-171438" defTabSz="685749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/>
            </a:lvl9pPr>
          </a:lstStyle>
          <a:p>
            <a:pPr marL="0" marR="0" lvl="0" indent="0" algn="r" defTabSz="685749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35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Megjegyzés </a:t>
            </a:r>
            <a:r>
              <a:rPr kumimoji="0" lang="hu-HU" sz="1350" b="0" i="0" u="none" strike="noStrike" kern="1200" cap="all" spc="113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|</a:t>
            </a:r>
            <a:r>
              <a:rPr kumimoji="0" lang="hu-HU" sz="135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Az illusztrációként szolgáló képen Szalay Balázs autója látható egy tereprali futam után</a:t>
            </a:r>
          </a:p>
        </p:txBody>
      </p:sp>
    </p:spTree>
    <p:extLst>
      <p:ext uri="{BB962C8B-B14F-4D97-AF65-F5344CB8AC3E}">
        <p14:creationId xmlns:p14="http://schemas.microsoft.com/office/powerpoint/2010/main" val="4165817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448E8C93-1E8A-4580-AD1F-DDF7C647A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Az elmúlt években hazánk az európai unió egyik növekedési motorjává vált…</a:t>
            </a:r>
          </a:p>
        </p:txBody>
      </p:sp>
      <p:sp>
        <p:nvSpPr>
          <p:cNvPr id="5" name="Szöveg helye 3">
            <a:extLst>
              <a:ext uri="{FF2B5EF4-FFF2-40B4-BE49-F238E27FC236}">
                <a16:creationId xmlns:a16="http://schemas.microsoft.com/office/drawing/2014/main" id="{660CAD82-7EC1-45B8-A921-70BF4A9476E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526971" y="6425060"/>
            <a:ext cx="5455181" cy="369333"/>
          </a:xfrm>
        </p:spPr>
        <p:txBody>
          <a:bodyPr/>
          <a:lstStyle/>
          <a:p>
            <a:r>
              <a:rPr lang="hu-HU" dirty="0"/>
              <a:t>Megjegyzés | *2018 esetében előzetes adatok </a:t>
            </a:r>
          </a:p>
          <a:p>
            <a:r>
              <a:rPr lang="hu-HU" dirty="0"/>
              <a:t>Forrás | Eurostat</a:t>
            </a:r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BCF5FC81-7C7A-4528-97E2-FFFB6059ADD5}"/>
              </a:ext>
            </a:extLst>
          </p:cNvPr>
          <p:cNvSpPr txBox="1">
            <a:spLocks/>
          </p:cNvSpPr>
          <p:nvPr/>
        </p:nvSpPr>
        <p:spPr>
          <a:xfrm>
            <a:off x="620785" y="6063862"/>
            <a:ext cx="8361367" cy="4449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all" spc="113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gdp átlagos növekedési ütemének alakulása</a:t>
            </a:r>
          </a:p>
        </p:txBody>
      </p:sp>
      <p:graphicFrame>
        <p:nvGraphicFramePr>
          <p:cNvPr id="9" name="Tartalom helye 8">
            <a:extLst>
              <a:ext uri="{FF2B5EF4-FFF2-40B4-BE49-F238E27FC236}">
                <a16:creationId xmlns:a16="http://schemas.microsoft.com/office/drawing/2014/main" id="{27819F1A-BE78-47F7-849B-DF40E4CBB61A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477838" y="1033866"/>
          <a:ext cx="8059737" cy="5046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42410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253F7171-611C-45A1-BA5F-5C99B4AAC3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…amivel összhangban hazánk fejlettsége emelkedett és a konvergenciánk folytatódott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2A6B7696-861B-4859-A221-14686DDEDE9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442478"/>
            <a:ext cx="3600000" cy="369333"/>
          </a:xfrm>
        </p:spPr>
        <p:txBody>
          <a:bodyPr/>
          <a:lstStyle/>
          <a:p>
            <a:r>
              <a:rPr lang="hu-HU" dirty="0"/>
              <a:t>Forrás | WDI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6C134D2-B5AD-4DD3-AB7A-8F572227C775}"/>
              </a:ext>
            </a:extLst>
          </p:cNvPr>
          <p:cNvSpPr txBox="1">
            <a:spLocks/>
          </p:cNvSpPr>
          <p:nvPr/>
        </p:nvSpPr>
        <p:spPr>
          <a:xfrm>
            <a:off x="620785" y="6150950"/>
            <a:ext cx="8361367" cy="4449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all" spc="113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Egy főre eső GDP (változatlan áron, vásárlóerő-paritáson)</a:t>
            </a:r>
          </a:p>
        </p:txBody>
      </p:sp>
      <p:graphicFrame>
        <p:nvGraphicFramePr>
          <p:cNvPr id="8" name="Tartalom helye 7">
            <a:extLst>
              <a:ext uri="{FF2B5EF4-FFF2-40B4-BE49-F238E27FC236}">
                <a16:creationId xmlns:a16="http://schemas.microsoft.com/office/drawing/2014/main" id="{9A73CE86-E27F-4EBE-9E68-3873BAFE410B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477838" y="1042572"/>
          <a:ext cx="8059737" cy="50466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54605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6AF3D339-84B9-4AD0-8EA9-3ECE77781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300" dirty="0"/>
              <a:t>A legfontosabb reformlépések 2010 után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F428BA46-2165-49B5-B2C4-51C3752BA04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8954F31-C82C-4085-92E2-D98851B6C07C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345102" y="1096643"/>
            <a:ext cx="8453795" cy="52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2370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4ECE0C4-A3D8-401F-85FC-9FF6BA0C0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505" y="338584"/>
            <a:ext cx="7568310" cy="612000"/>
          </a:xfrm>
        </p:spPr>
        <p:txBody>
          <a:bodyPr>
            <a:noAutofit/>
          </a:bodyPr>
          <a:lstStyle/>
          <a:p>
            <a:r>
              <a:rPr lang="hu-HU" sz="2200" dirty="0"/>
              <a:t>A 12 fordulat, amely növekedési pályára helyezte Magyarországot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DE547D-4BE1-4028-A7F9-C5D6417A547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438564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0F67E8E-2368-4CF8-98DF-2A9937B87F4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43702" y="1073851"/>
          <a:ext cx="8056596" cy="5244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5717">
                  <a:extLst>
                    <a:ext uri="{9D8B030D-6E8A-4147-A177-3AD203B41FA5}">
                      <a16:colId xmlns:a16="http://schemas.microsoft.com/office/drawing/2014/main" val="1339223383"/>
                    </a:ext>
                  </a:extLst>
                </a:gridCol>
                <a:gridCol w="2573839">
                  <a:extLst>
                    <a:ext uri="{9D8B030D-6E8A-4147-A177-3AD203B41FA5}">
                      <a16:colId xmlns:a16="http://schemas.microsoft.com/office/drawing/2014/main" val="4244198856"/>
                    </a:ext>
                  </a:extLst>
                </a:gridCol>
                <a:gridCol w="3190351">
                  <a:extLst>
                    <a:ext uri="{9D8B030D-6E8A-4147-A177-3AD203B41FA5}">
                      <a16:colId xmlns:a16="http://schemas.microsoft.com/office/drawing/2014/main" val="2220776029"/>
                    </a:ext>
                  </a:extLst>
                </a:gridCol>
                <a:gridCol w="1008521">
                  <a:extLst>
                    <a:ext uri="{9D8B030D-6E8A-4147-A177-3AD203B41FA5}">
                      <a16:colId xmlns:a16="http://schemas.microsoft.com/office/drawing/2014/main" val="2124298143"/>
                    </a:ext>
                  </a:extLst>
                </a:gridCol>
                <a:gridCol w="878168">
                  <a:extLst>
                    <a:ext uri="{9D8B030D-6E8A-4147-A177-3AD203B41FA5}">
                      <a16:colId xmlns:a16="http://schemas.microsoft.com/office/drawing/2014/main" val="2734996306"/>
                    </a:ext>
                  </a:extLst>
                </a:gridCol>
              </a:tblGrid>
              <a:tr h="279315">
                <a:tc>
                  <a:txBody>
                    <a:bodyPr/>
                    <a:lstStyle/>
                    <a:p>
                      <a:pPr algn="ctr"/>
                      <a:endParaRPr lang="hu-HU" sz="1400" b="1" dirty="0"/>
                    </a:p>
                  </a:txBody>
                  <a:tcPr marL="68580" marR="68580" marT="34290" marB="34290" anchor="ctr"/>
                </a:tc>
                <a:tc gridSpan="2">
                  <a:txBody>
                    <a:bodyPr/>
                    <a:lstStyle/>
                    <a:p>
                      <a:pPr marL="85725" indent="0" algn="l"/>
                      <a:r>
                        <a:rPr lang="hu-HU" sz="1400" spc="300" noProof="0" dirty="0"/>
                        <a:t>FORDULAT</a:t>
                      </a:r>
                      <a:endParaRPr lang="en-US" sz="1400" b="1" spc="300" noProof="0" dirty="0"/>
                    </a:p>
                  </a:txBody>
                  <a:tcPr marL="68580" marR="68580" marT="34290" marB="34290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hu-HU" sz="1300" b="1" dirty="0"/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2010</a:t>
                      </a:r>
                      <a:endParaRPr lang="hu-HU" sz="1400" b="1" dirty="0"/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2018</a:t>
                      </a:r>
                      <a:endParaRPr lang="hu-HU" sz="1400" b="1" dirty="0"/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33761993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1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Munkaerőpiaci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Foglalkoztatás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3,7 m fő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4,5 m fő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948886998"/>
                  </a:ext>
                </a:extLst>
              </a:tr>
              <a:tr h="490686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2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Adórendszer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Forgalmi adók előtérbe helyezése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052217336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3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Motivációs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Marginális adóék mértéke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64,1%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44,1%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170761265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4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Államháztartási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Költségvetési hiány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-4,5%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-2,2 %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633492137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5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Államadósság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Bruttó államadósság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80,2%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70,9%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052038706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6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spc="100" baseline="0" noProof="0" dirty="0"/>
                        <a:t>EDP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EDP eljárás alól való kikerülés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028671062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7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Monetáris politikai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Alapkamat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6,0%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0,9%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800962023"/>
                  </a:ext>
                </a:extLst>
              </a:tr>
              <a:tr h="490686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8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Hitelezési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Vállalati hitelállomány éves változása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-2,5%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12,0%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2064436528"/>
                  </a:ext>
                </a:extLst>
              </a:tr>
              <a:tr h="490686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9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Háztartások devizahitele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algn="ctr" defTabSz="914332" rtl="0" eaLnBrk="1" latinLnBrk="0" hangingPunct="1"/>
                      <a:r>
                        <a:rPr lang="hu-HU" sz="1400" kern="1200" noProof="0" dirty="0"/>
                        <a:t>Háztartási devizahitelek aránya</a:t>
                      </a:r>
                      <a:endParaRPr lang="en-US" sz="140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65%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0%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148976323"/>
                  </a:ext>
                </a:extLst>
              </a:tr>
              <a:tr h="490686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10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MNB mérleg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marL="0" marR="0" lvl="0" indent="0" algn="ctr" defTabSz="91433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u-HU" sz="1400" kern="1200" noProof="0" dirty="0"/>
                        <a:t>MNB mérleg a GDP arányában</a:t>
                      </a:r>
                      <a:endParaRPr lang="en-US" sz="1400" kern="1200" noProof="0" dirty="0">
                        <a:solidFill>
                          <a:schemeClr val="tx2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40,7%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27,8%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3775769171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11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spc="100" baseline="0" noProof="0" dirty="0"/>
                        <a:t>Növekedési</a:t>
                      </a:r>
                      <a:endParaRPr lang="en-US" sz="1400" b="1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Reál GDP növekedés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0,7%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4,8%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733138192"/>
                  </a:ext>
                </a:extLst>
              </a:tr>
              <a:tr h="374959">
                <a:tc>
                  <a:txBody>
                    <a:bodyPr/>
                    <a:lstStyle/>
                    <a:p>
                      <a:pPr algn="ctr"/>
                      <a:r>
                        <a:rPr lang="hu-HU" sz="1400" dirty="0"/>
                        <a:t>12</a:t>
                      </a:r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b="0" spc="100" baseline="0" noProof="0" dirty="0">
                          <a:solidFill>
                            <a:schemeClr val="tx2"/>
                          </a:solidFill>
                        </a:rPr>
                        <a:t>Felzárkózási</a:t>
                      </a:r>
                      <a:endParaRPr lang="en-US" sz="1400" b="0" spc="100" baseline="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400" noProof="0" dirty="0"/>
                        <a:t>EU átlagot meghaladó növekedési ütem</a:t>
                      </a:r>
                      <a:endParaRPr lang="en-US" sz="1400" noProof="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tc>
                  <a:txBody>
                    <a:bodyPr/>
                    <a:lstStyle/>
                    <a:p>
                      <a:pPr algn="ctr"/>
                      <a:endParaRPr lang="hu-HU" sz="1400" dirty="0">
                        <a:solidFill>
                          <a:schemeClr val="tx2"/>
                        </a:solidFill>
                      </a:endParaRPr>
                    </a:p>
                  </a:txBody>
                  <a:tcPr marL="68580" marR="68580" marT="34290" marB="34290" anchor="ctr"/>
                </a:tc>
                <a:extLst>
                  <a:ext uri="{0D108BD9-81ED-4DB2-BD59-A6C34878D82A}">
                    <a16:rowId xmlns:a16="http://schemas.microsoft.com/office/drawing/2014/main" val="1539531664"/>
                  </a:ext>
                </a:extLst>
              </a:tr>
            </a:tbl>
          </a:graphicData>
        </a:graphic>
      </p:graphicFrame>
      <p:sp>
        <p:nvSpPr>
          <p:cNvPr id="8" name="Multiplication Sign 7">
            <a:extLst>
              <a:ext uri="{FF2B5EF4-FFF2-40B4-BE49-F238E27FC236}">
                <a16:creationId xmlns:a16="http://schemas.microsoft.com/office/drawing/2014/main" id="{0E4ED487-0E85-414D-B08D-78DF1996D874}"/>
              </a:ext>
            </a:extLst>
          </p:cNvPr>
          <p:cNvSpPr/>
          <p:nvPr/>
        </p:nvSpPr>
        <p:spPr>
          <a:xfrm>
            <a:off x="6962943" y="1773950"/>
            <a:ext cx="412812" cy="366545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A587DD4-4C1D-46E5-812F-93ED32C71E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029" y="1773951"/>
            <a:ext cx="366257" cy="366545"/>
          </a:xfrm>
          <a:prstGeom prst="rect">
            <a:avLst/>
          </a:prstGeom>
        </p:spPr>
      </p:pic>
      <p:sp>
        <p:nvSpPr>
          <p:cNvPr id="10" name="Multiplication Sign 9">
            <a:extLst>
              <a:ext uri="{FF2B5EF4-FFF2-40B4-BE49-F238E27FC236}">
                <a16:creationId xmlns:a16="http://schemas.microsoft.com/office/drawing/2014/main" id="{AC0F6E66-B4E0-49FF-AB8F-23A5484D9F7A}"/>
              </a:ext>
            </a:extLst>
          </p:cNvPr>
          <p:cNvSpPr/>
          <p:nvPr/>
        </p:nvSpPr>
        <p:spPr>
          <a:xfrm>
            <a:off x="6962943" y="3329484"/>
            <a:ext cx="412812" cy="366545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Multiplication Sign 10">
            <a:extLst>
              <a:ext uri="{FF2B5EF4-FFF2-40B4-BE49-F238E27FC236}">
                <a16:creationId xmlns:a16="http://schemas.microsoft.com/office/drawing/2014/main" id="{DE10531B-6AB5-4208-8E79-F855D55443F5}"/>
              </a:ext>
            </a:extLst>
          </p:cNvPr>
          <p:cNvSpPr/>
          <p:nvPr/>
        </p:nvSpPr>
        <p:spPr>
          <a:xfrm>
            <a:off x="6962943" y="5952892"/>
            <a:ext cx="412812" cy="366545"/>
          </a:xfrm>
          <a:prstGeom prst="mathMultiply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25BEAA-43FF-4920-A03B-17509AEDF1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028" y="3329484"/>
            <a:ext cx="366257" cy="36654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E724F1-1C8A-4C75-8E85-AD8507C08B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4028" y="5951662"/>
            <a:ext cx="366257" cy="36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5249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928BC1A-DB6B-496D-87E6-606C6F654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164" y="338584"/>
            <a:ext cx="7718136" cy="612000"/>
          </a:xfrm>
        </p:spPr>
        <p:txBody>
          <a:bodyPr>
            <a:noAutofit/>
          </a:bodyPr>
          <a:lstStyle/>
          <a:p>
            <a:r>
              <a:rPr lang="hu-HU" sz="2200" dirty="0"/>
              <a:t>A példátlanul hosszú egyensúlyi növekedési szakasz elérése után cél a Fenntartható felzárkózás</a:t>
            </a: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75BC303B-BBC5-4D8E-AACE-8E4B1750293E}"/>
              </a:ext>
            </a:extLst>
          </p:cNvPr>
          <p:cNvSpPr txBox="1"/>
          <p:nvPr/>
        </p:nvSpPr>
        <p:spPr>
          <a:xfrm>
            <a:off x="676072" y="1547483"/>
            <a:ext cx="2160000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Fiskális fordulat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(2010-2013)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A3C514F2-BF64-4C0E-B3D6-F537B33A8922}"/>
              </a:ext>
            </a:extLst>
          </p:cNvPr>
          <p:cNvSpPr txBox="1"/>
          <p:nvPr/>
        </p:nvSpPr>
        <p:spPr>
          <a:xfrm>
            <a:off x="3450076" y="1528027"/>
            <a:ext cx="2160000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Monetáris fordulat (2013-2016)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B54F4229-C502-422A-9289-7364827DF088}"/>
              </a:ext>
            </a:extLst>
          </p:cNvPr>
          <p:cNvSpPr txBox="1"/>
          <p:nvPr/>
        </p:nvSpPr>
        <p:spPr>
          <a:xfrm>
            <a:off x="6224080" y="1528027"/>
            <a:ext cx="2160000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Hitelezési fordulat (2013-2016)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F3DAB0E1-A687-494B-BA1D-0F7C59B48147}"/>
              </a:ext>
            </a:extLst>
          </p:cNvPr>
          <p:cNvSpPr txBox="1"/>
          <p:nvPr/>
        </p:nvSpPr>
        <p:spPr>
          <a:xfrm>
            <a:off x="3450076" y="2863699"/>
            <a:ext cx="2160000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Foglalkoztatási fordulat (2010-)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D6454781-ADAC-4597-843B-AA82B5540B0F}"/>
              </a:ext>
            </a:extLst>
          </p:cNvPr>
          <p:cNvSpPr txBox="1"/>
          <p:nvPr/>
        </p:nvSpPr>
        <p:spPr>
          <a:xfrm>
            <a:off x="3450076" y="4115610"/>
            <a:ext cx="2160000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Növekedési fordulat (2013-)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0F88E693-5F9F-4AE6-9027-908F04E573E3}"/>
              </a:ext>
            </a:extLst>
          </p:cNvPr>
          <p:cNvSpPr txBox="1"/>
          <p:nvPr/>
        </p:nvSpPr>
        <p:spPr>
          <a:xfrm>
            <a:off x="3450076" y="5438688"/>
            <a:ext cx="2160000" cy="58477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Versenyképességi fordulat …</a:t>
            </a:r>
          </a:p>
        </p:txBody>
      </p:sp>
      <p:sp>
        <p:nvSpPr>
          <p:cNvPr id="15" name="Nyíl: jobbra mutató 14">
            <a:extLst>
              <a:ext uri="{FF2B5EF4-FFF2-40B4-BE49-F238E27FC236}">
                <a16:creationId xmlns:a16="http://schemas.microsoft.com/office/drawing/2014/main" id="{96A0E2A5-FA81-4864-834C-A748ACD5344F}"/>
              </a:ext>
            </a:extLst>
          </p:cNvPr>
          <p:cNvSpPr/>
          <p:nvPr/>
        </p:nvSpPr>
        <p:spPr>
          <a:xfrm>
            <a:off x="2947481" y="1750979"/>
            <a:ext cx="418289" cy="3015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Nyíl: jobbra mutató 15">
            <a:extLst>
              <a:ext uri="{FF2B5EF4-FFF2-40B4-BE49-F238E27FC236}">
                <a16:creationId xmlns:a16="http://schemas.microsoft.com/office/drawing/2014/main" id="{C0D4D887-3409-4EDF-A392-DABB3BADA690}"/>
              </a:ext>
            </a:extLst>
          </p:cNvPr>
          <p:cNvSpPr/>
          <p:nvPr/>
        </p:nvSpPr>
        <p:spPr>
          <a:xfrm>
            <a:off x="5694382" y="1750979"/>
            <a:ext cx="418289" cy="3015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Nyíl: jobbra mutató 16">
            <a:extLst>
              <a:ext uri="{FF2B5EF4-FFF2-40B4-BE49-F238E27FC236}">
                <a16:creationId xmlns:a16="http://schemas.microsoft.com/office/drawing/2014/main" id="{46E8A657-3F10-4C46-AE05-67DD16D18720}"/>
              </a:ext>
            </a:extLst>
          </p:cNvPr>
          <p:cNvSpPr/>
          <p:nvPr/>
        </p:nvSpPr>
        <p:spPr>
          <a:xfrm rot="5400000">
            <a:off x="4320931" y="2390154"/>
            <a:ext cx="418289" cy="3015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Nyíl: jobbra mutató 17">
            <a:extLst>
              <a:ext uri="{FF2B5EF4-FFF2-40B4-BE49-F238E27FC236}">
                <a16:creationId xmlns:a16="http://schemas.microsoft.com/office/drawing/2014/main" id="{73999225-B726-4F21-8D18-71E652116132}"/>
              </a:ext>
            </a:extLst>
          </p:cNvPr>
          <p:cNvSpPr/>
          <p:nvPr/>
        </p:nvSpPr>
        <p:spPr>
          <a:xfrm rot="1697528">
            <a:off x="2395849" y="2472223"/>
            <a:ext cx="939949" cy="3015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Nyíl: jobbra mutató 18">
            <a:extLst>
              <a:ext uri="{FF2B5EF4-FFF2-40B4-BE49-F238E27FC236}">
                <a16:creationId xmlns:a16="http://schemas.microsoft.com/office/drawing/2014/main" id="{29F3C31C-8926-4275-962E-E6D1694328F3}"/>
              </a:ext>
            </a:extLst>
          </p:cNvPr>
          <p:cNvSpPr/>
          <p:nvPr/>
        </p:nvSpPr>
        <p:spPr>
          <a:xfrm rot="8542733">
            <a:off x="5703987" y="2503565"/>
            <a:ext cx="939949" cy="30155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Bal oldali kapcsos zárójel 19">
            <a:extLst>
              <a:ext uri="{FF2B5EF4-FFF2-40B4-BE49-F238E27FC236}">
                <a16:creationId xmlns:a16="http://schemas.microsoft.com/office/drawing/2014/main" id="{C4D3C3D7-3E6E-4546-A44D-B835C4D353AD}"/>
              </a:ext>
            </a:extLst>
          </p:cNvPr>
          <p:cNvSpPr/>
          <p:nvPr/>
        </p:nvSpPr>
        <p:spPr>
          <a:xfrm rot="16200000">
            <a:off x="4361718" y="276908"/>
            <a:ext cx="339458" cy="6948841"/>
          </a:xfrm>
          <a:prstGeom prst="leftBrace">
            <a:avLst/>
          </a:prstGeom>
          <a:ln w="317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Cross 9">
            <a:extLst>
              <a:ext uri="{FF2B5EF4-FFF2-40B4-BE49-F238E27FC236}">
                <a16:creationId xmlns:a16="http://schemas.microsoft.com/office/drawing/2014/main" id="{8E4480EF-B691-41CD-B9CD-239D05205AFE}"/>
              </a:ext>
            </a:extLst>
          </p:cNvPr>
          <p:cNvSpPr/>
          <p:nvPr/>
        </p:nvSpPr>
        <p:spPr>
          <a:xfrm>
            <a:off x="4314661" y="4867233"/>
            <a:ext cx="430828" cy="404606"/>
          </a:xfrm>
          <a:prstGeom prst="plus">
            <a:avLst>
              <a:gd name="adj" fmla="val 33000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3B604130-A0CB-4999-B701-49FAF90CCC4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26020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54154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9DD3EDD-3D8B-41A5-8989-6DCAF85DE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8804" y="337805"/>
            <a:ext cx="7343276" cy="612000"/>
          </a:xfrm>
        </p:spPr>
        <p:txBody>
          <a:bodyPr>
            <a:noAutofit/>
          </a:bodyPr>
          <a:lstStyle/>
          <a:p>
            <a:r>
              <a:rPr lang="hu-HU" sz="2300" dirty="0"/>
              <a:t>Az mnb versenyképességi munkájának mérföldkövei</a:t>
            </a:r>
          </a:p>
        </p:txBody>
      </p:sp>
      <p:sp>
        <p:nvSpPr>
          <p:cNvPr id="7" name="Nyíl: jobbra mutató 6">
            <a:extLst>
              <a:ext uri="{FF2B5EF4-FFF2-40B4-BE49-F238E27FC236}">
                <a16:creationId xmlns:a16="http://schemas.microsoft.com/office/drawing/2014/main" id="{A5EF3D18-7812-4ED6-8E53-0BA14B4B509D}"/>
              </a:ext>
            </a:extLst>
          </p:cNvPr>
          <p:cNvSpPr/>
          <p:nvPr/>
        </p:nvSpPr>
        <p:spPr>
          <a:xfrm>
            <a:off x="1128192" y="3076961"/>
            <a:ext cx="7053526" cy="1046321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Szövegdoboz 16">
            <a:extLst>
              <a:ext uri="{FF2B5EF4-FFF2-40B4-BE49-F238E27FC236}">
                <a16:creationId xmlns:a16="http://schemas.microsoft.com/office/drawing/2014/main" id="{D162B842-0F62-42DE-9155-401F28AB515B}"/>
              </a:ext>
            </a:extLst>
          </p:cNvPr>
          <p:cNvSpPr txBox="1"/>
          <p:nvPr/>
        </p:nvSpPr>
        <p:spPr>
          <a:xfrm>
            <a:off x="1063512" y="3854002"/>
            <a:ext cx="124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2016</a:t>
            </a:r>
          </a:p>
        </p:txBody>
      </p:sp>
      <p:sp>
        <p:nvSpPr>
          <p:cNvPr id="18" name="Szövegdoboz 17">
            <a:extLst>
              <a:ext uri="{FF2B5EF4-FFF2-40B4-BE49-F238E27FC236}">
                <a16:creationId xmlns:a16="http://schemas.microsoft.com/office/drawing/2014/main" id="{6F5C8E50-85BA-4AB2-96F1-52F8FEE5CB68}"/>
              </a:ext>
            </a:extLst>
          </p:cNvPr>
          <p:cNvSpPr txBox="1"/>
          <p:nvPr/>
        </p:nvSpPr>
        <p:spPr>
          <a:xfrm>
            <a:off x="2878299" y="3847795"/>
            <a:ext cx="124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2017</a:t>
            </a:r>
          </a:p>
        </p:txBody>
      </p:sp>
      <p:sp>
        <p:nvSpPr>
          <p:cNvPr id="19" name="Szövegdoboz 18">
            <a:extLst>
              <a:ext uri="{FF2B5EF4-FFF2-40B4-BE49-F238E27FC236}">
                <a16:creationId xmlns:a16="http://schemas.microsoft.com/office/drawing/2014/main" id="{4FBA4EA8-51A9-4569-8383-1FCD5F598F66}"/>
              </a:ext>
            </a:extLst>
          </p:cNvPr>
          <p:cNvSpPr txBox="1"/>
          <p:nvPr/>
        </p:nvSpPr>
        <p:spPr>
          <a:xfrm>
            <a:off x="4042990" y="2860650"/>
            <a:ext cx="1439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</a:p>
        </p:txBody>
      </p:sp>
      <p:sp>
        <p:nvSpPr>
          <p:cNvPr id="20" name="Téglalap 19">
            <a:extLst>
              <a:ext uri="{FF2B5EF4-FFF2-40B4-BE49-F238E27FC236}">
                <a16:creationId xmlns:a16="http://schemas.microsoft.com/office/drawing/2014/main" id="{F41F8F61-F580-4E96-9517-7201C6B3AFA4}"/>
              </a:ext>
            </a:extLst>
          </p:cNvPr>
          <p:cNvSpPr/>
          <p:nvPr/>
        </p:nvSpPr>
        <p:spPr>
          <a:xfrm>
            <a:off x="80030" y="1605999"/>
            <a:ext cx="822862" cy="3960000"/>
          </a:xfrm>
          <a:prstGeom prst="rect">
            <a:avLst/>
          </a:prstGeom>
          <a:solidFill>
            <a:schemeClr val="accent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Kormányzati felkérés</a:t>
            </a:r>
          </a:p>
        </p:txBody>
      </p:sp>
      <p:pic>
        <p:nvPicPr>
          <p:cNvPr id="21" name="Picture 10">
            <a:extLst>
              <a:ext uri="{FF2B5EF4-FFF2-40B4-BE49-F238E27FC236}">
                <a16:creationId xmlns:a16="http://schemas.microsoft.com/office/drawing/2014/main" id="{F228BACE-A4AE-4D3A-962A-E6A57D543D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919" y="4378006"/>
            <a:ext cx="1318346" cy="17876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Kép 21">
            <a:extLst>
              <a:ext uri="{FF2B5EF4-FFF2-40B4-BE49-F238E27FC236}">
                <a16:creationId xmlns:a16="http://schemas.microsoft.com/office/drawing/2014/main" id="{CF312C99-7CCF-4BDC-AB0E-FE94AF39B8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353" y="4409345"/>
            <a:ext cx="1262100" cy="17563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33" name="Egyenes összekötő 32">
            <a:extLst>
              <a:ext uri="{FF2B5EF4-FFF2-40B4-BE49-F238E27FC236}">
                <a16:creationId xmlns:a16="http://schemas.microsoft.com/office/drawing/2014/main" id="{F6B4A56D-063E-4673-925F-C23D1AE5AE62}"/>
              </a:ext>
            </a:extLst>
          </p:cNvPr>
          <p:cNvCxnSpPr>
            <a:cxnSpLocks/>
          </p:cNvCxnSpPr>
          <p:nvPr/>
        </p:nvCxnSpPr>
        <p:spPr>
          <a:xfrm>
            <a:off x="1263090" y="3597169"/>
            <a:ext cx="6388540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Kép 22">
            <a:extLst>
              <a:ext uri="{FF2B5EF4-FFF2-40B4-BE49-F238E27FC236}">
                <a16:creationId xmlns:a16="http://schemas.microsoft.com/office/drawing/2014/main" id="{E735F0C6-3F96-4AF6-85CB-C861FF6586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0307" y="1084390"/>
            <a:ext cx="2158137" cy="1618603"/>
          </a:xfrm>
          <a:prstGeom prst="rect">
            <a:avLst/>
          </a:prstGeom>
        </p:spPr>
      </p:pic>
      <p:sp>
        <p:nvSpPr>
          <p:cNvPr id="24" name="Téglalap 23">
            <a:extLst>
              <a:ext uri="{FF2B5EF4-FFF2-40B4-BE49-F238E27FC236}">
                <a16:creationId xmlns:a16="http://schemas.microsoft.com/office/drawing/2014/main" id="{319BAEB9-ECD9-4040-8A1D-06BF345CD074}"/>
              </a:ext>
            </a:extLst>
          </p:cNvPr>
          <p:cNvSpPr/>
          <p:nvPr/>
        </p:nvSpPr>
        <p:spPr>
          <a:xfrm>
            <a:off x="8212815" y="1605999"/>
            <a:ext cx="822862" cy="3960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</a:t>
            </a:r>
          </a:p>
        </p:txBody>
      </p:sp>
      <p:grpSp>
        <p:nvGrpSpPr>
          <p:cNvPr id="27" name="Csoportba foglalás 26">
            <a:extLst>
              <a:ext uri="{FF2B5EF4-FFF2-40B4-BE49-F238E27FC236}">
                <a16:creationId xmlns:a16="http://schemas.microsoft.com/office/drawing/2014/main" id="{302672B8-68AC-4D93-9E94-3D8543DCF639}"/>
              </a:ext>
            </a:extLst>
          </p:cNvPr>
          <p:cNvGrpSpPr/>
          <p:nvPr/>
        </p:nvGrpSpPr>
        <p:grpSpPr>
          <a:xfrm>
            <a:off x="4505908" y="3383325"/>
            <a:ext cx="432000" cy="432000"/>
            <a:chOff x="1920240" y="3210559"/>
            <a:chExt cx="432000" cy="432000"/>
          </a:xfrm>
        </p:grpSpPr>
        <p:sp>
          <p:nvSpPr>
            <p:cNvPr id="28" name="Ellipszis 27">
              <a:extLst>
                <a:ext uri="{FF2B5EF4-FFF2-40B4-BE49-F238E27FC236}">
                  <a16:creationId xmlns:a16="http://schemas.microsoft.com/office/drawing/2014/main" id="{86BA92CD-9F25-44B9-9B85-45BD20F6EE70}"/>
                </a:ext>
              </a:extLst>
            </p:cNvPr>
            <p:cNvSpPr/>
            <p:nvPr/>
          </p:nvSpPr>
          <p:spPr>
            <a:xfrm>
              <a:off x="1920240" y="3210559"/>
              <a:ext cx="432000" cy="432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9" name="Ellipszis 28">
              <a:extLst>
                <a:ext uri="{FF2B5EF4-FFF2-40B4-BE49-F238E27FC236}">
                  <a16:creationId xmlns:a16="http://schemas.microsoft.com/office/drawing/2014/main" id="{EF9F1529-08DB-45AD-A331-61B3C2995851}"/>
                </a:ext>
              </a:extLst>
            </p:cNvPr>
            <p:cNvSpPr/>
            <p:nvPr/>
          </p:nvSpPr>
          <p:spPr>
            <a:xfrm>
              <a:off x="1992240" y="3282559"/>
              <a:ext cx="288000" cy="28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1" name="Csoportba foglalás 10">
            <a:extLst>
              <a:ext uri="{FF2B5EF4-FFF2-40B4-BE49-F238E27FC236}">
                <a16:creationId xmlns:a16="http://schemas.microsoft.com/office/drawing/2014/main" id="{B41DB1DD-8A71-41A0-ABB8-C0D6A7EC210A}"/>
              </a:ext>
            </a:extLst>
          </p:cNvPr>
          <p:cNvGrpSpPr/>
          <p:nvPr/>
        </p:nvGrpSpPr>
        <p:grpSpPr>
          <a:xfrm>
            <a:off x="3287139" y="3383955"/>
            <a:ext cx="432000" cy="432000"/>
            <a:chOff x="1920240" y="3210559"/>
            <a:chExt cx="432000" cy="432000"/>
          </a:xfrm>
        </p:grpSpPr>
        <p:sp>
          <p:nvSpPr>
            <p:cNvPr id="12" name="Ellipszis 11">
              <a:extLst>
                <a:ext uri="{FF2B5EF4-FFF2-40B4-BE49-F238E27FC236}">
                  <a16:creationId xmlns:a16="http://schemas.microsoft.com/office/drawing/2014/main" id="{473BBDC8-39BB-4073-A8E6-A03C07287C06}"/>
                </a:ext>
              </a:extLst>
            </p:cNvPr>
            <p:cNvSpPr/>
            <p:nvPr/>
          </p:nvSpPr>
          <p:spPr>
            <a:xfrm>
              <a:off x="1920240" y="3210559"/>
              <a:ext cx="432000" cy="432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Ellipszis 12">
              <a:extLst>
                <a:ext uri="{FF2B5EF4-FFF2-40B4-BE49-F238E27FC236}">
                  <a16:creationId xmlns:a16="http://schemas.microsoft.com/office/drawing/2014/main" id="{D23F6D33-2CE0-48EE-B1B3-3D680BF1C04C}"/>
                </a:ext>
              </a:extLst>
            </p:cNvPr>
            <p:cNvSpPr/>
            <p:nvPr/>
          </p:nvSpPr>
          <p:spPr>
            <a:xfrm>
              <a:off x="1992240" y="3282559"/>
              <a:ext cx="288000" cy="28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0" name="Csoportba foglalás 9">
            <a:extLst>
              <a:ext uri="{FF2B5EF4-FFF2-40B4-BE49-F238E27FC236}">
                <a16:creationId xmlns:a16="http://schemas.microsoft.com/office/drawing/2014/main" id="{BECB6D01-5642-441C-9BA1-7DB04CB9A4FE}"/>
              </a:ext>
            </a:extLst>
          </p:cNvPr>
          <p:cNvGrpSpPr/>
          <p:nvPr/>
        </p:nvGrpSpPr>
        <p:grpSpPr>
          <a:xfrm>
            <a:off x="1471092" y="3383325"/>
            <a:ext cx="432000" cy="432000"/>
            <a:chOff x="1920240" y="3210559"/>
            <a:chExt cx="432000" cy="432000"/>
          </a:xfrm>
        </p:grpSpPr>
        <p:sp>
          <p:nvSpPr>
            <p:cNvPr id="8" name="Ellipszis 7">
              <a:extLst>
                <a:ext uri="{FF2B5EF4-FFF2-40B4-BE49-F238E27FC236}">
                  <a16:creationId xmlns:a16="http://schemas.microsoft.com/office/drawing/2014/main" id="{671C8D34-5BBE-49EE-8E8C-F6B75B832C2E}"/>
                </a:ext>
              </a:extLst>
            </p:cNvPr>
            <p:cNvSpPr/>
            <p:nvPr/>
          </p:nvSpPr>
          <p:spPr>
            <a:xfrm>
              <a:off x="1920240" y="3210559"/>
              <a:ext cx="432000" cy="432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9" name="Ellipszis 8">
              <a:extLst>
                <a:ext uri="{FF2B5EF4-FFF2-40B4-BE49-F238E27FC236}">
                  <a16:creationId xmlns:a16="http://schemas.microsoft.com/office/drawing/2014/main" id="{DA9942FC-BEE5-4CB9-BDD1-49AB77F96E1B}"/>
                </a:ext>
              </a:extLst>
            </p:cNvPr>
            <p:cNvSpPr/>
            <p:nvPr/>
          </p:nvSpPr>
          <p:spPr>
            <a:xfrm>
              <a:off x="1992240" y="3282559"/>
              <a:ext cx="288000" cy="28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6" name="Csoportba foglalás 26">
            <a:extLst>
              <a:ext uri="{FF2B5EF4-FFF2-40B4-BE49-F238E27FC236}">
                <a16:creationId xmlns:a16="http://schemas.microsoft.com/office/drawing/2014/main" id="{2C743315-0340-415F-8708-A2CC4514FB9F}"/>
              </a:ext>
            </a:extLst>
          </p:cNvPr>
          <p:cNvGrpSpPr/>
          <p:nvPr/>
        </p:nvGrpSpPr>
        <p:grpSpPr>
          <a:xfrm>
            <a:off x="5672328" y="3383325"/>
            <a:ext cx="432000" cy="432000"/>
            <a:chOff x="1920240" y="3210559"/>
            <a:chExt cx="432000" cy="432000"/>
          </a:xfrm>
        </p:grpSpPr>
        <p:sp>
          <p:nvSpPr>
            <p:cNvPr id="30" name="Ellipszis 27">
              <a:extLst>
                <a:ext uri="{FF2B5EF4-FFF2-40B4-BE49-F238E27FC236}">
                  <a16:creationId xmlns:a16="http://schemas.microsoft.com/office/drawing/2014/main" id="{63BA01A9-B7C1-49E5-81F6-30B219D6F8C7}"/>
                </a:ext>
              </a:extLst>
            </p:cNvPr>
            <p:cNvSpPr/>
            <p:nvPr/>
          </p:nvSpPr>
          <p:spPr>
            <a:xfrm>
              <a:off x="1920240" y="3210559"/>
              <a:ext cx="432000" cy="432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1" name="Ellipszis 28">
              <a:extLst>
                <a:ext uri="{FF2B5EF4-FFF2-40B4-BE49-F238E27FC236}">
                  <a16:creationId xmlns:a16="http://schemas.microsoft.com/office/drawing/2014/main" id="{B9A2135D-ECFA-430C-AF2A-E38FF0DE3AD4}"/>
                </a:ext>
              </a:extLst>
            </p:cNvPr>
            <p:cNvSpPr/>
            <p:nvPr/>
          </p:nvSpPr>
          <p:spPr>
            <a:xfrm>
              <a:off x="1992240" y="3282559"/>
              <a:ext cx="288000" cy="28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2" name="Szövegdoboz 17">
            <a:extLst>
              <a:ext uri="{FF2B5EF4-FFF2-40B4-BE49-F238E27FC236}">
                <a16:creationId xmlns:a16="http://schemas.microsoft.com/office/drawing/2014/main" id="{92FCE8D1-EAE0-4CD2-BB52-3C92DF6E0AF4}"/>
              </a:ext>
            </a:extLst>
          </p:cNvPr>
          <p:cNvSpPr txBox="1"/>
          <p:nvPr/>
        </p:nvSpPr>
        <p:spPr>
          <a:xfrm>
            <a:off x="5267829" y="3828561"/>
            <a:ext cx="124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2018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4626F92-CCDE-4D00-AF4D-ACF075A92E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66480" y="4378006"/>
            <a:ext cx="1251029" cy="176307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007685F-E749-48B2-94E4-24B6EC2651F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grpSp>
        <p:nvGrpSpPr>
          <p:cNvPr id="34" name="Csoportba foglalás 26">
            <a:extLst>
              <a:ext uri="{FF2B5EF4-FFF2-40B4-BE49-F238E27FC236}">
                <a16:creationId xmlns:a16="http://schemas.microsoft.com/office/drawing/2014/main" id="{1C2CA556-9301-4B95-8DB7-62924852DAF6}"/>
              </a:ext>
            </a:extLst>
          </p:cNvPr>
          <p:cNvGrpSpPr/>
          <p:nvPr/>
        </p:nvGrpSpPr>
        <p:grpSpPr>
          <a:xfrm>
            <a:off x="6838749" y="3391442"/>
            <a:ext cx="432000" cy="432000"/>
            <a:chOff x="1920240" y="3210559"/>
            <a:chExt cx="432000" cy="432000"/>
          </a:xfrm>
        </p:grpSpPr>
        <p:sp>
          <p:nvSpPr>
            <p:cNvPr id="35" name="Ellipszis 27">
              <a:extLst>
                <a:ext uri="{FF2B5EF4-FFF2-40B4-BE49-F238E27FC236}">
                  <a16:creationId xmlns:a16="http://schemas.microsoft.com/office/drawing/2014/main" id="{390F30C2-F168-4B10-B4B7-8326FD79011D}"/>
                </a:ext>
              </a:extLst>
            </p:cNvPr>
            <p:cNvSpPr/>
            <p:nvPr/>
          </p:nvSpPr>
          <p:spPr>
            <a:xfrm>
              <a:off x="1920240" y="3210559"/>
              <a:ext cx="432000" cy="432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Ellipszis 28">
              <a:extLst>
                <a:ext uri="{FF2B5EF4-FFF2-40B4-BE49-F238E27FC236}">
                  <a16:creationId xmlns:a16="http://schemas.microsoft.com/office/drawing/2014/main" id="{2C425AB3-DAC1-4C95-8553-2DC0CC4DAD25}"/>
                </a:ext>
              </a:extLst>
            </p:cNvPr>
            <p:cNvSpPr/>
            <p:nvPr/>
          </p:nvSpPr>
          <p:spPr>
            <a:xfrm>
              <a:off x="1992240" y="3282559"/>
              <a:ext cx="288000" cy="28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7" name="Szövegdoboz 18">
            <a:extLst>
              <a:ext uri="{FF2B5EF4-FFF2-40B4-BE49-F238E27FC236}">
                <a16:creationId xmlns:a16="http://schemas.microsoft.com/office/drawing/2014/main" id="{6B06FD44-F0BD-4B31-A302-DF08EEA45D16}"/>
              </a:ext>
            </a:extLst>
          </p:cNvPr>
          <p:cNvSpPr txBox="1"/>
          <p:nvPr/>
        </p:nvSpPr>
        <p:spPr>
          <a:xfrm>
            <a:off x="6312965" y="2841997"/>
            <a:ext cx="14391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2019</a:t>
            </a:r>
          </a:p>
        </p:txBody>
      </p:sp>
      <p:grpSp>
        <p:nvGrpSpPr>
          <p:cNvPr id="39" name="Csoportba foglalás 10">
            <a:extLst>
              <a:ext uri="{FF2B5EF4-FFF2-40B4-BE49-F238E27FC236}">
                <a16:creationId xmlns:a16="http://schemas.microsoft.com/office/drawing/2014/main" id="{83F0BCF9-F040-4F5D-B612-B14F7083E474}"/>
              </a:ext>
            </a:extLst>
          </p:cNvPr>
          <p:cNvGrpSpPr/>
          <p:nvPr/>
        </p:nvGrpSpPr>
        <p:grpSpPr>
          <a:xfrm>
            <a:off x="2362236" y="3381169"/>
            <a:ext cx="432000" cy="432000"/>
            <a:chOff x="1920240" y="3210559"/>
            <a:chExt cx="432000" cy="432000"/>
          </a:xfrm>
        </p:grpSpPr>
        <p:sp>
          <p:nvSpPr>
            <p:cNvPr id="40" name="Ellipszis 11">
              <a:extLst>
                <a:ext uri="{FF2B5EF4-FFF2-40B4-BE49-F238E27FC236}">
                  <a16:creationId xmlns:a16="http://schemas.microsoft.com/office/drawing/2014/main" id="{F19C064B-551E-4E0D-A7D2-7B2966ED8549}"/>
                </a:ext>
              </a:extLst>
            </p:cNvPr>
            <p:cNvSpPr/>
            <p:nvPr/>
          </p:nvSpPr>
          <p:spPr>
            <a:xfrm>
              <a:off x="1920240" y="3210559"/>
              <a:ext cx="432000" cy="43200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Ellipszis 12">
              <a:extLst>
                <a:ext uri="{FF2B5EF4-FFF2-40B4-BE49-F238E27FC236}">
                  <a16:creationId xmlns:a16="http://schemas.microsoft.com/office/drawing/2014/main" id="{10D47D68-9AAD-4CAF-B49A-0763D386796D}"/>
                </a:ext>
              </a:extLst>
            </p:cNvPr>
            <p:cNvSpPr/>
            <p:nvPr/>
          </p:nvSpPr>
          <p:spPr>
            <a:xfrm>
              <a:off x="1992240" y="3282559"/>
              <a:ext cx="288000" cy="288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2" name="Szövegdoboz 17">
            <a:extLst>
              <a:ext uri="{FF2B5EF4-FFF2-40B4-BE49-F238E27FC236}">
                <a16:creationId xmlns:a16="http://schemas.microsoft.com/office/drawing/2014/main" id="{4AEDC9F6-A86C-4305-B805-A22F23453622}"/>
              </a:ext>
            </a:extLst>
          </p:cNvPr>
          <p:cNvSpPr txBox="1"/>
          <p:nvPr/>
        </p:nvSpPr>
        <p:spPr>
          <a:xfrm>
            <a:off x="1953396" y="2849441"/>
            <a:ext cx="1249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2017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F3E215E-6DB1-403E-994F-91E9C1C940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54626" y="983854"/>
            <a:ext cx="1604513" cy="107706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F7EDDDA-46EE-41B0-95B7-5D923BD96A0A}"/>
              </a:ext>
            </a:extLst>
          </p:cNvPr>
          <p:cNvSpPr txBox="1"/>
          <p:nvPr/>
        </p:nvSpPr>
        <p:spPr>
          <a:xfrm>
            <a:off x="1754626" y="2075382"/>
            <a:ext cx="1604513" cy="78483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Bankrendszeri Versenyképességi Index</a:t>
            </a:r>
          </a:p>
        </p:txBody>
      </p:sp>
      <p:pic>
        <p:nvPicPr>
          <p:cNvPr id="44" name="Content Placeholder 4">
            <a:extLst>
              <a:ext uri="{FF2B5EF4-FFF2-40B4-BE49-F238E27FC236}">
                <a16:creationId xmlns:a16="http://schemas.microsoft.com/office/drawing/2014/main" id="{E781AE98-0BB5-4D59-B9E2-7DBA19EE6887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8"/>
          <a:stretch>
            <a:fillRect/>
          </a:stretch>
        </p:blipFill>
        <p:spPr>
          <a:xfrm>
            <a:off x="6422996" y="1103441"/>
            <a:ext cx="1228634" cy="1746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5DC3EFB3-0AEC-4152-A108-027AAA4B253A}"/>
              </a:ext>
            </a:extLst>
          </p:cNvPr>
          <p:cNvSpPr/>
          <p:nvPr/>
        </p:nvSpPr>
        <p:spPr>
          <a:xfrm>
            <a:off x="6400008" y="1077301"/>
            <a:ext cx="1251622" cy="177808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9964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B36DDDB-9453-443B-80FB-20E32628E583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/>
          <a:stretch>
            <a:fillRect/>
          </a:stretch>
        </p:blipFill>
        <p:spPr>
          <a:xfrm>
            <a:off x="2665927" y="1060990"/>
            <a:ext cx="3812145" cy="53948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CA87302-E706-4C2E-A794-B2F093C4C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az mnb ÚJ versenyképességi programot tesz közzé</a:t>
            </a:r>
          </a:p>
        </p:txBody>
      </p:sp>
      <p:sp>
        <p:nvSpPr>
          <p:cNvPr id="6" name="Text Placeholder 13">
            <a:extLst>
              <a:ext uri="{FF2B5EF4-FFF2-40B4-BE49-F238E27FC236}">
                <a16:creationId xmlns:a16="http://schemas.microsoft.com/office/drawing/2014/main" id="{BF4337F6-4F13-47A5-A414-16441271C3F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1625" y="6316663"/>
            <a:ext cx="3600450" cy="369887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4197179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04942820-EC69-45DB-A014-594EE33968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fenntartható felzárkózás: magas életminőség és erős Magyarország</a:t>
            </a:r>
          </a:p>
        </p:txBody>
      </p:sp>
      <p:sp>
        <p:nvSpPr>
          <p:cNvPr id="7" name="Téglalap: lekerekített 6">
            <a:extLst>
              <a:ext uri="{FF2B5EF4-FFF2-40B4-BE49-F238E27FC236}">
                <a16:creationId xmlns:a16="http://schemas.microsoft.com/office/drawing/2014/main" id="{FFB409BC-99DF-4C0F-839A-B98A6B33CA1D}"/>
              </a:ext>
            </a:extLst>
          </p:cNvPr>
          <p:cNvSpPr/>
          <p:nvPr/>
        </p:nvSpPr>
        <p:spPr>
          <a:xfrm>
            <a:off x="2511589" y="1233595"/>
            <a:ext cx="3967992" cy="768217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</a:t>
            </a:r>
            <a:endParaRPr kumimoji="0" lang="hu-HU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Nyíl: felfelé kanyarodó 14">
            <a:extLst>
              <a:ext uri="{FF2B5EF4-FFF2-40B4-BE49-F238E27FC236}">
                <a16:creationId xmlns:a16="http://schemas.microsoft.com/office/drawing/2014/main" id="{19447696-D69B-4F1C-911E-8B4CF848C635}"/>
              </a:ext>
            </a:extLst>
          </p:cNvPr>
          <p:cNvSpPr/>
          <p:nvPr/>
        </p:nvSpPr>
        <p:spPr>
          <a:xfrm rot="10800000">
            <a:off x="2006669" y="1491879"/>
            <a:ext cx="503692" cy="943703"/>
          </a:xfrm>
          <a:prstGeom prst="bentUp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églalap: lekerekített 15">
            <a:extLst>
              <a:ext uri="{FF2B5EF4-FFF2-40B4-BE49-F238E27FC236}">
                <a16:creationId xmlns:a16="http://schemas.microsoft.com/office/drawing/2014/main" id="{796028AB-40F4-4D07-8E49-E74EE698D774}"/>
              </a:ext>
            </a:extLst>
          </p:cNvPr>
          <p:cNvSpPr/>
          <p:nvPr/>
        </p:nvSpPr>
        <p:spPr>
          <a:xfrm>
            <a:off x="732586" y="2896365"/>
            <a:ext cx="3389874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Megfelelő fizetések</a:t>
            </a: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églalap: lekerekített 16">
            <a:extLst>
              <a:ext uri="{FF2B5EF4-FFF2-40B4-BE49-F238E27FC236}">
                <a16:creationId xmlns:a16="http://schemas.microsoft.com/office/drawing/2014/main" id="{83E0F4FA-DA17-476D-BC96-C8D24FE33006}"/>
              </a:ext>
            </a:extLst>
          </p:cNvPr>
          <p:cNvSpPr/>
          <p:nvPr/>
        </p:nvSpPr>
        <p:spPr>
          <a:xfrm>
            <a:off x="732586" y="3537980"/>
            <a:ext cx="3389873" cy="550138"/>
          </a:xfrm>
          <a:prstGeom prst="roundRect">
            <a:avLst/>
          </a:prstGeom>
          <a:solidFill>
            <a:srgbClr val="8DDD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Magas színvonalú </a:t>
            </a:r>
            <a:b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egészségügy</a:t>
            </a:r>
          </a:p>
        </p:txBody>
      </p:sp>
      <p:sp>
        <p:nvSpPr>
          <p:cNvPr id="18" name="Téglalap: lekerekített 17">
            <a:extLst>
              <a:ext uri="{FF2B5EF4-FFF2-40B4-BE49-F238E27FC236}">
                <a16:creationId xmlns:a16="http://schemas.microsoft.com/office/drawing/2014/main" id="{39542E51-09BD-4C05-B441-5D2EF898A72D}"/>
              </a:ext>
            </a:extLst>
          </p:cNvPr>
          <p:cNvSpPr/>
          <p:nvPr/>
        </p:nvSpPr>
        <p:spPr>
          <a:xfrm>
            <a:off x="732586" y="4173677"/>
            <a:ext cx="3389874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Versenyképes oktatás</a:t>
            </a:r>
          </a:p>
        </p:txBody>
      </p:sp>
      <p:sp>
        <p:nvSpPr>
          <p:cNvPr id="19" name="Téglalap: lekerekített 18">
            <a:extLst>
              <a:ext uri="{FF2B5EF4-FFF2-40B4-BE49-F238E27FC236}">
                <a16:creationId xmlns:a16="http://schemas.microsoft.com/office/drawing/2014/main" id="{76931FF1-3543-47CD-9482-2A0E2FD8A840}"/>
              </a:ext>
            </a:extLst>
          </p:cNvPr>
          <p:cNvSpPr/>
          <p:nvPr/>
        </p:nvSpPr>
        <p:spPr>
          <a:xfrm>
            <a:off x="723763" y="5446871"/>
            <a:ext cx="3389874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Belső megtakarítások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adósság felhalmozás helyett</a:t>
            </a:r>
          </a:p>
        </p:txBody>
      </p:sp>
      <p:sp>
        <p:nvSpPr>
          <p:cNvPr id="21" name="Téglalap: lekerekített 20">
            <a:extLst>
              <a:ext uri="{FF2B5EF4-FFF2-40B4-BE49-F238E27FC236}">
                <a16:creationId xmlns:a16="http://schemas.microsoft.com/office/drawing/2014/main" id="{64E2F259-65EB-4642-BD6E-CDDE0C1B11BF}"/>
              </a:ext>
            </a:extLst>
          </p:cNvPr>
          <p:cNvSpPr/>
          <p:nvPr/>
        </p:nvSpPr>
        <p:spPr>
          <a:xfrm>
            <a:off x="723763" y="6082568"/>
            <a:ext cx="3389874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Pozitív jövőkép/gondolkodás</a:t>
            </a:r>
          </a:p>
        </p:txBody>
      </p:sp>
      <p:sp>
        <p:nvSpPr>
          <p:cNvPr id="22" name="Nyíl: felfelé kanyarodó 21">
            <a:extLst>
              <a:ext uri="{FF2B5EF4-FFF2-40B4-BE49-F238E27FC236}">
                <a16:creationId xmlns:a16="http://schemas.microsoft.com/office/drawing/2014/main" id="{C3E9A9D9-4946-47BE-A9D2-37DE01CE4848}"/>
              </a:ext>
            </a:extLst>
          </p:cNvPr>
          <p:cNvSpPr/>
          <p:nvPr/>
        </p:nvSpPr>
        <p:spPr>
          <a:xfrm rot="10800000" flipH="1">
            <a:off x="6482686" y="1529960"/>
            <a:ext cx="503692" cy="943703"/>
          </a:xfrm>
          <a:prstGeom prst="bentUpArrow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Szövegdoboz 22">
            <a:extLst>
              <a:ext uri="{FF2B5EF4-FFF2-40B4-BE49-F238E27FC236}">
                <a16:creationId xmlns:a16="http://schemas.microsoft.com/office/drawing/2014/main" id="{C6615DBE-A255-4C0F-92FD-4A8FDDFE7F67}"/>
              </a:ext>
            </a:extLst>
          </p:cNvPr>
          <p:cNvSpPr txBox="1"/>
          <p:nvPr/>
        </p:nvSpPr>
        <p:spPr>
          <a:xfrm>
            <a:off x="1501895" y="2402590"/>
            <a:ext cx="2155975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Életminőség</a:t>
            </a:r>
          </a:p>
        </p:txBody>
      </p:sp>
      <p:sp>
        <p:nvSpPr>
          <p:cNvPr id="24" name="Szövegdoboz 23">
            <a:extLst>
              <a:ext uri="{FF2B5EF4-FFF2-40B4-BE49-F238E27FC236}">
                <a16:creationId xmlns:a16="http://schemas.microsoft.com/office/drawing/2014/main" id="{10C702A4-29BC-4AF8-B47C-5CF51220CFF1}"/>
              </a:ext>
            </a:extLst>
          </p:cNvPr>
          <p:cNvSpPr txBox="1"/>
          <p:nvPr/>
        </p:nvSpPr>
        <p:spPr>
          <a:xfrm>
            <a:off x="5316858" y="2386131"/>
            <a:ext cx="273220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Erős Magyarország</a:t>
            </a:r>
          </a:p>
        </p:txBody>
      </p:sp>
      <p:sp>
        <p:nvSpPr>
          <p:cNvPr id="25" name="Téglalap: lekerekített 24">
            <a:extLst>
              <a:ext uri="{FF2B5EF4-FFF2-40B4-BE49-F238E27FC236}">
                <a16:creationId xmlns:a16="http://schemas.microsoft.com/office/drawing/2014/main" id="{0BBF7A1F-3E47-4B18-9AFF-8CAEDF28A518}"/>
              </a:ext>
            </a:extLst>
          </p:cNvPr>
          <p:cNvSpPr/>
          <p:nvPr/>
        </p:nvSpPr>
        <p:spPr>
          <a:xfrm>
            <a:off x="4942030" y="2896165"/>
            <a:ext cx="3389875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Stabil államháztartás</a:t>
            </a:r>
          </a:p>
        </p:txBody>
      </p:sp>
      <p:sp>
        <p:nvSpPr>
          <p:cNvPr id="26" name="Téglalap: lekerekített 25">
            <a:extLst>
              <a:ext uri="{FF2B5EF4-FFF2-40B4-BE49-F238E27FC236}">
                <a16:creationId xmlns:a16="http://schemas.microsoft.com/office/drawing/2014/main" id="{42B33AC5-D5CD-4025-9364-7753061722E4}"/>
              </a:ext>
            </a:extLst>
          </p:cNvPr>
          <p:cNvSpPr/>
          <p:nvPr/>
        </p:nvSpPr>
        <p:spPr>
          <a:xfrm>
            <a:off x="4942030" y="3537980"/>
            <a:ext cx="3389873" cy="554541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Biztonság</a:t>
            </a:r>
          </a:p>
        </p:txBody>
      </p:sp>
      <p:sp>
        <p:nvSpPr>
          <p:cNvPr id="27" name="Téglalap: lekerekített 26">
            <a:extLst>
              <a:ext uri="{FF2B5EF4-FFF2-40B4-BE49-F238E27FC236}">
                <a16:creationId xmlns:a16="http://schemas.microsoft.com/office/drawing/2014/main" id="{199CBCF9-96DE-499D-97B3-77BB59569968}"/>
              </a:ext>
            </a:extLst>
          </p:cNvPr>
          <p:cNvSpPr/>
          <p:nvPr/>
        </p:nvSpPr>
        <p:spPr>
          <a:xfrm>
            <a:off x="4942028" y="4173677"/>
            <a:ext cx="3389874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HUNique</a:t>
            </a:r>
            <a:endParaRPr kumimoji="0" lang="hu-HU" sz="1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églalap: lekerekített 27">
            <a:extLst>
              <a:ext uri="{FF2B5EF4-FFF2-40B4-BE49-F238E27FC236}">
                <a16:creationId xmlns:a16="http://schemas.microsoft.com/office/drawing/2014/main" id="{CB2AD54C-7BBD-4329-B0F7-723F0FCA1222}"/>
              </a:ext>
            </a:extLst>
          </p:cNvPr>
          <p:cNvSpPr/>
          <p:nvPr/>
        </p:nvSpPr>
        <p:spPr>
          <a:xfrm>
            <a:off x="4942028" y="4810187"/>
            <a:ext cx="3389874" cy="54483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Hatékony kormányzás</a:t>
            </a:r>
          </a:p>
        </p:txBody>
      </p:sp>
      <p:sp>
        <p:nvSpPr>
          <p:cNvPr id="29" name="Téglalap: lekerekített 28">
            <a:extLst>
              <a:ext uri="{FF2B5EF4-FFF2-40B4-BE49-F238E27FC236}">
                <a16:creationId xmlns:a16="http://schemas.microsoft.com/office/drawing/2014/main" id="{0C724194-CF5C-49D5-ADA1-A0EDE7214A0F}"/>
              </a:ext>
            </a:extLst>
          </p:cNvPr>
          <p:cNvSpPr/>
          <p:nvPr/>
        </p:nvSpPr>
        <p:spPr>
          <a:xfrm>
            <a:off x="4942028" y="5446783"/>
            <a:ext cx="3389874" cy="55022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Kiegyensúlyozott </a:t>
            </a:r>
            <a:b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energia-mix</a:t>
            </a:r>
          </a:p>
        </p:txBody>
      </p:sp>
      <p:sp>
        <p:nvSpPr>
          <p:cNvPr id="30" name="Téglalap: lekerekített 29">
            <a:extLst>
              <a:ext uri="{FF2B5EF4-FFF2-40B4-BE49-F238E27FC236}">
                <a16:creationId xmlns:a16="http://schemas.microsoft.com/office/drawing/2014/main" id="{830F762D-D082-495F-99B5-1C69D58141F8}"/>
              </a:ext>
            </a:extLst>
          </p:cNvPr>
          <p:cNvSpPr/>
          <p:nvPr/>
        </p:nvSpPr>
        <p:spPr>
          <a:xfrm>
            <a:off x="4942028" y="6092571"/>
            <a:ext cx="3389874" cy="550226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Erős hazai vállalatok és középosztály</a:t>
            </a:r>
          </a:p>
        </p:txBody>
      </p:sp>
      <p:sp>
        <p:nvSpPr>
          <p:cNvPr id="31" name="Téglalap: lekerekített 30">
            <a:extLst>
              <a:ext uri="{FF2B5EF4-FFF2-40B4-BE49-F238E27FC236}">
                <a16:creationId xmlns:a16="http://schemas.microsoft.com/office/drawing/2014/main" id="{E7FD679C-4DD7-4B23-A1B4-C8D740FFBFB3}"/>
              </a:ext>
            </a:extLst>
          </p:cNvPr>
          <p:cNvSpPr/>
          <p:nvPr/>
        </p:nvSpPr>
        <p:spPr>
          <a:xfrm>
            <a:off x="738723" y="4814613"/>
            <a:ext cx="3389874" cy="55013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Családbarát környezet</a:t>
            </a:r>
          </a:p>
        </p:txBody>
      </p:sp>
      <p:cxnSp>
        <p:nvCxnSpPr>
          <p:cNvPr id="49" name="Egyenes összekötő 48">
            <a:extLst>
              <a:ext uri="{FF2B5EF4-FFF2-40B4-BE49-F238E27FC236}">
                <a16:creationId xmlns:a16="http://schemas.microsoft.com/office/drawing/2014/main" id="{C248E8BD-6B98-49BD-B767-A5D468D00586}"/>
              </a:ext>
            </a:extLst>
          </p:cNvPr>
          <p:cNvCxnSpPr>
            <a:cxnSpLocks/>
          </p:cNvCxnSpPr>
          <p:nvPr/>
        </p:nvCxnSpPr>
        <p:spPr>
          <a:xfrm>
            <a:off x="4798811" y="2627228"/>
            <a:ext cx="0" cy="414268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Egyenes összekötő 51">
            <a:extLst>
              <a:ext uri="{FF2B5EF4-FFF2-40B4-BE49-F238E27FC236}">
                <a16:creationId xmlns:a16="http://schemas.microsoft.com/office/drawing/2014/main" id="{44989D8C-3928-4F05-BD08-B9F305AB3101}"/>
              </a:ext>
            </a:extLst>
          </p:cNvPr>
          <p:cNvCxnSpPr>
            <a:cxnSpLocks/>
          </p:cNvCxnSpPr>
          <p:nvPr/>
        </p:nvCxnSpPr>
        <p:spPr>
          <a:xfrm>
            <a:off x="8457809" y="2679156"/>
            <a:ext cx="0" cy="409076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Egyenes összekötő 52">
            <a:extLst>
              <a:ext uri="{FF2B5EF4-FFF2-40B4-BE49-F238E27FC236}">
                <a16:creationId xmlns:a16="http://schemas.microsoft.com/office/drawing/2014/main" id="{FB420501-3969-4E6C-81DF-5F645D55B7DD}"/>
              </a:ext>
            </a:extLst>
          </p:cNvPr>
          <p:cNvCxnSpPr>
            <a:cxnSpLocks/>
          </p:cNvCxnSpPr>
          <p:nvPr/>
        </p:nvCxnSpPr>
        <p:spPr>
          <a:xfrm>
            <a:off x="580546" y="2627228"/>
            <a:ext cx="0" cy="4142688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gyenes összekötő 53">
            <a:extLst>
              <a:ext uri="{FF2B5EF4-FFF2-40B4-BE49-F238E27FC236}">
                <a16:creationId xmlns:a16="http://schemas.microsoft.com/office/drawing/2014/main" id="{C689B76C-D0E4-4250-A297-A37A7086D941}"/>
              </a:ext>
            </a:extLst>
          </p:cNvPr>
          <p:cNvCxnSpPr>
            <a:cxnSpLocks/>
          </p:cNvCxnSpPr>
          <p:nvPr/>
        </p:nvCxnSpPr>
        <p:spPr>
          <a:xfrm>
            <a:off x="4251645" y="2627190"/>
            <a:ext cx="10716" cy="414272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gyenes összekötő 54">
            <a:extLst>
              <a:ext uri="{FF2B5EF4-FFF2-40B4-BE49-F238E27FC236}">
                <a16:creationId xmlns:a16="http://schemas.microsoft.com/office/drawing/2014/main" id="{C267507A-FF7A-402F-BC74-14B3D0A5F964}"/>
              </a:ext>
            </a:extLst>
          </p:cNvPr>
          <p:cNvCxnSpPr>
            <a:cxnSpLocks/>
          </p:cNvCxnSpPr>
          <p:nvPr/>
        </p:nvCxnSpPr>
        <p:spPr>
          <a:xfrm flipH="1">
            <a:off x="580547" y="2641117"/>
            <a:ext cx="411543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Egyenes összekötő 57">
            <a:extLst>
              <a:ext uri="{FF2B5EF4-FFF2-40B4-BE49-F238E27FC236}">
                <a16:creationId xmlns:a16="http://schemas.microsoft.com/office/drawing/2014/main" id="{F5FE72DE-2BF2-4179-A9D4-F7520FDE23AF}"/>
              </a:ext>
            </a:extLst>
          </p:cNvPr>
          <p:cNvCxnSpPr>
            <a:cxnSpLocks/>
          </p:cNvCxnSpPr>
          <p:nvPr/>
        </p:nvCxnSpPr>
        <p:spPr>
          <a:xfrm flipH="1">
            <a:off x="3852736" y="2641117"/>
            <a:ext cx="409626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Egyenes összekötő 65">
            <a:extLst>
              <a:ext uri="{FF2B5EF4-FFF2-40B4-BE49-F238E27FC236}">
                <a16:creationId xmlns:a16="http://schemas.microsoft.com/office/drawing/2014/main" id="{F75B798B-90F9-43E1-8855-66C653E408D4}"/>
              </a:ext>
            </a:extLst>
          </p:cNvPr>
          <p:cNvCxnSpPr>
            <a:cxnSpLocks/>
          </p:cNvCxnSpPr>
          <p:nvPr/>
        </p:nvCxnSpPr>
        <p:spPr>
          <a:xfrm>
            <a:off x="4798811" y="6769916"/>
            <a:ext cx="3658998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Egyenes összekötő 69">
            <a:extLst>
              <a:ext uri="{FF2B5EF4-FFF2-40B4-BE49-F238E27FC236}">
                <a16:creationId xmlns:a16="http://schemas.microsoft.com/office/drawing/2014/main" id="{7378B41B-E26A-42C1-B305-41ABDC57D05C}"/>
              </a:ext>
            </a:extLst>
          </p:cNvPr>
          <p:cNvCxnSpPr/>
          <p:nvPr/>
        </p:nvCxnSpPr>
        <p:spPr>
          <a:xfrm>
            <a:off x="580546" y="6769916"/>
            <a:ext cx="3681815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Egyenes összekötő 75">
            <a:extLst>
              <a:ext uri="{FF2B5EF4-FFF2-40B4-BE49-F238E27FC236}">
                <a16:creationId xmlns:a16="http://schemas.microsoft.com/office/drawing/2014/main" id="{BF5BE0B5-B1FF-4AEF-8C08-12D06535DA3D}"/>
              </a:ext>
            </a:extLst>
          </p:cNvPr>
          <p:cNvCxnSpPr/>
          <p:nvPr/>
        </p:nvCxnSpPr>
        <p:spPr>
          <a:xfrm flipH="1">
            <a:off x="8049060" y="2679156"/>
            <a:ext cx="408749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Egyenes összekötő 77">
            <a:extLst>
              <a:ext uri="{FF2B5EF4-FFF2-40B4-BE49-F238E27FC236}">
                <a16:creationId xmlns:a16="http://schemas.microsoft.com/office/drawing/2014/main" id="{72CE026C-C3A0-4BA9-BFD3-532BD2E7D9EA}"/>
              </a:ext>
            </a:extLst>
          </p:cNvPr>
          <p:cNvCxnSpPr/>
          <p:nvPr/>
        </p:nvCxnSpPr>
        <p:spPr>
          <a:xfrm>
            <a:off x="4798811" y="2641117"/>
            <a:ext cx="404552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944CD93-89AB-4D21-9131-20105982E0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221" y="3596985"/>
            <a:ext cx="430328" cy="43032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B3AA2B-B7EB-489A-84D7-577359FDDF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268" y="4204862"/>
            <a:ext cx="432000" cy="432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A583BC8-7213-4808-8E8F-D44C6BBCD6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4760" y="2922340"/>
            <a:ext cx="432000" cy="432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D9E0EF9-4D68-44A1-9D5F-001B4187E89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972" y="6144500"/>
            <a:ext cx="432000" cy="43200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F4A80E3-742F-4EFC-9B73-840B5C4E111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972" y="5513358"/>
            <a:ext cx="432000" cy="43200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E7775B4-4018-47E6-AF8A-1E45C55E761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3596985"/>
            <a:ext cx="432000" cy="43200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7F647D89-43CC-4F40-91BE-D68DC12F12B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2950384"/>
            <a:ext cx="432000" cy="43200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E946CC26-2D74-43C0-A410-38B8D3AB516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5505896"/>
            <a:ext cx="432000" cy="432000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3AA1DF36-064B-4A8C-9335-02F958DE31ED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6134554"/>
            <a:ext cx="432000" cy="432000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D29DFEB-39DC-4C9D-AC44-A543C538FC9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4232746"/>
            <a:ext cx="432000" cy="432000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70B63B5A-E833-49E9-8EFB-BED25EE8DD18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1434" y="4861195"/>
            <a:ext cx="432000" cy="432000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ED63C00B-AFDC-4733-BC50-FAD7149F58F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686" y="4855695"/>
            <a:ext cx="432000" cy="432000"/>
          </a:xfrm>
          <a:prstGeom prst="rect">
            <a:avLst/>
          </a:prstGeom>
        </p:spPr>
      </p:pic>
      <p:pic>
        <p:nvPicPr>
          <p:cNvPr id="4" name="Kép 3">
            <a:extLst>
              <a:ext uri="{FF2B5EF4-FFF2-40B4-BE49-F238E27FC236}">
                <a16:creationId xmlns:a16="http://schemas.microsoft.com/office/drawing/2014/main" id="{548D393A-813C-424A-8EDB-6DE565065A3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09" y="1189647"/>
            <a:ext cx="1435431" cy="1272749"/>
          </a:xfrm>
          <a:prstGeom prst="rect">
            <a:avLst/>
          </a:prstGeom>
        </p:spPr>
      </p:pic>
      <p:pic>
        <p:nvPicPr>
          <p:cNvPr id="6" name="Kép 5">
            <a:extLst>
              <a:ext uri="{FF2B5EF4-FFF2-40B4-BE49-F238E27FC236}">
                <a16:creationId xmlns:a16="http://schemas.microsoft.com/office/drawing/2014/main" id="{6548D1A3-04E9-4C36-8238-E90161719B9E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2800" y="1354170"/>
            <a:ext cx="1533515" cy="943701"/>
          </a:xfrm>
          <a:prstGeom prst="rect">
            <a:avLst/>
          </a:prstGeom>
        </p:spPr>
      </p:pic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9DA37A08-AAD0-4052-B6DC-5AE86C31EF5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455038" y="6395940"/>
            <a:ext cx="688962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40730836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984F235C-708C-4E4E-8295-98506D84F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Magyarország ne ragadjon a közepes fejlettség csapdájába</a:t>
            </a:r>
          </a:p>
        </p:txBody>
      </p:sp>
      <p:sp>
        <p:nvSpPr>
          <p:cNvPr id="5" name="Text Placeholder 10">
            <a:extLst>
              <a:ext uri="{FF2B5EF4-FFF2-40B4-BE49-F238E27FC236}">
                <a16:creationId xmlns:a16="http://schemas.microsoft.com/office/drawing/2014/main" id="{3587DDD1-3E05-4460-B7E3-624E37174A0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9F692559-8B53-4A2B-BE88-27F7B7393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102" y="2851165"/>
            <a:ext cx="3051714" cy="3051714"/>
          </a:xfrm>
          <a:prstGeom prst="rect">
            <a:avLst/>
          </a:prstGeom>
        </p:spPr>
      </p:pic>
      <p:pic>
        <p:nvPicPr>
          <p:cNvPr id="9" name="Kép 8">
            <a:extLst>
              <a:ext uri="{FF2B5EF4-FFF2-40B4-BE49-F238E27FC236}">
                <a16:creationId xmlns:a16="http://schemas.microsoft.com/office/drawing/2014/main" id="{1174E42B-B11A-4593-A1EB-43259686910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90" b="34198"/>
          <a:stretch/>
        </p:blipFill>
        <p:spPr>
          <a:xfrm rot="21041343">
            <a:off x="911676" y="4471874"/>
            <a:ext cx="3761874" cy="756231"/>
          </a:xfrm>
          <a:prstGeom prst="rect">
            <a:avLst/>
          </a:prstGeom>
        </p:spPr>
      </p:pic>
      <p:sp>
        <p:nvSpPr>
          <p:cNvPr id="12" name="Téglalap: lekerekített 11">
            <a:extLst>
              <a:ext uri="{FF2B5EF4-FFF2-40B4-BE49-F238E27FC236}">
                <a16:creationId xmlns:a16="http://schemas.microsoft.com/office/drawing/2014/main" id="{48B2A432-A330-41C3-87E3-1980E23E8063}"/>
              </a:ext>
            </a:extLst>
          </p:cNvPr>
          <p:cNvSpPr/>
          <p:nvPr/>
        </p:nvSpPr>
        <p:spPr>
          <a:xfrm>
            <a:off x="1244952" y="1309776"/>
            <a:ext cx="6355926" cy="1398769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 legalább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 százalékpontos növekedési többlettel</a:t>
            </a:r>
          </a:p>
        </p:txBody>
      </p:sp>
    </p:spTree>
    <p:extLst>
      <p:ext uri="{BB962C8B-B14F-4D97-AF65-F5344CB8AC3E}">
        <p14:creationId xmlns:p14="http://schemas.microsoft.com/office/powerpoint/2010/main" val="3423620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Arrow: Down 52">
            <a:extLst>
              <a:ext uri="{FF2B5EF4-FFF2-40B4-BE49-F238E27FC236}">
                <a16:creationId xmlns:a16="http://schemas.microsoft.com/office/drawing/2014/main" id="{D4A18ECB-4B19-4C2D-A42F-ED6B586B4BB3}"/>
              </a:ext>
            </a:extLst>
          </p:cNvPr>
          <p:cNvSpPr/>
          <p:nvPr/>
        </p:nvSpPr>
        <p:spPr>
          <a:xfrm>
            <a:off x="4293753" y="3748672"/>
            <a:ext cx="748971" cy="1439500"/>
          </a:xfrm>
          <a:prstGeom prst="downArrow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90D312F-796B-4CF5-99D2-17992C4F5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116" y="310448"/>
            <a:ext cx="7719699" cy="612000"/>
          </a:xfrm>
        </p:spPr>
        <p:txBody>
          <a:bodyPr>
            <a:normAutofit/>
          </a:bodyPr>
          <a:lstStyle/>
          <a:p>
            <a:r>
              <a:rPr lang="hu-HU" sz="2300" dirty="0"/>
              <a:t>A cél az osztrák életszínvonal elérése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C925BB-F231-4A46-8DFE-73F893BFBD2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415708" y="6408922"/>
            <a:ext cx="3600000" cy="369333"/>
          </a:xfrm>
        </p:spPr>
        <p:txBody>
          <a:bodyPr/>
          <a:lstStyle/>
          <a:p>
            <a:r>
              <a:rPr lang="hu-HU" dirty="0"/>
              <a:t>Forrás | MNB, Eurostat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6577E2C-AF1A-4C47-B7ED-C0B6FC707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10759"/>
          <a:stretch/>
        </p:blipFill>
        <p:spPr>
          <a:xfrm>
            <a:off x="2603863" y="4865350"/>
            <a:ext cx="3745071" cy="197087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9" name="Csoportba foglalás 8">
            <a:extLst>
              <a:ext uri="{FF2B5EF4-FFF2-40B4-BE49-F238E27FC236}">
                <a16:creationId xmlns:a16="http://schemas.microsoft.com/office/drawing/2014/main" id="{98D77A75-6D2E-4432-8093-A03B8FAD7ED4}"/>
              </a:ext>
            </a:extLst>
          </p:cNvPr>
          <p:cNvGrpSpPr/>
          <p:nvPr/>
        </p:nvGrpSpPr>
        <p:grpSpPr>
          <a:xfrm>
            <a:off x="2976617" y="1958127"/>
            <a:ext cx="3467386" cy="2264762"/>
            <a:chOff x="68395" y="1194252"/>
            <a:chExt cx="3600000" cy="2340000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44773BA0-B3BF-4955-9136-8E06A9180CBF}"/>
                </a:ext>
              </a:extLst>
            </p:cNvPr>
            <p:cNvGrpSpPr/>
            <p:nvPr/>
          </p:nvGrpSpPr>
          <p:grpSpPr>
            <a:xfrm>
              <a:off x="68395" y="1194252"/>
              <a:ext cx="3600000" cy="2340000"/>
              <a:chOff x="244028" y="1155774"/>
              <a:chExt cx="4142523" cy="2594514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493EFCD7-2869-4518-B580-3EB5CDB1F0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44028" y="1155774"/>
                <a:ext cx="4041998" cy="2530059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E87008B-286F-4CDD-9038-BDCAB1D52E57}"/>
                  </a:ext>
                </a:extLst>
              </p:cNvPr>
              <p:cNvSpPr/>
              <p:nvPr/>
            </p:nvSpPr>
            <p:spPr>
              <a:xfrm>
                <a:off x="3307136" y="3392614"/>
                <a:ext cx="1079415" cy="35767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hu-HU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681C1169-D332-4CB3-B645-DFA61746C4CB}"/>
                </a:ext>
              </a:extLst>
            </p:cNvPr>
            <p:cNvSpPr txBox="1"/>
            <p:nvPr/>
          </p:nvSpPr>
          <p:spPr>
            <a:xfrm>
              <a:off x="524542" y="1952317"/>
              <a:ext cx="2440164" cy="5790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Ma: az osztrák fejlettség közel 55 százaléka</a:t>
              </a:r>
            </a:p>
          </p:txBody>
        </p:sp>
      </p:grpSp>
      <p:sp>
        <p:nvSpPr>
          <p:cNvPr id="34" name="Arrow: Right 33">
            <a:extLst>
              <a:ext uri="{FF2B5EF4-FFF2-40B4-BE49-F238E27FC236}">
                <a16:creationId xmlns:a16="http://schemas.microsoft.com/office/drawing/2014/main" id="{45650939-BDBA-4091-9910-8E29CFB40385}"/>
              </a:ext>
            </a:extLst>
          </p:cNvPr>
          <p:cNvSpPr/>
          <p:nvPr/>
        </p:nvSpPr>
        <p:spPr>
          <a:xfrm rot="1456515">
            <a:off x="24555" y="1370685"/>
            <a:ext cx="3274304" cy="106531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Robotizáció és mesterséges intelligencia</a:t>
            </a:r>
          </a:p>
        </p:txBody>
      </p:sp>
      <p:sp>
        <p:nvSpPr>
          <p:cNvPr id="48" name="Arrow: Right 47">
            <a:extLst>
              <a:ext uri="{FF2B5EF4-FFF2-40B4-BE49-F238E27FC236}">
                <a16:creationId xmlns:a16="http://schemas.microsoft.com/office/drawing/2014/main" id="{21115F40-3B09-4BDB-992D-C93A9A9B246D}"/>
              </a:ext>
            </a:extLst>
          </p:cNvPr>
          <p:cNvSpPr/>
          <p:nvPr/>
        </p:nvSpPr>
        <p:spPr>
          <a:xfrm>
            <a:off x="113555" y="2993286"/>
            <a:ext cx="2877798" cy="853440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Öregedő társadalmak</a:t>
            </a:r>
          </a:p>
        </p:txBody>
      </p:sp>
      <p:sp>
        <p:nvSpPr>
          <p:cNvPr id="49" name="Arrow: Right 48">
            <a:extLst>
              <a:ext uri="{FF2B5EF4-FFF2-40B4-BE49-F238E27FC236}">
                <a16:creationId xmlns:a16="http://schemas.microsoft.com/office/drawing/2014/main" id="{213A1ED4-8597-45E0-B3E0-372B55261665}"/>
              </a:ext>
            </a:extLst>
          </p:cNvPr>
          <p:cNvSpPr/>
          <p:nvPr/>
        </p:nvSpPr>
        <p:spPr>
          <a:xfrm rot="20075007">
            <a:off x="235153" y="4372752"/>
            <a:ext cx="3173835" cy="999281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Átrajzolódó világgazdasági erőközpontok</a:t>
            </a:r>
          </a:p>
        </p:txBody>
      </p:sp>
      <p:sp>
        <p:nvSpPr>
          <p:cNvPr id="46" name="Arrow: Left 45">
            <a:extLst>
              <a:ext uri="{FF2B5EF4-FFF2-40B4-BE49-F238E27FC236}">
                <a16:creationId xmlns:a16="http://schemas.microsoft.com/office/drawing/2014/main" id="{5A9E8ECB-C174-450A-8CDF-0A67A65D12CC}"/>
              </a:ext>
            </a:extLst>
          </p:cNvPr>
          <p:cNvSpPr/>
          <p:nvPr/>
        </p:nvSpPr>
        <p:spPr>
          <a:xfrm>
            <a:off x="5992255" y="3011982"/>
            <a:ext cx="3039503" cy="811061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Megváltozó energiamix</a:t>
            </a:r>
          </a:p>
        </p:txBody>
      </p:sp>
      <p:sp>
        <p:nvSpPr>
          <p:cNvPr id="51" name="Arrow: Left 50">
            <a:extLst>
              <a:ext uri="{FF2B5EF4-FFF2-40B4-BE49-F238E27FC236}">
                <a16:creationId xmlns:a16="http://schemas.microsoft.com/office/drawing/2014/main" id="{8CA9AA38-2168-4F9B-8F47-7EC1E928E004}"/>
              </a:ext>
            </a:extLst>
          </p:cNvPr>
          <p:cNvSpPr/>
          <p:nvPr/>
        </p:nvSpPr>
        <p:spPr>
          <a:xfrm rot="20378807">
            <a:off x="6302629" y="1484737"/>
            <a:ext cx="2736587" cy="1081006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Növekvő verseny a képzett munkaerőért</a:t>
            </a:r>
          </a:p>
        </p:txBody>
      </p:sp>
      <p:sp>
        <p:nvSpPr>
          <p:cNvPr id="50" name="Arrow: Left 49">
            <a:extLst>
              <a:ext uri="{FF2B5EF4-FFF2-40B4-BE49-F238E27FC236}">
                <a16:creationId xmlns:a16="http://schemas.microsoft.com/office/drawing/2014/main" id="{6542F6D8-86CA-4EDC-8CCC-48415E40620E}"/>
              </a:ext>
            </a:extLst>
          </p:cNvPr>
          <p:cNvSpPr/>
          <p:nvPr/>
        </p:nvSpPr>
        <p:spPr>
          <a:xfrm rot="1380303">
            <a:off x="5533670" y="4374823"/>
            <a:ext cx="3221456" cy="918102"/>
          </a:xfrm>
          <a:prstGeom prst="lef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Globalizálódó szolgáltatások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AFBF72D6-BC1A-43CB-851C-5F84DBC13D02}"/>
              </a:ext>
            </a:extLst>
          </p:cNvPr>
          <p:cNvSpPr txBox="1"/>
          <p:nvPr/>
        </p:nvSpPr>
        <p:spPr>
          <a:xfrm>
            <a:off x="4101321" y="5559463"/>
            <a:ext cx="2218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2030: az osztrák fejlettség 80-90 százaléka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0939F957-E43C-4530-A6A0-B95697B03C3F}"/>
              </a:ext>
            </a:extLst>
          </p:cNvPr>
          <p:cNvSpPr txBox="1"/>
          <p:nvPr/>
        </p:nvSpPr>
        <p:spPr>
          <a:xfrm>
            <a:off x="3169323" y="1045577"/>
            <a:ext cx="2926838" cy="646331"/>
          </a:xfrm>
          <a:prstGeom prst="rect">
            <a:avLst/>
          </a:prstGeom>
          <a:noFill/>
          <a:ln w="25400"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Hazánkat is érintik 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globális megatrendek</a:t>
            </a:r>
          </a:p>
        </p:txBody>
      </p:sp>
    </p:spTree>
    <p:extLst>
      <p:ext uri="{BB962C8B-B14F-4D97-AF65-F5344CB8AC3E}">
        <p14:creationId xmlns:p14="http://schemas.microsoft.com/office/powerpoint/2010/main" val="15003807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51FB9D-CD3E-4DD0-9750-90BFD620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691" y="310448"/>
            <a:ext cx="7734071" cy="61200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hu-HU" sz="2300" dirty="0"/>
              <a:t>Elengedhetetlen a tudás- és technológiaintenzív fejlődési szakaszba történő átmenet biztosítása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80C392-95EC-4701-86D5-B6D5B06FD5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>
                <a:latin typeface="Calibri" panose="020F0502020204030204" pitchFamily="34" charset="0"/>
              </a:rPr>
              <a:t>Forrás | MNB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154DC66-A288-4131-8FAF-ABCBE5CFE6F0}"/>
              </a:ext>
            </a:extLst>
          </p:cNvPr>
          <p:cNvSpPr/>
          <p:nvPr/>
        </p:nvSpPr>
        <p:spPr>
          <a:xfrm>
            <a:off x="539552" y="1628799"/>
            <a:ext cx="8208912" cy="4565729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12" name="Rectangle: Top Corners Rounded 11">
            <a:extLst>
              <a:ext uri="{FF2B5EF4-FFF2-40B4-BE49-F238E27FC236}">
                <a16:creationId xmlns:a16="http://schemas.microsoft.com/office/drawing/2014/main" id="{2795E6CA-A200-445C-8D86-214609D0EF48}"/>
              </a:ext>
            </a:extLst>
          </p:cNvPr>
          <p:cNvSpPr/>
          <p:nvPr/>
        </p:nvSpPr>
        <p:spPr>
          <a:xfrm rot="10800000">
            <a:off x="7030902" y="2162226"/>
            <a:ext cx="1682152" cy="2754928"/>
          </a:xfrm>
          <a:prstGeom prst="round2SameRect">
            <a:avLst>
              <a:gd name="adj1" fmla="val 16667"/>
              <a:gd name="adj2" fmla="val 0"/>
            </a:avLst>
          </a:prstGeom>
          <a:solidFill>
            <a:schemeClr val="bg1">
              <a:lumMod val="85000"/>
              <a:alpha val="68000"/>
            </a:schemeClr>
          </a:solidFill>
          <a:ln w="254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7EFB618E-E506-435E-BB74-9C5A17197BFE}"/>
              </a:ext>
            </a:extLst>
          </p:cNvPr>
          <p:cNvSpPr/>
          <p:nvPr/>
        </p:nvSpPr>
        <p:spPr>
          <a:xfrm>
            <a:off x="-5221088" y="1628800"/>
            <a:ext cx="12376843" cy="9145016"/>
          </a:xfrm>
          <a:prstGeom prst="arc">
            <a:avLst>
              <a:gd name="adj1" fmla="val 16137346"/>
              <a:gd name="adj2" fmla="val 0"/>
            </a:avLst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6DE9FF3C-00FC-47D0-9947-568819736F90}"/>
              </a:ext>
            </a:extLst>
          </p:cNvPr>
          <p:cNvSpPr/>
          <p:nvPr/>
        </p:nvSpPr>
        <p:spPr>
          <a:xfrm>
            <a:off x="-3996952" y="1628800"/>
            <a:ext cx="9073008" cy="9145016"/>
          </a:xfrm>
          <a:prstGeom prst="arc">
            <a:avLst>
              <a:gd name="adj1" fmla="val 16200000"/>
              <a:gd name="adj2" fmla="val 21592782"/>
            </a:avLst>
          </a:prstGeom>
          <a:solidFill>
            <a:schemeClr val="bg1">
              <a:lumMod val="85000"/>
              <a:alpha val="89804"/>
            </a:schemeClr>
          </a:solidFill>
          <a:ln>
            <a:solidFill>
              <a:srgbClr val="A69F9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362EF24-DB3B-4BA5-8078-5493C342482C}"/>
              </a:ext>
            </a:extLst>
          </p:cNvPr>
          <p:cNvCxnSpPr>
            <a:cxnSpLocks/>
          </p:cNvCxnSpPr>
          <p:nvPr/>
        </p:nvCxnSpPr>
        <p:spPr>
          <a:xfrm>
            <a:off x="2987824" y="1628799"/>
            <a:ext cx="0" cy="4581608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313858C-D734-4B4D-A43C-CF500D4B6AE7}"/>
              </a:ext>
            </a:extLst>
          </p:cNvPr>
          <p:cNvCxnSpPr>
            <a:cxnSpLocks/>
          </p:cNvCxnSpPr>
          <p:nvPr/>
        </p:nvCxnSpPr>
        <p:spPr>
          <a:xfrm>
            <a:off x="6516216" y="1628799"/>
            <a:ext cx="0" cy="4565729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0E3839DE-C828-49DA-AC6F-EB886847E5CC}"/>
              </a:ext>
            </a:extLst>
          </p:cNvPr>
          <p:cNvSpPr/>
          <p:nvPr/>
        </p:nvSpPr>
        <p:spPr>
          <a:xfrm>
            <a:off x="6854581" y="1655697"/>
            <a:ext cx="2016223" cy="792088"/>
          </a:xfrm>
          <a:prstGeom prst="roundRect">
            <a:avLst/>
          </a:prstGeom>
          <a:solidFill>
            <a:schemeClr val="accent3"/>
          </a:solidFill>
          <a:ln w="254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Rectangle: Rounded Corners 4">
            <a:extLst>
              <a:ext uri="{FF2B5EF4-FFF2-40B4-BE49-F238E27FC236}">
                <a16:creationId xmlns:a16="http://schemas.microsoft.com/office/drawing/2014/main" id="{CC0441B9-291E-4C40-B226-A0585694C953}"/>
              </a:ext>
            </a:extLst>
          </p:cNvPr>
          <p:cNvSpPr txBox="1"/>
          <p:nvPr/>
        </p:nvSpPr>
        <p:spPr>
          <a:xfrm>
            <a:off x="6854581" y="1650321"/>
            <a:ext cx="2016222" cy="714755"/>
          </a:xfrm>
          <a:prstGeom prst="rect">
            <a:avLst/>
          </a:prstGeom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83820" tIns="41910" rIns="83820" bIns="41910" numCol="1" spcCol="127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Intenzív </a:t>
            </a:r>
            <a:b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növekedési pálya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C660F8B2-9976-488A-B03B-154F7BC590CC}"/>
              </a:ext>
            </a:extLst>
          </p:cNvPr>
          <p:cNvSpPr txBox="1">
            <a:spLocks/>
          </p:cNvSpPr>
          <p:nvPr/>
        </p:nvSpPr>
        <p:spPr>
          <a:xfrm>
            <a:off x="6705162" y="2519793"/>
            <a:ext cx="2118890" cy="232535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1" indent="0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sng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Fő cél: </a:t>
            </a:r>
          </a:p>
          <a:p>
            <a:pPr marL="342875" marR="0" lvl="1" indent="0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Termelékenység</a:t>
            </a:r>
            <a:b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 bővítése</a:t>
            </a:r>
          </a:p>
          <a:p>
            <a:pPr marL="342875" marR="0" lvl="1" indent="0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Versenyképesség</a:t>
            </a:r>
            <a:b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  javítása</a:t>
            </a:r>
          </a:p>
          <a:p>
            <a:pPr marL="342875" marR="0" lvl="1" indent="0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</a:t>
            </a:r>
            <a:r>
              <a:rPr kumimoji="0" lang="hu-HU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K+F</a:t>
            </a: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 ösztönzése</a:t>
            </a:r>
          </a:p>
          <a:p>
            <a:pPr marL="342875" marR="0" lvl="1" indent="0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Tőkeintenzitás</a:t>
            </a:r>
          </a:p>
          <a:p>
            <a:pPr marL="452438" marR="0" lvl="1" indent="-111125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Humántőke             fejlesztése</a:t>
            </a:r>
          </a:p>
          <a:p>
            <a:pPr marL="342875" marR="0" lvl="1" indent="0" algn="l" defTabSz="685749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DA0000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- Kreatív iparágak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512830D-F76D-4611-AC43-BD3E13238439}"/>
              </a:ext>
            </a:extLst>
          </p:cNvPr>
          <p:cNvSpPr/>
          <p:nvPr/>
        </p:nvSpPr>
        <p:spPr>
          <a:xfrm>
            <a:off x="973104" y="3646242"/>
            <a:ext cx="188859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Fiskális fordulat,</a:t>
            </a:r>
            <a:b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államadósság-ráta</a:t>
            </a:r>
            <a:b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csökkenése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CD11A14-8EBD-4BDA-8361-8FF7D95902AB}"/>
              </a:ext>
            </a:extLst>
          </p:cNvPr>
          <p:cNvSpPr/>
          <p:nvPr/>
        </p:nvSpPr>
        <p:spPr>
          <a:xfrm>
            <a:off x="3143158" y="3672454"/>
            <a:ext cx="120494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Monetáris,</a:t>
            </a:r>
            <a:b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hitelezési </a:t>
            </a:r>
            <a:b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</a:b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fordulat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D1F7DB28-8D03-4B0B-BB08-159E3940F19C}"/>
              </a:ext>
            </a:extLst>
          </p:cNvPr>
          <p:cNvGrpSpPr/>
          <p:nvPr/>
        </p:nvGrpSpPr>
        <p:grpSpPr>
          <a:xfrm>
            <a:off x="1153715" y="5577395"/>
            <a:ext cx="3706317" cy="443893"/>
            <a:chOff x="627" y="258"/>
            <a:chExt cx="2574211" cy="766348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6AAB0E50-4718-4CE1-9192-BAC3B3E22DC5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Rectangle: Rounded Corners 4">
              <a:extLst>
                <a:ext uri="{FF2B5EF4-FFF2-40B4-BE49-F238E27FC236}">
                  <a16:creationId xmlns:a16="http://schemas.microsoft.com/office/drawing/2014/main" id="{F277CFFE-F04A-496D-B4AF-112AE664E30A}"/>
                </a:ext>
              </a:extLst>
            </p:cNvPr>
            <p:cNvSpPr txBox="1"/>
            <p:nvPr/>
          </p:nvSpPr>
          <p:spPr>
            <a:xfrm>
              <a:off x="135819" y="20708"/>
              <a:ext cx="2330152" cy="6915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Sérülékenység csökkentése</a:t>
              </a: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:a16="http://schemas.microsoft.com/office/drawing/2014/main" id="{9B0FF418-32C1-4E29-9C8B-37DFEFE4CB40}"/>
              </a:ext>
            </a:extLst>
          </p:cNvPr>
          <p:cNvSpPr/>
          <p:nvPr/>
        </p:nvSpPr>
        <p:spPr>
          <a:xfrm>
            <a:off x="599001" y="1287829"/>
            <a:ext cx="588623" cy="3231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5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2010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AB4DEE0-1FC6-4FEE-BB88-3F0F05EF2DFC}"/>
              </a:ext>
            </a:extLst>
          </p:cNvPr>
          <p:cNvSpPr/>
          <p:nvPr/>
        </p:nvSpPr>
        <p:spPr>
          <a:xfrm>
            <a:off x="2687233" y="1287829"/>
            <a:ext cx="588623" cy="3231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5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2013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93DF119-9369-4BDB-AECD-90D94BD5DE0E}"/>
              </a:ext>
            </a:extLst>
          </p:cNvPr>
          <p:cNvSpPr/>
          <p:nvPr/>
        </p:nvSpPr>
        <p:spPr>
          <a:xfrm>
            <a:off x="6215625" y="1268760"/>
            <a:ext cx="588623" cy="3231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500" b="0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2017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9C2BEDC-92B3-4672-844C-215D4F710403}"/>
              </a:ext>
            </a:extLst>
          </p:cNvPr>
          <p:cNvSpPr/>
          <p:nvPr/>
        </p:nvSpPr>
        <p:spPr>
          <a:xfrm>
            <a:off x="5286397" y="3645024"/>
            <a:ext cx="18473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srgbClr val="48A0AE">
                  <a:lumMod val="60000"/>
                  <a:lumOff val="40000"/>
                </a:srgbClr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F2610B93-596E-4F00-B324-AC6309D4479A}"/>
              </a:ext>
            </a:extLst>
          </p:cNvPr>
          <p:cNvSpPr txBox="1">
            <a:spLocks/>
          </p:cNvSpPr>
          <p:nvPr/>
        </p:nvSpPr>
        <p:spPr>
          <a:xfrm>
            <a:off x="4705112" y="4560031"/>
            <a:ext cx="1830858" cy="16052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5"/>
                </a:solidFill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1" indent="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Fő cél: 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Foglalkoztatás emelése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Rugalmas munkaerőpiac</a:t>
            </a:r>
          </a:p>
          <a:p>
            <a:pPr marL="514350" marR="0" lvl="1" indent="-171450" algn="l" defTabSz="685800" rtl="0" eaLnBrk="1" fontAlgn="auto" latinLnBrk="0" hangingPunct="1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Adócsökkentés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A33325EC-3278-472C-9558-14CB332D69BA}"/>
              </a:ext>
            </a:extLst>
          </p:cNvPr>
          <p:cNvGrpSpPr/>
          <p:nvPr/>
        </p:nvGrpSpPr>
        <p:grpSpPr>
          <a:xfrm>
            <a:off x="4799069" y="3789040"/>
            <a:ext cx="1406251" cy="673390"/>
            <a:chOff x="627" y="258"/>
            <a:chExt cx="2574211" cy="766348"/>
          </a:xfrm>
        </p:grpSpPr>
        <p:sp>
          <p:nvSpPr>
            <p:cNvPr id="32" name="Rectangle: Rounded Corners 31">
              <a:extLst>
                <a:ext uri="{FF2B5EF4-FFF2-40B4-BE49-F238E27FC236}">
                  <a16:creationId xmlns:a16="http://schemas.microsoft.com/office/drawing/2014/main" id="{118A744B-B921-4BE0-9E2B-A0B852D23426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 w="2857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Rectangle: Rounded Corners 4">
              <a:extLst>
                <a:ext uri="{FF2B5EF4-FFF2-40B4-BE49-F238E27FC236}">
                  <a16:creationId xmlns:a16="http://schemas.microsoft.com/office/drawing/2014/main" id="{37793955-2072-4B5F-940F-40D89C5B72D6}"/>
                </a:ext>
              </a:extLst>
            </p:cNvPr>
            <p:cNvSpPr txBox="1"/>
            <p:nvPr/>
          </p:nvSpPr>
          <p:spPr>
            <a:xfrm>
              <a:off x="167430" y="44945"/>
              <a:ext cx="2213441" cy="6915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Extenzív </a:t>
              </a:r>
              <a:br>
                <a:rPr kumimoji="0" lang="hu-HU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</a:br>
              <a:r>
                <a:rPr kumimoji="0" lang="hu-HU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növekedés</a:t>
              </a:r>
            </a:p>
          </p:txBody>
        </p:sp>
      </p:grp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1D13A69-00AD-496B-ADBB-F90512DF4392}"/>
              </a:ext>
            </a:extLst>
          </p:cNvPr>
          <p:cNvCxnSpPr>
            <a:cxnSpLocks/>
          </p:cNvCxnSpPr>
          <p:nvPr/>
        </p:nvCxnSpPr>
        <p:spPr>
          <a:xfrm>
            <a:off x="899592" y="1628800"/>
            <a:ext cx="67741" cy="4581607"/>
          </a:xfrm>
          <a:prstGeom prst="line">
            <a:avLst/>
          </a:prstGeom>
          <a:ln w="25400">
            <a:solidFill>
              <a:schemeClr val="accent1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:a16="http://schemas.microsoft.com/office/drawing/2014/main" id="{23EB2C1E-0E8A-40FA-9AC3-66E6905E5BF5}"/>
              </a:ext>
            </a:extLst>
          </p:cNvPr>
          <p:cNvGrpSpPr/>
          <p:nvPr/>
        </p:nvGrpSpPr>
        <p:grpSpPr>
          <a:xfrm>
            <a:off x="7261714" y="5226588"/>
            <a:ext cx="1442610" cy="906275"/>
            <a:chOff x="627" y="258"/>
            <a:chExt cx="2591559" cy="766348"/>
          </a:xfrm>
        </p:grpSpPr>
        <p:sp>
          <p:nvSpPr>
            <p:cNvPr id="36" name="Rectangle: Rounded Corners 35">
              <a:extLst>
                <a:ext uri="{FF2B5EF4-FFF2-40B4-BE49-F238E27FC236}">
                  <a16:creationId xmlns:a16="http://schemas.microsoft.com/office/drawing/2014/main" id="{813A789D-B86A-497B-806A-67AB9778174F}"/>
                </a:ext>
              </a:extLst>
            </p:cNvPr>
            <p:cNvSpPr/>
            <p:nvPr/>
          </p:nvSpPr>
          <p:spPr>
            <a:xfrm>
              <a:off x="627" y="258"/>
              <a:ext cx="2574211" cy="766348"/>
            </a:xfrm>
            <a:prstGeom prst="round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Rectangle: Rounded Corners 4">
              <a:extLst>
                <a:ext uri="{FF2B5EF4-FFF2-40B4-BE49-F238E27FC236}">
                  <a16:creationId xmlns:a16="http://schemas.microsoft.com/office/drawing/2014/main" id="{19B3CF2F-D051-45D4-BA86-C2FB259293F9}"/>
                </a:ext>
              </a:extLst>
            </p:cNvPr>
            <p:cNvSpPr txBox="1"/>
            <p:nvPr/>
          </p:nvSpPr>
          <p:spPr>
            <a:xfrm>
              <a:off x="17975" y="14986"/>
              <a:ext cx="2574211" cy="69152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83820" tIns="41910" rIns="83820" bIns="41910" numCol="1" spcCol="1270" anchor="ctr" anchorCtr="0">
              <a:no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 pitchFamily="34" charset="0"/>
                  <a:ea typeface="+mn-ea"/>
                  <a:cs typeface="+mn-cs"/>
                </a:rPr>
                <a:t>Teljes foglalkoztatás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endParaRPr>
            </a:p>
          </p:txBody>
        </p:sp>
      </p:grpSp>
      <p:sp>
        <p:nvSpPr>
          <p:cNvPr id="5" name="Arrow: Bent 4">
            <a:extLst>
              <a:ext uri="{FF2B5EF4-FFF2-40B4-BE49-F238E27FC236}">
                <a16:creationId xmlns:a16="http://schemas.microsoft.com/office/drawing/2014/main" id="{12278A04-C1F2-455D-A5E9-845143830B70}"/>
              </a:ext>
            </a:extLst>
          </p:cNvPr>
          <p:cNvSpPr/>
          <p:nvPr/>
        </p:nvSpPr>
        <p:spPr>
          <a:xfrm>
            <a:off x="5286396" y="1655698"/>
            <a:ext cx="1462225" cy="1960102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328409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7A1C5B7-B023-4F86-B0A5-22638B87C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030" y="338584"/>
            <a:ext cx="7666785" cy="612000"/>
          </a:xfrm>
        </p:spPr>
        <p:txBody>
          <a:bodyPr>
            <a:noAutofit/>
          </a:bodyPr>
          <a:lstStyle/>
          <a:p>
            <a:r>
              <a:rPr lang="hu-HU" sz="2300" dirty="0"/>
              <a:t>Az egy főre jutó GDP emelkedését leginkább a termelékenység növekedése támogathatja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47DE520-7857-4F3B-B4CA-27AA7DE2FF4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934437" y="6539163"/>
            <a:ext cx="5047715" cy="297815"/>
          </a:xfrm>
        </p:spPr>
        <p:txBody>
          <a:bodyPr/>
          <a:lstStyle/>
          <a:p>
            <a:r>
              <a:rPr lang="hu-HU" dirty="0">
                <a:latin typeface="Calibri" panose="020F0502020204030204" pitchFamily="34" charset="0"/>
              </a:rPr>
              <a:t>Forrás | </a:t>
            </a:r>
            <a:r>
              <a:rPr lang="hu-HU" dirty="0" err="1"/>
              <a:t>Maddison</a:t>
            </a:r>
            <a:r>
              <a:rPr lang="hu-HU" dirty="0"/>
              <a:t>, MNB-számítás</a:t>
            </a:r>
          </a:p>
        </p:txBody>
      </p:sp>
      <p:sp>
        <p:nvSpPr>
          <p:cNvPr id="13" name="Text Placeholder 108">
            <a:extLst>
              <a:ext uri="{FF2B5EF4-FFF2-40B4-BE49-F238E27FC236}">
                <a16:creationId xmlns:a16="http://schemas.microsoft.com/office/drawing/2014/main" id="{3129F565-E039-4ACD-A1EB-C7A0B805291C}"/>
              </a:ext>
            </a:extLst>
          </p:cNvPr>
          <p:cNvSpPr txBox="1">
            <a:spLocks/>
          </p:cNvSpPr>
          <p:nvPr/>
        </p:nvSpPr>
        <p:spPr>
          <a:xfrm>
            <a:off x="4164098" y="6285688"/>
            <a:ext cx="4859999" cy="369333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749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EGY FŐRE JUTÓ GDP VÁLTOZÁSÁNAK FELBONTÁSA</a:t>
            </a: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5" name="Chart 4">
                <a:extLst>
                  <a:ext uri="{FF2B5EF4-FFF2-40B4-BE49-F238E27FC236}">
                    <a16:creationId xmlns:a16="http://schemas.microsoft.com/office/drawing/2014/main" id="{EE08A28D-6E40-4D8F-8751-95CAF5F582F8}"/>
                  </a:ext>
                </a:extLst>
              </p:cNvPr>
              <p:cNvGraphicFramePr/>
              <p:nvPr>
                <p:extLst/>
              </p:nvPr>
            </p:nvGraphicFramePr>
            <p:xfrm>
              <a:off x="119904" y="922448"/>
              <a:ext cx="4464000" cy="40320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3"/>
              </a:graphicData>
            </a:graphic>
          </p:graphicFrame>
        </mc:Choice>
        <mc:Fallback xmlns="">
          <p:pic>
            <p:nvPicPr>
              <p:cNvPr id="5" name="Chart 4">
                <a:extLst>
                  <a:ext uri="{FF2B5EF4-FFF2-40B4-BE49-F238E27FC236}">
                    <a16:creationId xmlns:a16="http://schemas.microsoft.com/office/drawing/2014/main" xmlns="" xmlns:cx1="http://schemas.microsoft.com/office/drawing/2015/9/8/chartex" id="{EE08A28D-6E40-4D8F-8751-95CAF5F582F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9904" y="922448"/>
                <a:ext cx="4464000" cy="4032000"/>
              </a:xfrm>
              <a:prstGeom prst="rect">
                <a:avLst/>
              </a:prstGeom>
            </p:spPr>
          </p:pic>
        </mc:Fallback>
      </mc:AlternateContent>
      <p:sp>
        <p:nvSpPr>
          <p:cNvPr id="6" name="TextBox 9">
            <a:extLst>
              <a:ext uri="{FF2B5EF4-FFF2-40B4-BE49-F238E27FC236}">
                <a16:creationId xmlns:a16="http://schemas.microsoft.com/office/drawing/2014/main" id="{AB2AB641-B52C-40E6-AE4F-BB4D11134D1B}"/>
              </a:ext>
            </a:extLst>
          </p:cNvPr>
          <p:cNvSpPr txBox="1"/>
          <p:nvPr/>
        </p:nvSpPr>
        <p:spPr>
          <a:xfrm>
            <a:off x="2149152" y="2659129"/>
            <a:ext cx="60960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-0,4</a:t>
            </a:r>
          </a:p>
        </p:txBody>
      </p:sp>
      <p:sp>
        <p:nvSpPr>
          <p:cNvPr id="7" name="TextBox 9">
            <a:extLst>
              <a:ext uri="{FF2B5EF4-FFF2-40B4-BE49-F238E27FC236}">
                <a16:creationId xmlns:a16="http://schemas.microsoft.com/office/drawing/2014/main" id="{53D7AFF1-9716-4CDC-8A81-4A92984B74D1}"/>
              </a:ext>
            </a:extLst>
          </p:cNvPr>
          <p:cNvSpPr txBox="1"/>
          <p:nvPr/>
        </p:nvSpPr>
        <p:spPr>
          <a:xfrm>
            <a:off x="519553" y="1282621"/>
            <a:ext cx="2968613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Reform nélküli pálya (közepes fejlettség csapdája)</a:t>
            </a: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9" name="Chart 8">
                <a:extLst>
                  <a:ext uri="{FF2B5EF4-FFF2-40B4-BE49-F238E27FC236}">
                    <a16:creationId xmlns:a16="http://schemas.microsoft.com/office/drawing/2014/main" id="{1AEF616F-5945-49DF-A196-E87B134B9655}"/>
                  </a:ext>
                </a:extLst>
              </p:cNvPr>
              <p:cNvGraphicFramePr/>
              <p:nvPr>
                <p:extLst/>
              </p:nvPr>
            </p:nvGraphicFramePr>
            <p:xfrm>
              <a:off x="4583904" y="922448"/>
              <a:ext cx="4464000" cy="403200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5"/>
              </a:graphicData>
            </a:graphic>
          </p:graphicFrame>
        </mc:Choice>
        <mc:Fallback xmlns="">
          <p:pic>
            <p:nvPicPr>
              <p:cNvPr id="9" name="Chart 8">
                <a:extLst>
                  <a:ext uri="{FF2B5EF4-FFF2-40B4-BE49-F238E27FC236}">
                    <a16:creationId xmlns:a16="http://schemas.microsoft.com/office/drawing/2014/main" xmlns="" xmlns:cx1="http://schemas.microsoft.com/office/drawing/2015/9/8/chartex" id="{1AEF616F-5945-49DF-A196-E87B134B965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83904" y="922448"/>
                <a:ext cx="4464000" cy="4032000"/>
              </a:xfrm>
              <a:prstGeom prst="rect">
                <a:avLst/>
              </a:prstGeom>
            </p:spPr>
          </p:pic>
        </mc:Fallback>
      </mc:AlternateContent>
      <p:sp>
        <p:nvSpPr>
          <p:cNvPr id="11" name="TextBox 9">
            <a:extLst>
              <a:ext uri="{FF2B5EF4-FFF2-40B4-BE49-F238E27FC236}">
                <a16:creationId xmlns:a16="http://schemas.microsoft.com/office/drawing/2014/main" id="{051EEE98-D95C-4F32-8CE6-021BBA67FB96}"/>
              </a:ext>
            </a:extLst>
          </p:cNvPr>
          <p:cNvSpPr txBox="1"/>
          <p:nvPr/>
        </p:nvSpPr>
        <p:spPr>
          <a:xfrm>
            <a:off x="4987752" y="1139746"/>
            <a:ext cx="2760318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Reformpálya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5FE13C59-C0A0-4012-AF17-BDE0F03F0F9D}"/>
              </a:ext>
            </a:extLst>
          </p:cNvPr>
          <p:cNvSpPr txBox="1"/>
          <p:nvPr/>
        </p:nvSpPr>
        <p:spPr>
          <a:xfrm>
            <a:off x="6667319" y="1448032"/>
            <a:ext cx="60960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75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1,4</a:t>
            </a:r>
          </a:p>
        </p:txBody>
      </p:sp>
      <p:sp>
        <p:nvSpPr>
          <p:cNvPr id="14" name="TextBox 9">
            <a:extLst>
              <a:ext uri="{FF2B5EF4-FFF2-40B4-BE49-F238E27FC236}">
                <a16:creationId xmlns:a16="http://schemas.microsoft.com/office/drawing/2014/main" id="{7728D153-BE85-4B5F-8233-2EDD810798C7}"/>
              </a:ext>
            </a:extLst>
          </p:cNvPr>
          <p:cNvSpPr txBox="1"/>
          <p:nvPr/>
        </p:nvSpPr>
        <p:spPr>
          <a:xfrm rot="16200000">
            <a:off x="-103698" y="5523603"/>
            <a:ext cx="1938327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Magyarország (2018)</a:t>
            </a:r>
          </a:p>
        </p:txBody>
      </p:sp>
      <p:sp>
        <p:nvSpPr>
          <p:cNvPr id="15" name="TextBox 9">
            <a:extLst>
              <a:ext uri="{FF2B5EF4-FFF2-40B4-BE49-F238E27FC236}">
                <a16:creationId xmlns:a16="http://schemas.microsoft.com/office/drawing/2014/main" id="{4483DE54-9D1C-48B7-9E2C-F803072BD639}"/>
              </a:ext>
            </a:extLst>
          </p:cNvPr>
          <p:cNvSpPr txBox="1"/>
          <p:nvPr/>
        </p:nvSpPr>
        <p:spPr>
          <a:xfrm rot="16200000">
            <a:off x="673165" y="5448528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Termelékenység növekedése</a:t>
            </a:r>
          </a:p>
        </p:txBody>
      </p:sp>
      <p:sp>
        <p:nvSpPr>
          <p:cNvPr id="16" name="TextBox 9">
            <a:extLst>
              <a:ext uri="{FF2B5EF4-FFF2-40B4-BE49-F238E27FC236}">
                <a16:creationId xmlns:a16="http://schemas.microsoft.com/office/drawing/2014/main" id="{3B028CB3-DFB4-4103-A855-3C6E1AC04CE9}"/>
              </a:ext>
            </a:extLst>
          </p:cNvPr>
          <p:cNvSpPr txBox="1"/>
          <p:nvPr/>
        </p:nvSpPr>
        <p:spPr>
          <a:xfrm rot="16200000">
            <a:off x="1525102" y="5448527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Munkafelhasználás változása</a:t>
            </a:r>
          </a:p>
        </p:txBody>
      </p:sp>
      <p:sp>
        <p:nvSpPr>
          <p:cNvPr id="17" name="TextBox 9">
            <a:extLst>
              <a:ext uri="{FF2B5EF4-FFF2-40B4-BE49-F238E27FC236}">
                <a16:creationId xmlns:a16="http://schemas.microsoft.com/office/drawing/2014/main" id="{6394320E-1E9D-4942-9771-1F1201BA96FE}"/>
              </a:ext>
            </a:extLst>
          </p:cNvPr>
          <p:cNvSpPr txBox="1"/>
          <p:nvPr/>
        </p:nvSpPr>
        <p:spPr>
          <a:xfrm rot="16200000">
            <a:off x="2301052" y="5448527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Magyarország (2030)</a:t>
            </a:r>
          </a:p>
        </p:txBody>
      </p:sp>
      <p:sp>
        <p:nvSpPr>
          <p:cNvPr id="18" name="TextBox 9">
            <a:extLst>
              <a:ext uri="{FF2B5EF4-FFF2-40B4-BE49-F238E27FC236}">
                <a16:creationId xmlns:a16="http://schemas.microsoft.com/office/drawing/2014/main" id="{55D8BDE5-377D-49C0-A4FD-D7FE83078A26}"/>
              </a:ext>
            </a:extLst>
          </p:cNvPr>
          <p:cNvSpPr txBox="1"/>
          <p:nvPr/>
        </p:nvSpPr>
        <p:spPr>
          <a:xfrm rot="16200000">
            <a:off x="3120181" y="5448527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Ausztria (2030)</a:t>
            </a:r>
          </a:p>
        </p:txBody>
      </p:sp>
      <p:sp>
        <p:nvSpPr>
          <p:cNvPr id="19" name="TextBox 9">
            <a:extLst>
              <a:ext uri="{FF2B5EF4-FFF2-40B4-BE49-F238E27FC236}">
                <a16:creationId xmlns:a16="http://schemas.microsoft.com/office/drawing/2014/main" id="{7C773FAE-E26C-46B1-8F22-B9E8DBBA0E72}"/>
              </a:ext>
            </a:extLst>
          </p:cNvPr>
          <p:cNvSpPr txBox="1"/>
          <p:nvPr/>
        </p:nvSpPr>
        <p:spPr>
          <a:xfrm rot="16200000">
            <a:off x="4374156" y="5523603"/>
            <a:ext cx="1938327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Magyarország (2018)</a:t>
            </a:r>
          </a:p>
        </p:txBody>
      </p:sp>
      <p:sp>
        <p:nvSpPr>
          <p:cNvPr id="20" name="TextBox 9">
            <a:extLst>
              <a:ext uri="{FF2B5EF4-FFF2-40B4-BE49-F238E27FC236}">
                <a16:creationId xmlns:a16="http://schemas.microsoft.com/office/drawing/2014/main" id="{45625A5A-9011-4DF0-B6DD-C3756CFB5017}"/>
              </a:ext>
            </a:extLst>
          </p:cNvPr>
          <p:cNvSpPr txBox="1"/>
          <p:nvPr/>
        </p:nvSpPr>
        <p:spPr>
          <a:xfrm rot="16200000">
            <a:off x="5151019" y="5448528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Termelékenység növekedése</a:t>
            </a:r>
          </a:p>
        </p:txBody>
      </p:sp>
      <p:sp>
        <p:nvSpPr>
          <p:cNvPr id="21" name="TextBox 9">
            <a:extLst>
              <a:ext uri="{FF2B5EF4-FFF2-40B4-BE49-F238E27FC236}">
                <a16:creationId xmlns:a16="http://schemas.microsoft.com/office/drawing/2014/main" id="{2401C1D1-F2A8-4600-AF50-1CA00543CD18}"/>
              </a:ext>
            </a:extLst>
          </p:cNvPr>
          <p:cNvSpPr txBox="1"/>
          <p:nvPr/>
        </p:nvSpPr>
        <p:spPr>
          <a:xfrm rot="16200000">
            <a:off x="6002956" y="5448527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Munkafelhasználás változása</a:t>
            </a:r>
          </a:p>
        </p:txBody>
      </p:sp>
      <p:sp>
        <p:nvSpPr>
          <p:cNvPr id="22" name="TextBox 9">
            <a:extLst>
              <a:ext uri="{FF2B5EF4-FFF2-40B4-BE49-F238E27FC236}">
                <a16:creationId xmlns:a16="http://schemas.microsoft.com/office/drawing/2014/main" id="{047E489E-2E28-4928-B00E-0DF2AEF958EE}"/>
              </a:ext>
            </a:extLst>
          </p:cNvPr>
          <p:cNvSpPr txBox="1"/>
          <p:nvPr/>
        </p:nvSpPr>
        <p:spPr>
          <a:xfrm rot="16200000">
            <a:off x="6778906" y="5448527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Magyarország (2030)</a:t>
            </a:r>
          </a:p>
        </p:txBody>
      </p:sp>
      <p:sp>
        <p:nvSpPr>
          <p:cNvPr id="23" name="TextBox 9">
            <a:extLst>
              <a:ext uri="{FF2B5EF4-FFF2-40B4-BE49-F238E27FC236}">
                <a16:creationId xmlns:a16="http://schemas.microsoft.com/office/drawing/2014/main" id="{C618194A-67B6-4278-9015-FD57E26959C9}"/>
              </a:ext>
            </a:extLst>
          </p:cNvPr>
          <p:cNvSpPr txBox="1"/>
          <p:nvPr/>
        </p:nvSpPr>
        <p:spPr>
          <a:xfrm rot="16200000">
            <a:off x="7598035" y="5448527"/>
            <a:ext cx="1938327" cy="43590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Ausztria (2030)</a:t>
            </a:r>
          </a:p>
        </p:txBody>
      </p:sp>
      <p:sp>
        <p:nvSpPr>
          <p:cNvPr id="24" name="TextBox 9">
            <a:extLst>
              <a:ext uri="{FF2B5EF4-FFF2-40B4-BE49-F238E27FC236}">
                <a16:creationId xmlns:a16="http://schemas.microsoft.com/office/drawing/2014/main" id="{8386EF48-9ADE-4052-A8F3-A71EE5731593}"/>
              </a:ext>
            </a:extLst>
          </p:cNvPr>
          <p:cNvSpPr txBox="1"/>
          <p:nvPr/>
        </p:nvSpPr>
        <p:spPr>
          <a:xfrm>
            <a:off x="569688" y="4095719"/>
            <a:ext cx="67112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ezer dollár/fő (PPP)</a:t>
            </a:r>
          </a:p>
        </p:txBody>
      </p:sp>
      <p:sp>
        <p:nvSpPr>
          <p:cNvPr id="28" name="TextBox 9">
            <a:extLst>
              <a:ext uri="{FF2B5EF4-FFF2-40B4-BE49-F238E27FC236}">
                <a16:creationId xmlns:a16="http://schemas.microsoft.com/office/drawing/2014/main" id="{1244018A-87CF-445B-98C6-CBF73460E04B}"/>
              </a:ext>
            </a:extLst>
          </p:cNvPr>
          <p:cNvSpPr txBox="1"/>
          <p:nvPr/>
        </p:nvSpPr>
        <p:spPr>
          <a:xfrm>
            <a:off x="2976940" y="3891842"/>
            <a:ext cx="67112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ezer dollár/fő (PPP)</a:t>
            </a:r>
          </a:p>
        </p:txBody>
      </p:sp>
      <p:sp>
        <p:nvSpPr>
          <p:cNvPr id="32" name="TextBox 9">
            <a:extLst>
              <a:ext uri="{FF2B5EF4-FFF2-40B4-BE49-F238E27FC236}">
                <a16:creationId xmlns:a16="http://schemas.microsoft.com/office/drawing/2014/main" id="{EA893D44-E86A-47BB-9E8D-9C323D92EFED}"/>
              </a:ext>
            </a:extLst>
          </p:cNvPr>
          <p:cNvSpPr txBox="1"/>
          <p:nvPr/>
        </p:nvSpPr>
        <p:spPr>
          <a:xfrm>
            <a:off x="3758689" y="3160289"/>
            <a:ext cx="67112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ezer dollár/fő (PPP)</a:t>
            </a:r>
          </a:p>
        </p:txBody>
      </p:sp>
      <p:sp>
        <p:nvSpPr>
          <p:cNvPr id="33" name="TextBox 9">
            <a:extLst>
              <a:ext uri="{FF2B5EF4-FFF2-40B4-BE49-F238E27FC236}">
                <a16:creationId xmlns:a16="http://schemas.microsoft.com/office/drawing/2014/main" id="{CD1828DE-B1BB-4FCF-9193-71E4DCD488DF}"/>
              </a:ext>
            </a:extLst>
          </p:cNvPr>
          <p:cNvSpPr txBox="1"/>
          <p:nvPr/>
        </p:nvSpPr>
        <p:spPr>
          <a:xfrm>
            <a:off x="5033688" y="4076663"/>
            <a:ext cx="67112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ezer dollár/fő (PPP)</a:t>
            </a:r>
          </a:p>
        </p:txBody>
      </p:sp>
      <p:sp>
        <p:nvSpPr>
          <p:cNvPr id="34" name="TextBox 9">
            <a:extLst>
              <a:ext uri="{FF2B5EF4-FFF2-40B4-BE49-F238E27FC236}">
                <a16:creationId xmlns:a16="http://schemas.microsoft.com/office/drawing/2014/main" id="{AE99A163-FB48-48F9-9651-0CBAA71CC836}"/>
              </a:ext>
            </a:extLst>
          </p:cNvPr>
          <p:cNvSpPr txBox="1"/>
          <p:nvPr/>
        </p:nvSpPr>
        <p:spPr>
          <a:xfrm>
            <a:off x="7433529" y="3452673"/>
            <a:ext cx="67112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ezer dollár/fő (PPP)</a:t>
            </a:r>
          </a:p>
        </p:txBody>
      </p:sp>
      <p:sp>
        <p:nvSpPr>
          <p:cNvPr id="35" name="TextBox 9">
            <a:extLst>
              <a:ext uri="{FF2B5EF4-FFF2-40B4-BE49-F238E27FC236}">
                <a16:creationId xmlns:a16="http://schemas.microsoft.com/office/drawing/2014/main" id="{B02A71DE-B3B2-4FC5-B9BC-37262BA62738}"/>
              </a:ext>
            </a:extLst>
          </p:cNvPr>
          <p:cNvSpPr txBox="1"/>
          <p:nvPr/>
        </p:nvSpPr>
        <p:spPr>
          <a:xfrm>
            <a:off x="8221321" y="3160289"/>
            <a:ext cx="671120" cy="285751"/>
          </a:xfrm>
          <a:prstGeom prst="rect">
            <a:avLst/>
          </a:prstGeom>
          <a:noFill/>
          <a:ln w="9525" cmpd="sng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 anchor="ctr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ezer dollár/fő (PPP)</a:t>
            </a:r>
          </a:p>
        </p:txBody>
      </p:sp>
    </p:spTree>
    <p:extLst>
      <p:ext uri="{BB962C8B-B14F-4D97-AF65-F5344CB8AC3E}">
        <p14:creationId xmlns:p14="http://schemas.microsoft.com/office/powerpoint/2010/main" val="14628874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Tartalom helye 5">
            <a:extLst>
              <a:ext uri="{FF2B5EF4-FFF2-40B4-BE49-F238E27FC236}">
                <a16:creationId xmlns:a16="http://schemas.microsoft.com/office/drawing/2014/main" id="{9FA8537B-9277-4233-969D-0AB79ED046C3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781" y="1036498"/>
            <a:ext cx="5616000" cy="5616000"/>
          </a:xfrm>
        </p:spPr>
      </p:pic>
      <p:sp>
        <p:nvSpPr>
          <p:cNvPr id="15" name="Szövegdoboz 14">
            <a:extLst>
              <a:ext uri="{FF2B5EF4-FFF2-40B4-BE49-F238E27FC236}">
                <a16:creationId xmlns:a16="http://schemas.microsoft.com/office/drawing/2014/main" id="{3A806E77-DCCA-4E10-B9F2-45909CE4850F}"/>
              </a:ext>
            </a:extLst>
          </p:cNvPr>
          <p:cNvSpPr txBox="1"/>
          <p:nvPr/>
        </p:nvSpPr>
        <p:spPr>
          <a:xfrm>
            <a:off x="2486491" y="1837245"/>
            <a:ext cx="23489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Termelékenység javulása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AFDA9E25-8B47-4D67-852D-CD11C295D29D}"/>
              </a:ext>
            </a:extLst>
          </p:cNvPr>
          <p:cNvSpPr txBox="1"/>
          <p:nvPr/>
        </p:nvSpPr>
        <p:spPr>
          <a:xfrm>
            <a:off x="4519874" y="2783179"/>
            <a:ext cx="17479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Reál-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keresetek meg-duplázása</a:t>
            </a:r>
          </a:p>
        </p:txBody>
      </p:sp>
      <p:sp>
        <p:nvSpPr>
          <p:cNvPr id="17" name="Szövegdoboz 16">
            <a:extLst>
              <a:ext uri="{FF2B5EF4-FFF2-40B4-BE49-F238E27FC236}">
                <a16:creationId xmlns:a16="http://schemas.microsoft.com/office/drawing/2014/main" id="{9E16BDA3-18EF-4313-ADE3-93238C446416}"/>
              </a:ext>
            </a:extLst>
          </p:cNvPr>
          <p:cNvSpPr txBox="1"/>
          <p:nvPr/>
        </p:nvSpPr>
        <p:spPr>
          <a:xfrm>
            <a:off x="3233833" y="4981880"/>
            <a:ext cx="28347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Fenntarthatóan gyorsabb GDP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növekedés</a:t>
            </a:r>
          </a:p>
        </p:txBody>
      </p:sp>
      <p:sp>
        <p:nvSpPr>
          <p:cNvPr id="18" name="Szövegdoboz 17">
            <a:extLst>
              <a:ext uri="{FF2B5EF4-FFF2-40B4-BE49-F238E27FC236}">
                <a16:creationId xmlns:a16="http://schemas.microsoft.com/office/drawing/2014/main" id="{F0663F37-02A3-43E6-939B-547C8DC3E5B4}"/>
              </a:ext>
            </a:extLst>
          </p:cNvPr>
          <p:cNvSpPr txBox="1"/>
          <p:nvPr/>
        </p:nvSpPr>
        <p:spPr>
          <a:xfrm>
            <a:off x="1163318" y="4774077"/>
            <a:ext cx="28319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Teljes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foglalkoztatottság fenntartása</a:t>
            </a:r>
          </a:p>
        </p:txBody>
      </p:sp>
      <p:sp>
        <p:nvSpPr>
          <p:cNvPr id="19" name="Szövegdoboz 18">
            <a:extLst>
              <a:ext uri="{FF2B5EF4-FFF2-40B4-BE49-F238E27FC236}">
                <a16:creationId xmlns:a16="http://schemas.microsoft.com/office/drawing/2014/main" id="{0CCFA538-11B4-4CB5-8175-EFC98763806C}"/>
              </a:ext>
            </a:extLst>
          </p:cNvPr>
          <p:cNvSpPr txBox="1"/>
          <p:nvPr/>
        </p:nvSpPr>
        <p:spPr>
          <a:xfrm>
            <a:off x="731999" y="2854184"/>
            <a:ext cx="23489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Tőke-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intenzivitás növelése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Célunk a hosszú távon fenntartható organikus felzárkózási pálya elérése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A137C173-700A-4AA9-A871-BC83BF40AB78}"/>
              </a:ext>
            </a:extLst>
          </p:cNvPr>
          <p:cNvSpPr/>
          <p:nvPr/>
        </p:nvSpPr>
        <p:spPr>
          <a:xfrm>
            <a:off x="6351571" y="2184541"/>
            <a:ext cx="2792429" cy="33005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Magas tőkeintenzitás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Importhelyettesítés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Innováció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Belső megtakarítás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Humántőke fejlesztés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Modern infrastruktúra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Geostratégia</a:t>
            </a:r>
          </a:p>
        </p:txBody>
      </p:sp>
      <p:sp>
        <p:nvSpPr>
          <p:cNvPr id="6" name="TextBox 7">
            <a:extLst>
              <a:ext uri="{FF2B5EF4-FFF2-40B4-BE49-F238E27FC236}">
                <a16:creationId xmlns:a16="http://schemas.microsoft.com/office/drawing/2014/main" id="{A5B86A58-33C0-4F4F-BF1A-957E0CF7BC5E}"/>
              </a:ext>
            </a:extLst>
          </p:cNvPr>
          <p:cNvSpPr txBox="1"/>
          <p:nvPr/>
        </p:nvSpPr>
        <p:spPr>
          <a:xfrm>
            <a:off x="5384919" y="1892734"/>
            <a:ext cx="966652" cy="584775"/>
          </a:xfrm>
          <a:prstGeom prst="rect">
            <a:avLst/>
          </a:prstGeom>
          <a:solidFill>
            <a:schemeClr val="accent6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 év alatt</a:t>
            </a:r>
          </a:p>
        </p:txBody>
      </p:sp>
      <p:sp>
        <p:nvSpPr>
          <p:cNvPr id="7" name="TextBox 2">
            <a:extLst>
              <a:ext uri="{FF2B5EF4-FFF2-40B4-BE49-F238E27FC236}">
                <a16:creationId xmlns:a16="http://schemas.microsoft.com/office/drawing/2014/main" id="{B6724950-1104-4B7E-AA4C-4EBDF2BB0B7B}"/>
              </a:ext>
            </a:extLst>
          </p:cNvPr>
          <p:cNvSpPr txBox="1"/>
          <p:nvPr/>
        </p:nvSpPr>
        <p:spPr>
          <a:xfrm>
            <a:off x="4352950" y="6011784"/>
            <a:ext cx="2328265" cy="584775"/>
          </a:xfrm>
          <a:prstGeom prst="rect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Legalább 2 százalékpont növekedési többlet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52BC07BF-77DE-4F75-A7BA-B9703B892A53}"/>
              </a:ext>
            </a:extLst>
          </p:cNvPr>
          <p:cNvSpPr txBox="1"/>
          <p:nvPr/>
        </p:nvSpPr>
        <p:spPr>
          <a:xfrm>
            <a:off x="132907" y="2185122"/>
            <a:ext cx="1581919" cy="584775"/>
          </a:xfrm>
          <a:prstGeom prst="rect">
            <a:avLst/>
          </a:prstGeom>
          <a:solidFill>
            <a:schemeClr val="tx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23-25% beruházási ráta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:a16="http://schemas.microsoft.com/office/drawing/2014/main" id="{B499C19E-E5AB-41ED-9398-6C5658D7942C}"/>
              </a:ext>
            </a:extLst>
          </p:cNvPr>
          <p:cNvSpPr txBox="1"/>
          <p:nvPr/>
        </p:nvSpPr>
        <p:spPr>
          <a:xfrm>
            <a:off x="2304287" y="1061505"/>
            <a:ext cx="2572513" cy="584775"/>
          </a:xfrm>
          <a:prstGeom prst="rect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Évente 4-4,5% vállalati termelékenységnövekedés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AE601B14-161E-47F2-93FA-57C79F098A5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017520" y="6316643"/>
            <a:ext cx="1964632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14" name="TextBox 8">
            <a:extLst>
              <a:ext uri="{FF2B5EF4-FFF2-40B4-BE49-F238E27FC236}">
                <a16:creationId xmlns:a16="http://schemas.microsoft.com/office/drawing/2014/main" id="{620E000C-4F22-4EAB-92BD-0E6DC65F5756}"/>
              </a:ext>
            </a:extLst>
          </p:cNvPr>
          <p:cNvSpPr txBox="1"/>
          <p:nvPr/>
        </p:nvSpPr>
        <p:spPr>
          <a:xfrm>
            <a:off x="508211" y="5910442"/>
            <a:ext cx="2063936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4% alatti munkanélküliségi ráta</a:t>
            </a:r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FBB93E9B-1083-4568-A31B-12BBFBDA6A4A}"/>
              </a:ext>
            </a:extLst>
          </p:cNvPr>
          <p:cNvSpPr txBox="1"/>
          <p:nvPr/>
        </p:nvSpPr>
        <p:spPr>
          <a:xfrm>
            <a:off x="2603752" y="3572586"/>
            <a:ext cx="2063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</a:t>
            </a:r>
          </a:p>
        </p:txBody>
      </p:sp>
    </p:spTree>
    <p:extLst>
      <p:ext uri="{BB962C8B-B14F-4D97-AF65-F5344CB8AC3E}">
        <p14:creationId xmlns:p14="http://schemas.microsoft.com/office/powerpoint/2010/main" val="9904337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7A1C5B7-B023-4F86-B0A5-22638B87C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948" y="338584"/>
            <a:ext cx="7764816" cy="612000"/>
          </a:xfrm>
        </p:spPr>
        <p:txBody>
          <a:bodyPr>
            <a:noAutofit/>
          </a:bodyPr>
          <a:lstStyle/>
          <a:p>
            <a:r>
              <a:rPr lang="hu-HU" sz="2300" dirty="0"/>
              <a:t>Versenyképességi reformokkal érhető el az osztrák fejlettség 80 százaléka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47DE520-7857-4F3B-B4CA-27AA7DE2FF4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921040" y="6316643"/>
            <a:ext cx="5047715" cy="369333"/>
          </a:xfrm>
        </p:spPr>
        <p:txBody>
          <a:bodyPr/>
          <a:lstStyle/>
          <a:p>
            <a:r>
              <a:rPr lang="hu-HU" dirty="0"/>
              <a:t>Forrás | </a:t>
            </a:r>
            <a:r>
              <a:rPr lang="hu-HU" dirty="0" err="1"/>
              <a:t>Maddison</a:t>
            </a:r>
            <a:r>
              <a:rPr lang="hu-HU" dirty="0"/>
              <a:t>, Eurostat, IMF,  MNB-számítás</a:t>
            </a:r>
          </a:p>
        </p:txBody>
      </p:sp>
      <p:sp>
        <p:nvSpPr>
          <p:cNvPr id="13" name="Text Placeholder 108">
            <a:extLst>
              <a:ext uri="{FF2B5EF4-FFF2-40B4-BE49-F238E27FC236}">
                <a16:creationId xmlns:a16="http://schemas.microsoft.com/office/drawing/2014/main" id="{3129F565-E039-4ACD-A1EB-C7A0B805291C}"/>
              </a:ext>
            </a:extLst>
          </p:cNvPr>
          <p:cNvSpPr txBox="1">
            <a:spLocks/>
          </p:cNvSpPr>
          <p:nvPr/>
        </p:nvSpPr>
        <p:spPr>
          <a:xfrm>
            <a:off x="2093506" y="6062009"/>
            <a:ext cx="6925172" cy="4449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49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all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Magyarország RELATÍV f</a:t>
            </a:r>
            <a:r>
              <a:rPr kumimoji="0" lang="hu-HU" sz="1800" b="0" i="0" u="none" strike="noStrike" kern="1200" cap="all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EJLETTSÉGe</a:t>
            </a:r>
            <a:r>
              <a:rPr kumimoji="0" lang="hu-HU" sz="1800" b="0" i="0" u="none" strike="noStrike" kern="1200" cap="all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AUSZTRIÁHOZ VISZONYÍTVA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4967354-EBDB-4AEB-B95A-87BACA79F08B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516825" y="1019700"/>
          <a:ext cx="8064000" cy="50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05035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7A1C5B7-B023-4F86-B0A5-22638B87CD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368" y="338584"/>
            <a:ext cx="7666787" cy="612000"/>
          </a:xfrm>
        </p:spPr>
        <p:txBody>
          <a:bodyPr>
            <a:noAutofit/>
          </a:bodyPr>
          <a:lstStyle/>
          <a:p>
            <a:r>
              <a:rPr lang="hu-HU" sz="2300" dirty="0"/>
              <a:t>a Bérszínvonal a 80-100 százalékos sávba kerül a reformpályán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47DE520-7857-4F3B-B4CA-27AA7DE2FF4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811852" y="6316643"/>
            <a:ext cx="5047715" cy="369333"/>
          </a:xfrm>
        </p:spPr>
        <p:txBody>
          <a:bodyPr/>
          <a:lstStyle/>
          <a:p>
            <a:r>
              <a:rPr lang="hu-HU" dirty="0"/>
              <a:t>Forrás | </a:t>
            </a:r>
            <a:r>
              <a:rPr lang="hu-HU" dirty="0" err="1"/>
              <a:t>AMECO</a:t>
            </a:r>
            <a:r>
              <a:rPr lang="hu-HU" dirty="0"/>
              <a:t>,  MNB-számítás</a:t>
            </a:r>
          </a:p>
        </p:txBody>
      </p:sp>
      <p:sp>
        <p:nvSpPr>
          <p:cNvPr id="13" name="Text Placeholder 108">
            <a:extLst>
              <a:ext uri="{FF2B5EF4-FFF2-40B4-BE49-F238E27FC236}">
                <a16:creationId xmlns:a16="http://schemas.microsoft.com/office/drawing/2014/main" id="{3129F565-E039-4ACD-A1EB-C7A0B805291C}"/>
              </a:ext>
            </a:extLst>
          </p:cNvPr>
          <p:cNvSpPr txBox="1">
            <a:spLocks/>
          </p:cNvSpPr>
          <p:nvPr/>
        </p:nvSpPr>
        <p:spPr>
          <a:xfrm>
            <a:off x="4613136" y="6043105"/>
            <a:ext cx="4258491" cy="44497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85749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BÉRSZÍNVONAL AUSZTRIÁHOZ VISZONYÍTVA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FEC65AA0-5CDD-4AB7-88AB-D197E27B440C}"/>
              </a:ext>
            </a:extLst>
          </p:cNvPr>
          <p:cNvGraphicFramePr>
            <a:graphicFrameLocks/>
          </p:cNvGraphicFramePr>
          <p:nvPr>
            <p:extLst/>
          </p:nvPr>
        </p:nvGraphicFramePr>
        <p:xfrm>
          <a:off x="540000" y="1041205"/>
          <a:ext cx="8064000" cy="504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9973046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352FA-E9AC-4E3D-9978-B29BAA3CF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339" y="310448"/>
            <a:ext cx="7585477" cy="612000"/>
          </a:xfrm>
        </p:spPr>
        <p:txBody>
          <a:bodyPr>
            <a:noAutofit/>
          </a:bodyPr>
          <a:lstStyle/>
          <a:p>
            <a:r>
              <a:rPr lang="hu-HU" sz="2300" dirty="0"/>
              <a:t>2030-ra Elérhető makrogazdasági eredmények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C83FA50-89EC-4B3D-B4B6-1899F8A47F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30197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C5770DEB-0E8E-4F9E-9C74-5D3CB462F80F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353085" y="1249378"/>
          <a:ext cx="7957996" cy="48345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372">
                  <a:extLst>
                    <a:ext uri="{9D8B030D-6E8A-4147-A177-3AD203B41FA5}">
                      <a16:colId xmlns:a16="http://schemas.microsoft.com/office/drawing/2014/main" val="2658956516"/>
                    </a:ext>
                  </a:extLst>
                </a:gridCol>
                <a:gridCol w="2437866">
                  <a:extLst>
                    <a:ext uri="{9D8B030D-6E8A-4147-A177-3AD203B41FA5}">
                      <a16:colId xmlns:a16="http://schemas.microsoft.com/office/drawing/2014/main" val="1520347485"/>
                    </a:ext>
                  </a:extLst>
                </a:gridCol>
                <a:gridCol w="1633758">
                  <a:extLst>
                    <a:ext uri="{9D8B030D-6E8A-4147-A177-3AD203B41FA5}">
                      <a16:colId xmlns:a16="http://schemas.microsoft.com/office/drawing/2014/main" val="2060721162"/>
                    </a:ext>
                  </a:extLst>
                </a:gridCol>
              </a:tblGrid>
              <a:tr h="581514">
                <a:tc>
                  <a:txBody>
                    <a:bodyPr/>
                    <a:lstStyle/>
                    <a:p>
                      <a:pPr algn="r"/>
                      <a:endParaRPr lang="hu-HU" sz="1600" dirty="0"/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Reformok nélküli pálya</a:t>
                      </a:r>
                    </a:p>
                    <a:p>
                      <a:pPr algn="ctr"/>
                      <a:r>
                        <a:rPr lang="hu-HU" sz="1200" dirty="0"/>
                        <a:t>(Közepes fejlettség csapdája)</a:t>
                      </a:r>
                    </a:p>
                  </a:txBody>
                  <a:tcPr anchor="ctr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Reformpálya</a:t>
                      </a:r>
                    </a:p>
                  </a:txBody>
                  <a:tcPr anchor="ctr">
                    <a:solidFill>
                      <a:schemeClr val="accent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37057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Relatív fejlettség Ausztriához viszonyítva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59%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86%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20129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Potenciális GDP átlagos növekedése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1,4%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4,4%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7109564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Nettó reálbérek kumulált emelkedése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28%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87%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9926921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Bérhányad szintje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58%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57%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6918984"/>
                  </a:ext>
                </a:extLst>
              </a:tr>
              <a:tr h="9235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Folyó fizetési mérleg egyenlege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Negatívba fordul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Tartósan többletes marad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173685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Nettó külső adósság a GDP arányában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Szinten marad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Csökken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4160631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Infláció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3%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3%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9887273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Költségvetés egyenlege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-2,0%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0,5%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708834"/>
                  </a:ext>
                </a:extLst>
              </a:tr>
              <a:tr h="416182">
                <a:tc>
                  <a:txBody>
                    <a:bodyPr/>
                    <a:lstStyle/>
                    <a:p>
                      <a:pPr algn="r"/>
                      <a:r>
                        <a:rPr lang="hu-HU" sz="1600" dirty="0"/>
                        <a:t>Államadósság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59%</a:t>
                      </a:r>
                    </a:p>
                  </a:txBody>
                  <a:tcPr anchor="ctr">
                    <a:solidFill>
                      <a:srgbClr val="C9E2ED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u-HU" sz="1600" dirty="0"/>
                        <a:t>38%</a:t>
                      </a:r>
                    </a:p>
                  </a:txBody>
                  <a:tcPr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51521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695146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352FA-E9AC-4E3D-9978-B29BAA3CF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133" y="324516"/>
            <a:ext cx="7728089" cy="612000"/>
          </a:xfrm>
        </p:spPr>
        <p:txBody>
          <a:bodyPr>
            <a:noAutofit/>
          </a:bodyPr>
          <a:lstStyle/>
          <a:p>
            <a:r>
              <a:rPr lang="hu-HU" sz="2300" dirty="0"/>
              <a:t>Újabb reformokkal kell lendületet adni a felzárkózásnak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C83FA50-89EC-4B3D-B4B6-1899F8A47F8C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482820" y="6450867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grpSp>
        <p:nvGrpSpPr>
          <p:cNvPr id="3" name="Csoportba foglalás 2">
            <a:extLst>
              <a:ext uri="{FF2B5EF4-FFF2-40B4-BE49-F238E27FC236}">
                <a16:creationId xmlns:a16="http://schemas.microsoft.com/office/drawing/2014/main" id="{28CD53BD-8096-4B13-82E2-1D31FC2E43DA}"/>
              </a:ext>
            </a:extLst>
          </p:cNvPr>
          <p:cNvGrpSpPr/>
          <p:nvPr/>
        </p:nvGrpSpPr>
        <p:grpSpPr>
          <a:xfrm>
            <a:off x="2195612" y="3583652"/>
            <a:ext cx="2097248" cy="2097248"/>
            <a:chOff x="2013655" y="3718404"/>
            <a:chExt cx="2097248" cy="2097248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EC0CB11E-A06A-42A5-857A-BFA20497077F}"/>
                </a:ext>
              </a:extLst>
            </p:cNvPr>
            <p:cNvSpPr/>
            <p:nvPr/>
          </p:nvSpPr>
          <p:spPr>
            <a:xfrm>
              <a:off x="2013655" y="3718404"/>
              <a:ext cx="2097248" cy="2097248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9ED258C-3FE8-4FB9-93B1-29D211002B4E}"/>
                </a:ext>
              </a:extLst>
            </p:cNvPr>
            <p:cNvSpPr txBox="1"/>
            <p:nvPr/>
          </p:nvSpPr>
          <p:spPr>
            <a:xfrm>
              <a:off x="2253330" y="4378433"/>
              <a:ext cx="1690382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Reformok nélkül</a:t>
              </a:r>
            </a:p>
          </p:txBody>
        </p:sp>
      </p:grpSp>
      <p:grpSp>
        <p:nvGrpSpPr>
          <p:cNvPr id="4" name="Csoportba foglalás 3">
            <a:extLst>
              <a:ext uri="{FF2B5EF4-FFF2-40B4-BE49-F238E27FC236}">
                <a16:creationId xmlns:a16="http://schemas.microsoft.com/office/drawing/2014/main" id="{422346CB-C888-4834-B9BE-FABE14B50C57}"/>
              </a:ext>
            </a:extLst>
          </p:cNvPr>
          <p:cNvGrpSpPr/>
          <p:nvPr/>
        </p:nvGrpSpPr>
        <p:grpSpPr>
          <a:xfrm>
            <a:off x="4358121" y="1902747"/>
            <a:ext cx="2097248" cy="2097248"/>
            <a:chOff x="6628209" y="1680060"/>
            <a:chExt cx="2097248" cy="2097248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B6B2E91-1568-4D54-A433-E3D9039341E7}"/>
                </a:ext>
              </a:extLst>
            </p:cNvPr>
            <p:cNvSpPr/>
            <p:nvPr/>
          </p:nvSpPr>
          <p:spPr>
            <a:xfrm>
              <a:off x="6628209" y="1680060"/>
              <a:ext cx="2097248" cy="2097248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E83D328-8AC6-42EF-AD0D-5745DA883D7D}"/>
                </a:ext>
              </a:extLst>
            </p:cNvPr>
            <p:cNvSpPr txBox="1"/>
            <p:nvPr/>
          </p:nvSpPr>
          <p:spPr>
            <a:xfrm>
              <a:off x="6628209" y="2497851"/>
              <a:ext cx="209724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Calibri"/>
                  <a:ea typeface="+mn-ea"/>
                  <a:cs typeface="+mn-cs"/>
                </a:rPr>
                <a:t>Reformpálya</a:t>
              </a:r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C7F79B49-99FA-4ADC-9FD4-BC115E3AA290}"/>
              </a:ext>
            </a:extLst>
          </p:cNvPr>
          <p:cNvSpPr txBox="1"/>
          <p:nvPr/>
        </p:nvSpPr>
        <p:spPr>
          <a:xfrm>
            <a:off x="1478267" y="5724259"/>
            <a:ext cx="27390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Alacsony termelékenység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1EAF89-01CC-461A-AAD6-DD903E8C4C7F}"/>
              </a:ext>
            </a:extLst>
          </p:cNvPr>
          <p:cNvSpPr txBox="1"/>
          <p:nvPr/>
        </p:nvSpPr>
        <p:spPr>
          <a:xfrm>
            <a:off x="3772632" y="5454573"/>
            <a:ext cx="21570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Képzett munkaerő elvándorlása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1E61163-47BC-4636-A882-533E9B51B309}"/>
              </a:ext>
            </a:extLst>
          </p:cNvPr>
          <p:cNvSpPr txBox="1"/>
          <p:nvPr/>
        </p:nvSpPr>
        <p:spPr>
          <a:xfrm>
            <a:off x="587951" y="5035095"/>
            <a:ext cx="17806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Konvergencia megtorpanása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9238B98-8210-4F37-96CA-902B4598DE76}"/>
              </a:ext>
            </a:extLst>
          </p:cNvPr>
          <p:cNvSpPr txBox="1"/>
          <p:nvPr/>
        </p:nvSpPr>
        <p:spPr>
          <a:xfrm>
            <a:off x="5940880" y="3684389"/>
            <a:ext cx="27390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Magas termelékenység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4E972BE-17D6-4C46-8478-FF83FB6E766E}"/>
              </a:ext>
            </a:extLst>
          </p:cNvPr>
          <p:cNvSpPr txBox="1"/>
          <p:nvPr/>
        </p:nvSpPr>
        <p:spPr>
          <a:xfrm>
            <a:off x="3323900" y="1335619"/>
            <a:ext cx="20684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Versenyképességi reformok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95423D5-B33D-45D4-8276-859080CF950F}"/>
              </a:ext>
            </a:extLst>
          </p:cNvPr>
          <p:cNvSpPr txBox="1"/>
          <p:nvPr/>
        </p:nvSpPr>
        <p:spPr>
          <a:xfrm>
            <a:off x="5469741" y="1223314"/>
            <a:ext cx="18827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Bérfelzárkózás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ECB98AC-4A72-4301-9A10-6342BAA1EC35}"/>
              </a:ext>
            </a:extLst>
          </p:cNvPr>
          <p:cNvSpPr txBox="1"/>
          <p:nvPr/>
        </p:nvSpPr>
        <p:spPr>
          <a:xfrm>
            <a:off x="6472411" y="2299470"/>
            <a:ext cx="27390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Ausztria fejlettségének 80-90 százaléka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0EC1B71-5A6E-4D04-A5E1-30140C6D83A1}"/>
              </a:ext>
            </a:extLst>
          </p:cNvPr>
          <p:cNvSpPr txBox="1"/>
          <p:nvPr/>
        </p:nvSpPr>
        <p:spPr>
          <a:xfrm>
            <a:off x="6141915" y="3110849"/>
            <a:ext cx="32771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FB4A1A2-6B40-495A-B077-BA2E8ABE78A8}"/>
              </a:ext>
            </a:extLst>
          </p:cNvPr>
          <p:cNvSpPr txBox="1"/>
          <p:nvPr/>
        </p:nvSpPr>
        <p:spPr>
          <a:xfrm>
            <a:off x="5934260" y="1751370"/>
            <a:ext cx="3207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Csökkenő importfüggőség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318A8DC-BA4C-420C-8FB4-D61EF07C5931}"/>
              </a:ext>
            </a:extLst>
          </p:cNvPr>
          <p:cNvSpPr txBox="1"/>
          <p:nvPr/>
        </p:nvSpPr>
        <p:spPr>
          <a:xfrm>
            <a:off x="-15697" y="4134003"/>
            <a:ext cx="22254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Belső- és külső egyensúlytalanság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C10D3BA-E8A0-4DD6-B713-49E9C9C19FFB}"/>
              </a:ext>
            </a:extLst>
          </p:cNvPr>
          <p:cNvSpPr txBox="1"/>
          <p:nvPr/>
        </p:nvSpPr>
        <p:spPr>
          <a:xfrm>
            <a:off x="4944773" y="4163602"/>
            <a:ext cx="3291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Legalább 2 százalékpontos növekedési többlet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4FA81E5-01B9-4EC3-BE1D-087A3BE454FD}"/>
              </a:ext>
            </a:extLst>
          </p:cNvPr>
          <p:cNvSpPr txBox="1"/>
          <p:nvPr/>
        </p:nvSpPr>
        <p:spPr>
          <a:xfrm>
            <a:off x="335792" y="3283642"/>
            <a:ext cx="27390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09EE0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Alacsony potenciális növekedés</a:t>
            </a:r>
          </a:p>
        </p:txBody>
      </p:sp>
    </p:spTree>
    <p:extLst>
      <p:ext uri="{BB962C8B-B14F-4D97-AF65-F5344CB8AC3E}">
        <p14:creationId xmlns:p14="http://schemas.microsoft.com/office/powerpoint/2010/main" val="779190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Box 42">
            <a:extLst>
              <a:ext uri="{FF2B5EF4-FFF2-40B4-BE49-F238E27FC236}">
                <a16:creationId xmlns:a16="http://schemas.microsoft.com/office/drawing/2014/main" id="{EBCE5A19-DC16-48A3-8B5D-8957D4554990}"/>
              </a:ext>
            </a:extLst>
          </p:cNvPr>
          <p:cNvSpPr txBox="1"/>
          <p:nvPr/>
        </p:nvSpPr>
        <p:spPr>
          <a:xfrm>
            <a:off x="1281472" y="5118474"/>
            <a:ext cx="6189682" cy="953453"/>
          </a:xfrm>
          <a:prstGeom prst="roundRect">
            <a:avLst/>
          </a:prstGeom>
          <a:solidFill>
            <a:schemeClr val="tx2">
              <a:lumMod val="75000"/>
              <a:lumOff val="2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HATÉKONY ÁLLAM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05B32D0-3371-4719-BED4-DABC307F96B1}"/>
              </a:ext>
            </a:extLst>
          </p:cNvPr>
          <p:cNvSpPr txBox="1"/>
          <p:nvPr/>
        </p:nvSpPr>
        <p:spPr>
          <a:xfrm>
            <a:off x="1281472" y="1303533"/>
            <a:ext cx="6189682" cy="919401"/>
          </a:xfrm>
          <a:prstGeom prst="round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ÚJ PÉNZÜGYI MODELL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1700" y="309992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Az MNB VERSENYKÉPESSÉGI programjának területei </a:t>
            </a:r>
          </a:p>
        </p:txBody>
      </p:sp>
      <p:sp>
        <p:nvSpPr>
          <p:cNvPr id="5" name="Hatszög 4" hidden="1">
            <a:extLst>
              <a:ext uri="{FF2B5EF4-FFF2-40B4-BE49-F238E27FC236}">
                <a16:creationId xmlns:a16="http://schemas.microsoft.com/office/drawing/2014/main" id="{CF7FF9E8-DFCD-49FE-8DF4-9BFC0A399E46}"/>
              </a:ext>
            </a:extLst>
          </p:cNvPr>
          <p:cNvSpPr/>
          <p:nvPr/>
        </p:nvSpPr>
        <p:spPr>
          <a:xfrm>
            <a:off x="2516886" y="1943100"/>
            <a:ext cx="4110228" cy="3543300"/>
          </a:xfrm>
          <a:prstGeom prst="hexagon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3" name="Kép 92">
            <a:extLst>
              <a:ext uri="{FF2B5EF4-FFF2-40B4-BE49-F238E27FC236}">
                <a16:creationId xmlns:a16="http://schemas.microsoft.com/office/drawing/2014/main" id="{3ADB2DD4-FF9C-4C6A-823E-BCE9D09B86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9016" y="2721232"/>
            <a:ext cx="770867" cy="686091"/>
          </a:xfrm>
          <a:prstGeom prst="rect">
            <a:avLst/>
          </a:prstGeom>
        </p:spPr>
      </p:pic>
      <p:pic>
        <p:nvPicPr>
          <p:cNvPr id="94" name="Kép 93">
            <a:extLst>
              <a:ext uri="{FF2B5EF4-FFF2-40B4-BE49-F238E27FC236}">
                <a16:creationId xmlns:a16="http://schemas.microsoft.com/office/drawing/2014/main" id="{4EDD711A-2B5A-430B-A7D0-A09D6FA7F1D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312" y="2678616"/>
            <a:ext cx="643435" cy="521559"/>
          </a:xfrm>
          <a:prstGeom prst="rect">
            <a:avLst/>
          </a:prstGeom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B0D5A208-2686-4066-9DF4-A16BAE87FD66}"/>
              </a:ext>
            </a:extLst>
          </p:cNvPr>
          <p:cNvCxnSpPr>
            <a:cxnSpLocks/>
          </p:cNvCxnSpPr>
          <p:nvPr/>
        </p:nvCxnSpPr>
        <p:spPr>
          <a:xfrm>
            <a:off x="478174" y="6421532"/>
            <a:ext cx="0" cy="30107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>
            <a:extLst>
              <a:ext uri="{FF2B5EF4-FFF2-40B4-BE49-F238E27FC236}">
                <a16:creationId xmlns:a16="http://schemas.microsoft.com/office/drawing/2014/main" id="{F1CB43FA-8949-4ED9-928A-BBDCBC3592E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41" b="25770"/>
          <a:stretch/>
        </p:blipFill>
        <p:spPr>
          <a:xfrm>
            <a:off x="4257021" y="2762062"/>
            <a:ext cx="770867" cy="593624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8EB38BF4-1148-4F10-B00D-47621922CCE9}"/>
              </a:ext>
            </a:extLst>
          </p:cNvPr>
          <p:cNvGrpSpPr/>
          <p:nvPr/>
        </p:nvGrpSpPr>
        <p:grpSpPr>
          <a:xfrm>
            <a:off x="2281162" y="4090064"/>
            <a:ext cx="1313195" cy="1509420"/>
            <a:chOff x="978104" y="3288679"/>
            <a:chExt cx="1313195" cy="1509420"/>
          </a:xfrm>
          <a:solidFill>
            <a:schemeClr val="accent5"/>
          </a:solidFill>
        </p:grpSpPr>
        <p:sp>
          <p:nvSpPr>
            <p:cNvPr id="23" name="Hexagon 22">
              <a:extLst>
                <a:ext uri="{FF2B5EF4-FFF2-40B4-BE49-F238E27FC236}">
                  <a16:creationId xmlns:a16="http://schemas.microsoft.com/office/drawing/2014/main" id="{E77F4D96-C2A2-4601-98D7-FC1F7B5D115A}"/>
                </a:ext>
              </a:extLst>
            </p:cNvPr>
            <p:cNvSpPr/>
            <p:nvPr/>
          </p:nvSpPr>
          <p:spPr>
            <a:xfrm rot="5400000">
              <a:off x="879992" y="3386791"/>
              <a:ext cx="1509420" cy="1313195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Hexagon 4">
              <a:extLst>
                <a:ext uri="{FF2B5EF4-FFF2-40B4-BE49-F238E27FC236}">
                  <a16:creationId xmlns:a16="http://schemas.microsoft.com/office/drawing/2014/main" id="{40D8EA79-8A75-4B1D-9CB0-2A2C15285825}"/>
                </a:ext>
              </a:extLst>
            </p:cNvPr>
            <p:cNvSpPr txBox="1"/>
            <p:nvPr/>
          </p:nvSpPr>
          <p:spPr>
            <a:xfrm>
              <a:off x="1134812" y="3523897"/>
              <a:ext cx="1038393" cy="103898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Modern infrastruktúra és energia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0EFD6-5F2A-465C-936C-138C3309FD45}"/>
              </a:ext>
            </a:extLst>
          </p:cNvPr>
          <p:cNvGrpSpPr/>
          <p:nvPr/>
        </p:nvGrpSpPr>
        <p:grpSpPr>
          <a:xfrm>
            <a:off x="4928678" y="1709662"/>
            <a:ext cx="1313195" cy="1509420"/>
            <a:chOff x="2396355" y="726287"/>
            <a:chExt cx="1313195" cy="1509420"/>
          </a:xfrm>
          <a:solidFill>
            <a:schemeClr val="tx2">
              <a:lumMod val="50000"/>
              <a:lumOff val="50000"/>
            </a:schemeClr>
          </a:solidFill>
        </p:grpSpPr>
        <p:sp>
          <p:nvSpPr>
            <p:cNvPr id="29" name="Hexagon 28">
              <a:extLst>
                <a:ext uri="{FF2B5EF4-FFF2-40B4-BE49-F238E27FC236}">
                  <a16:creationId xmlns:a16="http://schemas.microsoft.com/office/drawing/2014/main" id="{74CFACF8-4520-43D5-A504-71EB2936CF62}"/>
                </a:ext>
              </a:extLst>
            </p:cNvPr>
            <p:cNvSpPr/>
            <p:nvPr/>
          </p:nvSpPr>
          <p:spPr>
            <a:xfrm rot="5400000">
              <a:off x="2298243" y="824399"/>
              <a:ext cx="1509420" cy="1313195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0" name="Hexagon 4">
              <a:extLst>
                <a:ext uri="{FF2B5EF4-FFF2-40B4-BE49-F238E27FC236}">
                  <a16:creationId xmlns:a16="http://schemas.microsoft.com/office/drawing/2014/main" id="{A2BB9B34-A6B1-44A6-9FEC-15254477E34B}"/>
                </a:ext>
              </a:extLst>
            </p:cNvPr>
            <p:cNvSpPr txBox="1"/>
            <p:nvPr/>
          </p:nvSpPr>
          <p:spPr>
            <a:xfrm>
              <a:off x="2577570" y="971029"/>
              <a:ext cx="903915" cy="103898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3340" tIns="53340" rIns="53340" bIns="5334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KKV stratégia</a:t>
              </a:r>
            </a:p>
          </p:txBody>
        </p:sp>
      </p:grpSp>
      <p:grpSp>
        <p:nvGrpSpPr>
          <p:cNvPr id="44" name="Csoportba foglalás 43">
            <a:extLst>
              <a:ext uri="{FF2B5EF4-FFF2-40B4-BE49-F238E27FC236}">
                <a16:creationId xmlns:a16="http://schemas.microsoft.com/office/drawing/2014/main" id="{AAF2FF43-6A9E-4E96-A00F-4DED4A09CC06}"/>
              </a:ext>
            </a:extLst>
          </p:cNvPr>
          <p:cNvGrpSpPr/>
          <p:nvPr/>
        </p:nvGrpSpPr>
        <p:grpSpPr>
          <a:xfrm>
            <a:off x="1634282" y="2914292"/>
            <a:ext cx="1283350" cy="1475115"/>
            <a:chOff x="955875" y="1760622"/>
            <a:chExt cx="1283350" cy="1475115"/>
          </a:xfrm>
          <a:solidFill>
            <a:srgbClr val="ED6113"/>
          </a:solidFill>
        </p:grpSpPr>
        <p:sp>
          <p:nvSpPr>
            <p:cNvPr id="45" name="Hatszög 44">
              <a:extLst>
                <a:ext uri="{FF2B5EF4-FFF2-40B4-BE49-F238E27FC236}">
                  <a16:creationId xmlns:a16="http://schemas.microsoft.com/office/drawing/2014/main" id="{FB9F9784-46DA-46D3-8AA1-CB63B7E03CE9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Hatszög 4">
              <a:extLst>
                <a:ext uri="{FF2B5EF4-FFF2-40B4-BE49-F238E27FC236}">
                  <a16:creationId xmlns:a16="http://schemas.microsoft.com/office/drawing/2014/main" id="{C4BEE6F3-E823-43CD-B44E-6858B31BF396}"/>
                </a:ext>
              </a:extLst>
            </p:cNvPr>
            <p:cNvSpPr txBox="1"/>
            <p:nvPr/>
          </p:nvSpPr>
          <p:spPr>
            <a:xfrm>
              <a:off x="1045720" y="2003535"/>
              <a:ext cx="1120788" cy="101537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Munkaerőpiac</a:t>
              </a:r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6ECA4D96-21AC-412D-9E1C-85100E2FD723}"/>
              </a:ext>
            </a:extLst>
          </p:cNvPr>
          <p:cNvSpPr txBox="1"/>
          <p:nvPr/>
        </p:nvSpPr>
        <p:spPr>
          <a:xfrm>
            <a:off x="3261127" y="3500634"/>
            <a:ext cx="1177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Egészségügy</a:t>
            </a:r>
          </a:p>
        </p:txBody>
      </p:sp>
      <p:grpSp>
        <p:nvGrpSpPr>
          <p:cNvPr id="37" name="Csoportba foglalás 43">
            <a:extLst>
              <a:ext uri="{FF2B5EF4-FFF2-40B4-BE49-F238E27FC236}">
                <a16:creationId xmlns:a16="http://schemas.microsoft.com/office/drawing/2014/main" id="{37CA8DAD-2BCE-402B-9E43-7FD8CBB4E1C0}"/>
              </a:ext>
            </a:extLst>
          </p:cNvPr>
          <p:cNvGrpSpPr/>
          <p:nvPr/>
        </p:nvGrpSpPr>
        <p:grpSpPr>
          <a:xfrm>
            <a:off x="2961972" y="2914292"/>
            <a:ext cx="1283350" cy="1475115"/>
            <a:chOff x="955875" y="1760622"/>
            <a:chExt cx="1283350" cy="1475115"/>
          </a:xfrm>
        </p:grpSpPr>
        <p:sp>
          <p:nvSpPr>
            <p:cNvPr id="38" name="Hatszög 44">
              <a:extLst>
                <a:ext uri="{FF2B5EF4-FFF2-40B4-BE49-F238E27FC236}">
                  <a16:creationId xmlns:a16="http://schemas.microsoft.com/office/drawing/2014/main" id="{1A2BF606-3DBC-43CF-8A42-81821FDA7782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ED611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9" name="Hatszög 4">
              <a:extLst>
                <a:ext uri="{FF2B5EF4-FFF2-40B4-BE49-F238E27FC236}">
                  <a16:creationId xmlns:a16="http://schemas.microsoft.com/office/drawing/2014/main" id="{B9010EB9-A0DA-4C09-8540-C0D6914D90BA}"/>
                </a:ext>
              </a:extLst>
            </p:cNvPr>
            <p:cNvSpPr txBox="1"/>
            <p:nvPr/>
          </p:nvSpPr>
          <p:spPr>
            <a:xfrm>
              <a:off x="1071847" y="1990495"/>
              <a:ext cx="1120788" cy="101537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Egészségügy</a:t>
              </a:r>
            </a:p>
          </p:txBody>
        </p:sp>
      </p:grpSp>
      <p:grpSp>
        <p:nvGrpSpPr>
          <p:cNvPr id="47" name="Csoportba foglalás 43">
            <a:extLst>
              <a:ext uri="{FF2B5EF4-FFF2-40B4-BE49-F238E27FC236}">
                <a16:creationId xmlns:a16="http://schemas.microsoft.com/office/drawing/2014/main" id="{320DA870-5F11-462B-9FE1-5F67A1CA990B}"/>
              </a:ext>
            </a:extLst>
          </p:cNvPr>
          <p:cNvGrpSpPr/>
          <p:nvPr/>
        </p:nvGrpSpPr>
        <p:grpSpPr>
          <a:xfrm>
            <a:off x="3614013" y="1733081"/>
            <a:ext cx="1283350" cy="1475115"/>
            <a:chOff x="955875" y="1760622"/>
            <a:chExt cx="1283350" cy="1475115"/>
          </a:xfrm>
          <a:solidFill>
            <a:srgbClr val="ED6113"/>
          </a:solidFill>
        </p:grpSpPr>
        <p:sp>
          <p:nvSpPr>
            <p:cNvPr id="48" name="Hatszög 44">
              <a:extLst>
                <a:ext uri="{FF2B5EF4-FFF2-40B4-BE49-F238E27FC236}">
                  <a16:creationId xmlns:a16="http://schemas.microsoft.com/office/drawing/2014/main" id="{80A31615-E924-4B9A-B035-248B6743C0D5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Hatszög 4">
              <a:extLst>
                <a:ext uri="{FF2B5EF4-FFF2-40B4-BE49-F238E27FC236}">
                  <a16:creationId xmlns:a16="http://schemas.microsoft.com/office/drawing/2014/main" id="{92E91942-6E2B-4C28-B93E-B0BCCB758EB8}"/>
                </a:ext>
              </a:extLst>
            </p:cNvPr>
            <p:cNvSpPr txBox="1"/>
            <p:nvPr/>
          </p:nvSpPr>
          <p:spPr>
            <a:xfrm>
              <a:off x="1082242" y="2344343"/>
              <a:ext cx="1120788" cy="55645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Oktatás</a:t>
              </a:r>
            </a:p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0" name="Csoportba foglalás 43">
            <a:extLst>
              <a:ext uri="{FF2B5EF4-FFF2-40B4-BE49-F238E27FC236}">
                <a16:creationId xmlns:a16="http://schemas.microsoft.com/office/drawing/2014/main" id="{488A744C-CF35-40C2-8939-F88F859F7EAD}"/>
              </a:ext>
            </a:extLst>
          </p:cNvPr>
          <p:cNvGrpSpPr/>
          <p:nvPr/>
        </p:nvGrpSpPr>
        <p:grpSpPr>
          <a:xfrm>
            <a:off x="2295274" y="1733081"/>
            <a:ext cx="1283350" cy="1475115"/>
            <a:chOff x="955875" y="1760622"/>
            <a:chExt cx="1283350" cy="1475115"/>
          </a:xfrm>
          <a:solidFill>
            <a:srgbClr val="FF4747"/>
          </a:solidFill>
        </p:grpSpPr>
        <p:sp>
          <p:nvSpPr>
            <p:cNvPr id="51" name="Hatszög 44">
              <a:extLst>
                <a:ext uri="{FF2B5EF4-FFF2-40B4-BE49-F238E27FC236}">
                  <a16:creationId xmlns:a16="http://schemas.microsoft.com/office/drawing/2014/main" id="{8CF712DC-D66D-47DE-A952-514812241080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Hatszög 4">
              <a:extLst>
                <a:ext uri="{FF2B5EF4-FFF2-40B4-BE49-F238E27FC236}">
                  <a16:creationId xmlns:a16="http://schemas.microsoft.com/office/drawing/2014/main" id="{3EAA2CC9-D7D3-4360-B323-44FB2B683333}"/>
                </a:ext>
              </a:extLst>
            </p:cNvPr>
            <p:cNvSpPr txBox="1"/>
            <p:nvPr/>
          </p:nvSpPr>
          <p:spPr>
            <a:xfrm>
              <a:off x="1051505" y="2391944"/>
              <a:ext cx="1120788" cy="45322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Családbarát program</a:t>
              </a:r>
            </a:p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</a:p>
          </p:txBody>
        </p:sp>
      </p:grpSp>
      <p:grpSp>
        <p:nvGrpSpPr>
          <p:cNvPr id="53" name="Csoportba foglalás 43">
            <a:extLst>
              <a:ext uri="{FF2B5EF4-FFF2-40B4-BE49-F238E27FC236}">
                <a16:creationId xmlns:a16="http://schemas.microsoft.com/office/drawing/2014/main" id="{A96B7AEE-88C8-415B-900C-0F805BDA0784}"/>
              </a:ext>
            </a:extLst>
          </p:cNvPr>
          <p:cNvGrpSpPr/>
          <p:nvPr/>
        </p:nvGrpSpPr>
        <p:grpSpPr>
          <a:xfrm>
            <a:off x="3612132" y="4094408"/>
            <a:ext cx="1283350" cy="1475115"/>
            <a:chOff x="955875" y="1760622"/>
            <a:chExt cx="1283350" cy="1475115"/>
          </a:xfrm>
          <a:solidFill>
            <a:srgbClr val="34C72D"/>
          </a:solidFill>
        </p:grpSpPr>
        <p:sp>
          <p:nvSpPr>
            <p:cNvPr id="54" name="Hatszög 44">
              <a:extLst>
                <a:ext uri="{FF2B5EF4-FFF2-40B4-BE49-F238E27FC236}">
                  <a16:creationId xmlns:a16="http://schemas.microsoft.com/office/drawing/2014/main" id="{907AC1E9-C45B-472C-BD37-6473FA494C4E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5" name="Hatszög 4">
              <a:extLst>
                <a:ext uri="{FF2B5EF4-FFF2-40B4-BE49-F238E27FC236}">
                  <a16:creationId xmlns:a16="http://schemas.microsoft.com/office/drawing/2014/main" id="{A6EEA401-7EC1-45C7-8995-3F8FF31D1067}"/>
                </a:ext>
              </a:extLst>
            </p:cNvPr>
            <p:cNvSpPr txBox="1"/>
            <p:nvPr/>
          </p:nvSpPr>
          <p:spPr>
            <a:xfrm>
              <a:off x="1071847" y="2075534"/>
              <a:ext cx="1120788" cy="861207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Területi felzárkózás</a:t>
              </a:r>
            </a:p>
          </p:txBody>
        </p:sp>
      </p:grpSp>
      <p:grpSp>
        <p:nvGrpSpPr>
          <p:cNvPr id="56" name="Csoportba foglalás 43">
            <a:extLst>
              <a:ext uri="{FF2B5EF4-FFF2-40B4-BE49-F238E27FC236}">
                <a16:creationId xmlns:a16="http://schemas.microsoft.com/office/drawing/2014/main" id="{227D8A93-1056-4FCA-AB4D-751149065880}"/>
              </a:ext>
            </a:extLst>
          </p:cNvPr>
          <p:cNvGrpSpPr/>
          <p:nvPr/>
        </p:nvGrpSpPr>
        <p:grpSpPr>
          <a:xfrm>
            <a:off x="4278753" y="2914292"/>
            <a:ext cx="1283350" cy="1475115"/>
            <a:chOff x="955875" y="1760622"/>
            <a:chExt cx="1283350" cy="1475115"/>
          </a:xfrm>
          <a:solidFill>
            <a:schemeClr val="tx2">
              <a:lumMod val="50000"/>
              <a:lumOff val="50000"/>
            </a:schemeClr>
          </a:solidFill>
        </p:grpSpPr>
        <p:sp>
          <p:nvSpPr>
            <p:cNvPr id="57" name="Hatszög 44">
              <a:extLst>
                <a:ext uri="{FF2B5EF4-FFF2-40B4-BE49-F238E27FC236}">
                  <a16:creationId xmlns:a16="http://schemas.microsoft.com/office/drawing/2014/main" id="{6213AA23-8079-44FD-866C-F703161823A8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Hatszög 4">
              <a:extLst>
                <a:ext uri="{FF2B5EF4-FFF2-40B4-BE49-F238E27FC236}">
                  <a16:creationId xmlns:a16="http://schemas.microsoft.com/office/drawing/2014/main" id="{ECF60843-FB9E-40C7-9364-D15C9A865B4D}"/>
                </a:ext>
              </a:extLst>
            </p:cNvPr>
            <p:cNvSpPr txBox="1"/>
            <p:nvPr/>
          </p:nvSpPr>
          <p:spPr>
            <a:xfrm>
              <a:off x="1071847" y="1990495"/>
              <a:ext cx="1120788" cy="101537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0007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Kutatás-fejlesztés és innováció</a:t>
              </a:r>
            </a:p>
          </p:txBody>
        </p:sp>
      </p:grpSp>
      <p:grpSp>
        <p:nvGrpSpPr>
          <p:cNvPr id="59" name="Csoportba foglalás 43">
            <a:extLst>
              <a:ext uri="{FF2B5EF4-FFF2-40B4-BE49-F238E27FC236}">
                <a16:creationId xmlns:a16="http://schemas.microsoft.com/office/drawing/2014/main" id="{382AD8B7-C848-4EF2-BC76-699BD87CF133}"/>
              </a:ext>
            </a:extLst>
          </p:cNvPr>
          <p:cNvGrpSpPr/>
          <p:nvPr/>
        </p:nvGrpSpPr>
        <p:grpSpPr>
          <a:xfrm>
            <a:off x="5597127" y="2927332"/>
            <a:ext cx="1283350" cy="1475115"/>
            <a:chOff x="955875" y="1760622"/>
            <a:chExt cx="1283350" cy="1475115"/>
          </a:xfrm>
          <a:solidFill>
            <a:schemeClr val="accent6">
              <a:lumMod val="75000"/>
            </a:schemeClr>
          </a:solidFill>
        </p:grpSpPr>
        <p:sp>
          <p:nvSpPr>
            <p:cNvPr id="60" name="Hatszög 44">
              <a:extLst>
                <a:ext uri="{FF2B5EF4-FFF2-40B4-BE49-F238E27FC236}">
                  <a16:creationId xmlns:a16="http://schemas.microsoft.com/office/drawing/2014/main" id="{F4853B45-8E7C-4C51-9926-65444FE4E62B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Hatszög 4">
              <a:extLst>
                <a:ext uri="{FF2B5EF4-FFF2-40B4-BE49-F238E27FC236}">
                  <a16:creationId xmlns:a16="http://schemas.microsoft.com/office/drawing/2014/main" id="{58FDF362-8B32-4404-9355-2EAE3A1F7E97}"/>
                </a:ext>
              </a:extLst>
            </p:cNvPr>
            <p:cNvSpPr txBox="1"/>
            <p:nvPr/>
          </p:nvSpPr>
          <p:spPr>
            <a:xfrm>
              <a:off x="1026446" y="2125584"/>
              <a:ext cx="1153811" cy="762618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Háztartási megtakarítások aktivizálása</a:t>
              </a:r>
            </a:p>
          </p:txBody>
        </p:sp>
      </p:grpSp>
      <p:grpSp>
        <p:nvGrpSpPr>
          <p:cNvPr id="62" name="Csoportba foglalás 43">
            <a:extLst>
              <a:ext uri="{FF2B5EF4-FFF2-40B4-BE49-F238E27FC236}">
                <a16:creationId xmlns:a16="http://schemas.microsoft.com/office/drawing/2014/main" id="{2D05033C-88D7-4FB5-B4EE-DCAB7D5FE2DD}"/>
              </a:ext>
            </a:extLst>
          </p:cNvPr>
          <p:cNvGrpSpPr/>
          <p:nvPr/>
        </p:nvGrpSpPr>
        <p:grpSpPr>
          <a:xfrm>
            <a:off x="4928678" y="4091390"/>
            <a:ext cx="1283350" cy="1475115"/>
            <a:chOff x="955875" y="1760622"/>
            <a:chExt cx="1283350" cy="1475115"/>
          </a:xfrm>
          <a:solidFill>
            <a:schemeClr val="tx2">
              <a:lumMod val="50000"/>
              <a:lumOff val="50000"/>
            </a:schemeClr>
          </a:solidFill>
        </p:grpSpPr>
        <p:sp>
          <p:nvSpPr>
            <p:cNvPr id="63" name="Hatszög 44">
              <a:extLst>
                <a:ext uri="{FF2B5EF4-FFF2-40B4-BE49-F238E27FC236}">
                  <a16:creationId xmlns:a16="http://schemas.microsoft.com/office/drawing/2014/main" id="{60E4A11C-0FEF-42C0-84B3-A727CED14BEC}"/>
                </a:ext>
              </a:extLst>
            </p:cNvPr>
            <p:cNvSpPr/>
            <p:nvPr/>
          </p:nvSpPr>
          <p:spPr>
            <a:xfrm rot="5400000">
              <a:off x="859992" y="1856505"/>
              <a:ext cx="1475115" cy="1283350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Hatszög 4">
              <a:extLst>
                <a:ext uri="{FF2B5EF4-FFF2-40B4-BE49-F238E27FC236}">
                  <a16:creationId xmlns:a16="http://schemas.microsoft.com/office/drawing/2014/main" id="{A9F9BD56-508C-414E-BBE5-62D07EA2AFD9}"/>
                </a:ext>
              </a:extLst>
            </p:cNvPr>
            <p:cNvSpPr txBox="1"/>
            <p:nvPr/>
          </p:nvSpPr>
          <p:spPr>
            <a:xfrm>
              <a:off x="1071847" y="1990495"/>
              <a:ext cx="1120788" cy="1015371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0" rIns="0" bIns="0" numCol="1" spcCol="1270" anchor="ctr" anchorCtr="0">
              <a:noAutofit/>
            </a:bodyPr>
            <a:lstStyle/>
            <a:p>
              <a:pPr marL="0" marR="0" lvl="0" indent="0" algn="ctr" defTabSz="62230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Külgazdaság, gazdaság-szerkezet</a:t>
              </a:r>
            </a:p>
          </p:txBody>
        </p:sp>
      </p:grpSp>
      <p:sp>
        <p:nvSpPr>
          <p:cNvPr id="4" name="Arrow: Right 3">
            <a:extLst>
              <a:ext uri="{FF2B5EF4-FFF2-40B4-BE49-F238E27FC236}">
                <a16:creationId xmlns:a16="http://schemas.microsoft.com/office/drawing/2014/main" id="{275963B3-98B4-4BAF-A02F-CA1D4EC20A1D}"/>
              </a:ext>
            </a:extLst>
          </p:cNvPr>
          <p:cNvSpPr/>
          <p:nvPr/>
        </p:nvSpPr>
        <p:spPr>
          <a:xfrm>
            <a:off x="6981161" y="3355686"/>
            <a:ext cx="602889" cy="550706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6BE5A43-F050-4FD4-BE15-216EACCC4D9D}"/>
              </a:ext>
            </a:extLst>
          </p:cNvPr>
          <p:cNvSpPr/>
          <p:nvPr/>
        </p:nvSpPr>
        <p:spPr>
          <a:xfrm>
            <a:off x="7679131" y="2757444"/>
            <a:ext cx="694757" cy="177036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863FDAE-3113-4762-961B-B85BDBAC82D3}"/>
              </a:ext>
            </a:extLst>
          </p:cNvPr>
          <p:cNvSpPr txBox="1"/>
          <p:nvPr/>
        </p:nvSpPr>
        <p:spPr>
          <a:xfrm rot="5400000">
            <a:off x="7197672" y="3485469"/>
            <a:ext cx="16658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Tőkeexpanzió</a:t>
            </a:r>
          </a:p>
        </p:txBody>
      </p:sp>
      <p:sp>
        <p:nvSpPr>
          <p:cNvPr id="65" name="Rectangle: Rounded Corners 6">
            <a:extLst>
              <a:ext uri="{FF2B5EF4-FFF2-40B4-BE49-F238E27FC236}">
                <a16:creationId xmlns:a16="http://schemas.microsoft.com/office/drawing/2014/main" id="{1A1F2CCB-A2ED-4CE5-9D65-7E0C4C5B43F3}"/>
              </a:ext>
            </a:extLst>
          </p:cNvPr>
          <p:cNvSpPr/>
          <p:nvPr/>
        </p:nvSpPr>
        <p:spPr>
          <a:xfrm>
            <a:off x="325169" y="1287565"/>
            <a:ext cx="694757" cy="47843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Adóreform 2.0</a:t>
            </a:r>
          </a:p>
        </p:txBody>
      </p:sp>
    </p:spTree>
    <p:extLst>
      <p:ext uri="{BB962C8B-B14F-4D97-AF65-F5344CB8AC3E}">
        <p14:creationId xmlns:p14="http://schemas.microsoft.com/office/powerpoint/2010/main" val="22137564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472EC3CB-7246-4143-ACFD-37DC35A02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200" dirty="0"/>
              <a:t>A PÉNZÜGYI KÖZVETÍTŐK VERSENYKÉPES működése jobban támogatná a gazdaság felzárkózását</a:t>
            </a:r>
          </a:p>
        </p:txBody>
      </p:sp>
      <p:sp>
        <p:nvSpPr>
          <p:cNvPr id="11" name="Szöveg helye 10">
            <a:extLst>
              <a:ext uri="{FF2B5EF4-FFF2-40B4-BE49-F238E27FC236}">
                <a16:creationId xmlns:a16="http://schemas.microsoft.com/office/drawing/2014/main" id="{FBEF816E-1375-4C7D-BAD1-D1F104766F6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2" name="Kép 1">
            <a:extLst>
              <a:ext uri="{FF2B5EF4-FFF2-40B4-BE49-F238E27FC236}">
                <a16:creationId xmlns:a16="http://schemas.microsoft.com/office/drawing/2014/main" id="{60876A8F-8FBC-4192-8789-0162FE2443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5186" y="1243526"/>
            <a:ext cx="5733627" cy="5733627"/>
          </a:xfrm>
          <a:prstGeom prst="rect">
            <a:avLst/>
          </a:prstGeom>
        </p:spPr>
      </p:pic>
      <p:pic>
        <p:nvPicPr>
          <p:cNvPr id="12" name="Kép 11">
            <a:extLst>
              <a:ext uri="{FF2B5EF4-FFF2-40B4-BE49-F238E27FC236}">
                <a16:creationId xmlns:a16="http://schemas.microsoft.com/office/drawing/2014/main" id="{55B52DB3-9749-4F28-BE91-A4FB7A335D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58" y="841780"/>
            <a:ext cx="775610" cy="900000"/>
          </a:xfrm>
          <a:prstGeom prst="rect">
            <a:avLst/>
          </a:prstGeom>
        </p:spPr>
      </p:pic>
      <p:sp>
        <p:nvSpPr>
          <p:cNvPr id="10" name="Szöveg helye 2">
            <a:extLst>
              <a:ext uri="{FF2B5EF4-FFF2-40B4-BE49-F238E27FC236}">
                <a16:creationId xmlns:a16="http://schemas.microsoft.com/office/drawing/2014/main" id="{9F2C6167-3644-4FA7-A380-BF86F2E75EAA}"/>
              </a:ext>
            </a:extLst>
          </p:cNvPr>
          <p:cNvSpPr txBox="1">
            <a:spLocks/>
          </p:cNvSpPr>
          <p:nvPr/>
        </p:nvSpPr>
        <p:spPr>
          <a:xfrm>
            <a:off x="1839504" y="1079863"/>
            <a:ext cx="6346555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700" b="1" dirty="0">
                <a:solidFill>
                  <a:schemeClr val="accent3"/>
                </a:solidFill>
              </a:rPr>
              <a:t>A </a:t>
            </a:r>
            <a:r>
              <a:rPr lang="hu-HU" sz="1700" b="1">
                <a:solidFill>
                  <a:schemeClr val="accent3"/>
                </a:solidFill>
              </a:rPr>
              <a:t>GDP-arányos hitelállomány </a:t>
            </a:r>
            <a:r>
              <a:rPr lang="hu-HU" sz="1700" b="1" dirty="0" err="1">
                <a:solidFill>
                  <a:schemeClr val="accent3"/>
                </a:solidFill>
              </a:rPr>
              <a:t>duplázódása</a:t>
            </a:r>
            <a:r>
              <a:rPr lang="hu-HU" sz="1700" b="1" dirty="0">
                <a:solidFill>
                  <a:schemeClr val="accent3"/>
                </a:solidFill>
              </a:rPr>
              <a:t> egészséges szerkezetben</a:t>
            </a:r>
          </a:p>
        </p:txBody>
      </p:sp>
      <p:sp>
        <p:nvSpPr>
          <p:cNvPr id="13" name="Téglalap: lekerekített 10">
            <a:extLst>
              <a:ext uri="{FF2B5EF4-FFF2-40B4-BE49-F238E27FC236}">
                <a16:creationId xmlns:a16="http://schemas.microsoft.com/office/drawing/2014/main" id="{65A403D7-9CEB-4E5C-AB0F-F79EC3522C4C}"/>
              </a:ext>
            </a:extLst>
          </p:cNvPr>
          <p:cNvSpPr/>
          <p:nvPr/>
        </p:nvSpPr>
        <p:spPr>
          <a:xfrm>
            <a:off x="1017217" y="1066800"/>
            <a:ext cx="884582" cy="482267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400" b="1" dirty="0">
                <a:solidFill>
                  <a:schemeClr val="bg1"/>
                </a:solidFill>
              </a:rPr>
              <a:t>Cél</a:t>
            </a:r>
          </a:p>
        </p:txBody>
      </p:sp>
    </p:spTree>
    <p:extLst>
      <p:ext uri="{BB962C8B-B14F-4D97-AF65-F5344CB8AC3E}">
        <p14:creationId xmlns:p14="http://schemas.microsoft.com/office/powerpoint/2010/main" val="897847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2016CB5F-FD71-4ED4-A762-88753747B9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200" dirty="0"/>
              <a:t>Dinamikus lakossági és vállalati hitelnövekedés egészséges szerkezetben (56 JAVASLAT)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id="{38C20EA5-493F-440A-8244-DFBD990900B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2526CEA7-44D1-46DC-82DD-E4A8DC34327D}"/>
              </a:ext>
            </a:extLst>
          </p:cNvPr>
          <p:cNvSpPr/>
          <p:nvPr/>
        </p:nvSpPr>
        <p:spPr>
          <a:xfrm>
            <a:off x="5965461" y="2000795"/>
            <a:ext cx="247587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„Fordított” kezességvállalási eljárás 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1819DA43-3012-4E06-BE09-946D3D69FE10}"/>
              </a:ext>
            </a:extLst>
          </p:cNvPr>
          <p:cNvSpPr/>
          <p:nvPr/>
        </p:nvSpPr>
        <p:spPr>
          <a:xfrm>
            <a:off x="2240168" y="2301637"/>
            <a:ext cx="233878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Kizáró kritériumok célzott lazítása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222DBAA1-00D5-4490-8216-4078E6DC39BB}"/>
              </a:ext>
            </a:extLst>
          </p:cNvPr>
          <p:cNvSpPr/>
          <p:nvPr/>
        </p:nvSpPr>
        <p:spPr>
          <a:xfrm>
            <a:off x="2733744" y="3643879"/>
            <a:ext cx="29996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Hitelintézeti vállalások az addicionálisnak tekinthető portfólió arányának növeléséért </a:t>
            </a: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39ECD65B-B551-464A-A293-8767A15A73D8}"/>
              </a:ext>
            </a:extLst>
          </p:cNvPr>
          <p:cNvSpPr/>
          <p:nvPr/>
        </p:nvSpPr>
        <p:spPr>
          <a:xfrm>
            <a:off x="1044137" y="1382764"/>
            <a:ext cx="25795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Rugalmasabb garanciamérték </a:t>
            </a:r>
            <a:endParaRPr kumimoji="0" lang="hu-HU" sz="14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0731ED8B-A70A-41E4-AD60-91C31C148EAC}"/>
              </a:ext>
            </a:extLst>
          </p:cNvPr>
          <p:cNvSpPr/>
          <p:nvPr/>
        </p:nvSpPr>
        <p:spPr>
          <a:xfrm>
            <a:off x="2554771" y="1877664"/>
            <a:ext cx="343504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nagyobb kockázatvállaláshoz kapcsolódó banki folyamatok átalakítása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EC3B05F3-310C-4F1C-929E-A449C26D147B}"/>
              </a:ext>
            </a:extLst>
          </p:cNvPr>
          <p:cNvSpPr/>
          <p:nvPr/>
        </p:nvSpPr>
        <p:spPr>
          <a:xfrm>
            <a:off x="5835670" y="1295042"/>
            <a:ext cx="29850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Összehangolt, intézményi garanciát népszerűsítő marketing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églalap 10">
            <a:extLst>
              <a:ext uri="{FF2B5EF4-FFF2-40B4-BE49-F238E27FC236}">
                <a16:creationId xmlns:a16="http://schemas.microsoft.com/office/drawing/2014/main" id="{C4756773-352C-48A0-8644-903C0EF8E626}"/>
              </a:ext>
            </a:extLst>
          </p:cNvPr>
          <p:cNvSpPr/>
          <p:nvPr/>
        </p:nvSpPr>
        <p:spPr>
          <a:xfrm>
            <a:off x="6299169" y="2951395"/>
            <a:ext cx="281840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üzleti angyal adókedvezmény kiterjesztése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5218C99F-C1E8-4605-A8F5-48E48F74F5C2}"/>
              </a:ext>
            </a:extLst>
          </p:cNvPr>
          <p:cNvSpPr/>
          <p:nvPr/>
        </p:nvSpPr>
        <p:spPr>
          <a:xfrm>
            <a:off x="18353" y="4215503"/>
            <a:ext cx="245131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Co-</a:t>
            </a:r>
            <a:r>
              <a:rPr kumimoji="0" lang="hu-HU" sz="1100" b="0" i="0" u="none" strike="noStrike" kern="1200" cap="none" spc="0" normalizeH="0" baseline="0" noProof="0" dirty="0" err="1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</a:t>
            </a: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lehetőségek elősegítése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églalap 15">
            <a:extLst>
              <a:ext uri="{FF2B5EF4-FFF2-40B4-BE49-F238E27FC236}">
                <a16:creationId xmlns:a16="http://schemas.microsoft.com/office/drawing/2014/main" id="{4BE70FDA-706D-4C14-9D94-E03281E7B443}"/>
              </a:ext>
            </a:extLst>
          </p:cNvPr>
          <p:cNvSpPr/>
          <p:nvPr/>
        </p:nvSpPr>
        <p:spPr>
          <a:xfrm>
            <a:off x="2460514" y="5598634"/>
            <a:ext cx="276550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ügyfelek kamatkockázatának csökkentése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églalap 16">
            <a:extLst>
              <a:ext uri="{FF2B5EF4-FFF2-40B4-BE49-F238E27FC236}">
                <a16:creationId xmlns:a16="http://schemas.microsoft.com/office/drawing/2014/main" id="{D69225EA-A448-482A-8128-E625AE7947D0}"/>
              </a:ext>
            </a:extLst>
          </p:cNvPr>
          <p:cNvSpPr/>
          <p:nvPr/>
        </p:nvSpPr>
        <p:spPr>
          <a:xfrm>
            <a:off x="2942850" y="1660728"/>
            <a:ext cx="245990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Pénzügyi tudatosság erősítése 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églalap 17">
            <a:extLst>
              <a:ext uri="{FF2B5EF4-FFF2-40B4-BE49-F238E27FC236}">
                <a16:creationId xmlns:a16="http://schemas.microsoft.com/office/drawing/2014/main" id="{A080656D-AC19-4C4F-99A7-936C964DE5F8}"/>
              </a:ext>
            </a:extLst>
          </p:cNvPr>
          <p:cNvSpPr/>
          <p:nvPr/>
        </p:nvSpPr>
        <p:spPr>
          <a:xfrm>
            <a:off x="2034398" y="3372284"/>
            <a:ext cx="4572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Minősített Fogyasztóbarát termékek további terjesztése 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églalap 18">
            <a:extLst>
              <a:ext uri="{FF2B5EF4-FFF2-40B4-BE49-F238E27FC236}">
                <a16:creationId xmlns:a16="http://schemas.microsoft.com/office/drawing/2014/main" id="{FB2413E1-FAEC-4A35-9789-E95BD36D02B9}"/>
              </a:ext>
            </a:extLst>
          </p:cNvPr>
          <p:cNvSpPr/>
          <p:nvPr/>
        </p:nvSpPr>
        <p:spPr>
          <a:xfrm>
            <a:off x="5466795" y="5560215"/>
            <a:ext cx="286969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hitelkiváltások átfutási idejének csökkentése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églalap 19">
            <a:extLst>
              <a:ext uri="{FF2B5EF4-FFF2-40B4-BE49-F238E27FC236}">
                <a16:creationId xmlns:a16="http://schemas.microsoft.com/office/drawing/2014/main" id="{186E056F-8C90-4BAC-B553-E81E4D5DA9B2}"/>
              </a:ext>
            </a:extLst>
          </p:cNvPr>
          <p:cNvSpPr/>
          <p:nvPr/>
        </p:nvSpPr>
        <p:spPr>
          <a:xfrm>
            <a:off x="3977294" y="1047428"/>
            <a:ext cx="190891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előtörlesztés adminisztratív terheinek mérséklése </a:t>
            </a:r>
            <a:endParaRPr kumimoji="0" lang="hu-HU" sz="10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Téglalap 20">
            <a:extLst>
              <a:ext uri="{FF2B5EF4-FFF2-40B4-BE49-F238E27FC236}">
                <a16:creationId xmlns:a16="http://schemas.microsoft.com/office/drawing/2014/main" id="{D8D63D25-D558-4F26-B647-B3601A03C71A}"/>
              </a:ext>
            </a:extLst>
          </p:cNvPr>
          <p:cNvSpPr/>
          <p:nvPr/>
        </p:nvSpPr>
        <p:spPr>
          <a:xfrm>
            <a:off x="-201023" y="638922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pozitív hiteltörténeti adatok kötelező átadása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églalap 21">
            <a:extLst>
              <a:ext uri="{FF2B5EF4-FFF2-40B4-BE49-F238E27FC236}">
                <a16:creationId xmlns:a16="http://schemas.microsoft.com/office/drawing/2014/main" id="{58094AD6-1A61-4BD5-93D1-49811241B6B7}"/>
              </a:ext>
            </a:extLst>
          </p:cNvPr>
          <p:cNvSpPr/>
          <p:nvPr/>
        </p:nvSpPr>
        <p:spPr>
          <a:xfrm>
            <a:off x="2154592" y="2603851"/>
            <a:ext cx="4572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hiteltörténeti adatok folyamatos lekérdezhetősége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églalap 22">
            <a:extLst>
              <a:ext uri="{FF2B5EF4-FFF2-40B4-BE49-F238E27FC236}">
                <a16:creationId xmlns:a16="http://schemas.microsoft.com/office/drawing/2014/main" id="{26011472-4F64-419A-B7C2-0AD850A5A211}"/>
              </a:ext>
            </a:extLst>
          </p:cNvPr>
          <p:cNvSpPr/>
          <p:nvPr/>
        </p:nvSpPr>
        <p:spPr>
          <a:xfrm>
            <a:off x="2576259" y="4793793"/>
            <a:ext cx="289053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Egyszerű és felhasználóbarát bankszámlaváltás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églalap 23">
            <a:extLst>
              <a:ext uri="{FF2B5EF4-FFF2-40B4-BE49-F238E27FC236}">
                <a16:creationId xmlns:a16="http://schemas.microsoft.com/office/drawing/2014/main" id="{94C36564-2774-4FCA-B98E-196212FDF4F9}"/>
              </a:ext>
            </a:extLst>
          </p:cNvPr>
          <p:cNvSpPr/>
          <p:nvPr/>
        </p:nvSpPr>
        <p:spPr>
          <a:xfrm>
            <a:off x="-849475" y="2446668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Bankszámlacsomagok összehasonlíthatósága</a:t>
            </a: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églalap 24">
            <a:extLst>
              <a:ext uri="{FF2B5EF4-FFF2-40B4-BE49-F238E27FC236}">
                <a16:creationId xmlns:a16="http://schemas.microsoft.com/office/drawing/2014/main" id="{61F01FFA-59BD-48B1-8D96-7E3ADDF62112}"/>
              </a:ext>
            </a:extLst>
          </p:cNvPr>
          <p:cNvSpPr/>
          <p:nvPr/>
        </p:nvSpPr>
        <p:spPr>
          <a:xfrm>
            <a:off x="3527584" y="2825971"/>
            <a:ext cx="272750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Bankszámla konstrukciók nyugdíjasoknak  és szociálisan hátrányos helyzetben lévőknek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id="{F2CEB0EE-3A46-47E2-B73D-148C6E438DDC}"/>
              </a:ext>
            </a:extLst>
          </p:cNvPr>
          <p:cNvSpPr/>
          <p:nvPr/>
        </p:nvSpPr>
        <p:spPr>
          <a:xfrm>
            <a:off x="201023" y="2689191"/>
            <a:ext cx="179889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Egységes bankszámlakivonatok</a:t>
            </a:r>
            <a:endParaRPr kumimoji="0" lang="hu-HU" sz="10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églalap 26">
            <a:extLst>
              <a:ext uri="{FF2B5EF4-FFF2-40B4-BE49-F238E27FC236}">
                <a16:creationId xmlns:a16="http://schemas.microsoft.com/office/drawing/2014/main" id="{13EDB7B5-72A8-4176-B321-A09201AC3E8D}"/>
              </a:ext>
            </a:extLst>
          </p:cNvPr>
          <p:cNvSpPr/>
          <p:nvPr/>
        </p:nvSpPr>
        <p:spPr>
          <a:xfrm>
            <a:off x="65476" y="3876859"/>
            <a:ext cx="31704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Egységes hiteligénylési felület kisvállalatoknak 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églalap 28">
            <a:extLst>
              <a:ext uri="{FF2B5EF4-FFF2-40B4-BE49-F238E27FC236}">
                <a16:creationId xmlns:a16="http://schemas.microsoft.com/office/drawing/2014/main" id="{40EDC77A-A5F4-42C6-8A2B-6A5E74B34D97}"/>
              </a:ext>
            </a:extLst>
          </p:cNvPr>
          <p:cNvSpPr/>
          <p:nvPr/>
        </p:nvSpPr>
        <p:spPr>
          <a:xfrm>
            <a:off x="25635" y="4569086"/>
            <a:ext cx="185178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Fiókhálózatok optimalizálása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églalap 29">
            <a:extLst>
              <a:ext uri="{FF2B5EF4-FFF2-40B4-BE49-F238E27FC236}">
                <a16:creationId xmlns:a16="http://schemas.microsoft.com/office/drawing/2014/main" id="{AA0F41CF-F1BD-4BEE-8358-7F2A0D6077A9}"/>
              </a:ext>
            </a:extLst>
          </p:cNvPr>
          <p:cNvSpPr/>
          <p:nvPr/>
        </p:nvSpPr>
        <p:spPr>
          <a:xfrm>
            <a:off x="96742" y="4803581"/>
            <a:ext cx="25202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 terminálok lefedettségének javítása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églalap 30">
            <a:extLst>
              <a:ext uri="{FF2B5EF4-FFF2-40B4-BE49-F238E27FC236}">
                <a16:creationId xmlns:a16="http://schemas.microsoft.com/office/drawing/2014/main" id="{0051294E-85EA-4794-B414-0E9D51131114}"/>
              </a:ext>
            </a:extLst>
          </p:cNvPr>
          <p:cNvSpPr/>
          <p:nvPr/>
        </p:nvSpPr>
        <p:spPr>
          <a:xfrm>
            <a:off x="-14998" y="5002213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Adókedvezmény a pénzügyi tranzakciós illetékből az elavult IT rendszerek felújítására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églalap 32">
            <a:extLst>
              <a:ext uri="{FF2B5EF4-FFF2-40B4-BE49-F238E27FC236}">
                <a16:creationId xmlns:a16="http://schemas.microsoft.com/office/drawing/2014/main" id="{8E3042D1-40A2-4668-98DB-41F13C22B4B9}"/>
              </a:ext>
            </a:extLst>
          </p:cNvPr>
          <p:cNvSpPr/>
          <p:nvPr/>
        </p:nvSpPr>
        <p:spPr>
          <a:xfrm>
            <a:off x="290733" y="5633523"/>
            <a:ext cx="23358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digitalizáció fejlesztése és mélyítése </a:t>
            </a:r>
            <a:endParaRPr kumimoji="0" lang="hu-HU" sz="105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églalap 33">
            <a:extLst>
              <a:ext uri="{FF2B5EF4-FFF2-40B4-BE49-F238E27FC236}">
                <a16:creationId xmlns:a16="http://schemas.microsoft.com/office/drawing/2014/main" id="{BF575C89-C98F-4F10-B2CA-A3A63F64FB4D}"/>
              </a:ext>
            </a:extLst>
          </p:cNvPr>
          <p:cNvSpPr/>
          <p:nvPr/>
        </p:nvSpPr>
        <p:spPr>
          <a:xfrm>
            <a:off x="5428543" y="101015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Mobilfizetési alkalmazások fejlesztésének ösztönzése </a:t>
            </a:r>
            <a:endParaRPr kumimoji="0" lang="hu-HU" sz="10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Téglalap 35">
            <a:extLst>
              <a:ext uri="{FF2B5EF4-FFF2-40B4-BE49-F238E27FC236}">
                <a16:creationId xmlns:a16="http://schemas.microsoft.com/office/drawing/2014/main" id="{CCA40911-47E6-46DD-883F-67C5A1EA1DDD}"/>
              </a:ext>
            </a:extLst>
          </p:cNvPr>
          <p:cNvSpPr/>
          <p:nvPr/>
        </p:nvSpPr>
        <p:spPr>
          <a:xfrm>
            <a:off x="5466795" y="1694759"/>
            <a:ext cx="33539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azonnali fizetési rendszerrel összehangolt digitalizációs fejlesztések támogatása </a:t>
            </a:r>
            <a:endParaRPr kumimoji="0" lang="hu-HU" sz="10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Téglalap 36">
            <a:extLst>
              <a:ext uri="{FF2B5EF4-FFF2-40B4-BE49-F238E27FC236}">
                <a16:creationId xmlns:a16="http://schemas.microsoft.com/office/drawing/2014/main" id="{2F6CE77E-7810-4FD9-AF32-AF4B4C4C5524}"/>
              </a:ext>
            </a:extLst>
          </p:cNvPr>
          <p:cNvSpPr/>
          <p:nvPr/>
        </p:nvSpPr>
        <p:spPr>
          <a:xfrm>
            <a:off x="4931749" y="2189872"/>
            <a:ext cx="344784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Banki csomagárazás bevezetése a lakossági pénzforgalmi szolgáltatások területén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Téglalap 38">
            <a:extLst>
              <a:ext uri="{FF2B5EF4-FFF2-40B4-BE49-F238E27FC236}">
                <a16:creationId xmlns:a16="http://schemas.microsoft.com/office/drawing/2014/main" id="{2E1F7428-F0EB-4EE0-A9DB-7048A19B0645}"/>
              </a:ext>
            </a:extLst>
          </p:cNvPr>
          <p:cNvSpPr/>
          <p:nvPr/>
        </p:nvSpPr>
        <p:spPr>
          <a:xfrm>
            <a:off x="22924" y="5881042"/>
            <a:ext cx="28680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Egyszerűbb és gyorsabb online szerződéskötés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Téglalap 39">
            <a:extLst>
              <a:ext uri="{FF2B5EF4-FFF2-40B4-BE49-F238E27FC236}">
                <a16:creationId xmlns:a16="http://schemas.microsoft.com/office/drawing/2014/main" id="{5C87AB87-38B4-410C-AE64-0FEC627E97AD}"/>
              </a:ext>
            </a:extLst>
          </p:cNvPr>
          <p:cNvSpPr/>
          <p:nvPr/>
        </p:nvSpPr>
        <p:spPr>
          <a:xfrm>
            <a:off x="100183" y="3393909"/>
            <a:ext cx="230063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NAV keresetkimutatások elektronikus lekérdezhetősége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églalap 40">
            <a:extLst>
              <a:ext uri="{FF2B5EF4-FFF2-40B4-BE49-F238E27FC236}">
                <a16:creationId xmlns:a16="http://schemas.microsoft.com/office/drawing/2014/main" id="{04657E43-685E-412E-9A34-EBA627C07574}"/>
              </a:ext>
            </a:extLst>
          </p:cNvPr>
          <p:cNvSpPr/>
          <p:nvPr/>
        </p:nvSpPr>
        <p:spPr>
          <a:xfrm>
            <a:off x="1633590" y="4104239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lakáshitelek közjegyzői díjainak csökkentése 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Téglalap 41">
            <a:extLst>
              <a:ext uri="{FF2B5EF4-FFF2-40B4-BE49-F238E27FC236}">
                <a16:creationId xmlns:a16="http://schemas.microsoft.com/office/drawing/2014/main" id="{5A81247E-49F9-418F-8C92-21F8BA2FDCAB}"/>
              </a:ext>
            </a:extLst>
          </p:cNvPr>
          <p:cNvSpPr/>
          <p:nvPr/>
        </p:nvSpPr>
        <p:spPr>
          <a:xfrm>
            <a:off x="4533319" y="435969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közjegyzői hitelesítés áthelyezése digitális platformra </a:t>
            </a:r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Téglalap 42">
            <a:extLst>
              <a:ext uri="{FF2B5EF4-FFF2-40B4-BE49-F238E27FC236}">
                <a16:creationId xmlns:a16="http://schemas.microsoft.com/office/drawing/2014/main" id="{BC77DFE8-4AF3-4DD0-A547-CFA2497946EC}"/>
              </a:ext>
            </a:extLst>
          </p:cNvPr>
          <p:cNvSpPr/>
          <p:nvPr/>
        </p:nvSpPr>
        <p:spPr>
          <a:xfrm>
            <a:off x="4880929" y="4626677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Teljeskörű online ügyintézés a fedezetlen hitelek felvételekor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Téglalap 43">
            <a:extLst>
              <a:ext uri="{FF2B5EF4-FFF2-40B4-BE49-F238E27FC236}">
                <a16:creationId xmlns:a16="http://schemas.microsoft.com/office/drawing/2014/main" id="{AF58C750-9E20-4513-A325-98F8EA4FF647}"/>
              </a:ext>
            </a:extLst>
          </p:cNvPr>
          <p:cNvSpPr/>
          <p:nvPr/>
        </p:nvSpPr>
        <p:spPr>
          <a:xfrm>
            <a:off x="6713183" y="5317764"/>
            <a:ext cx="198804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Központi értékbecslő adatbázis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églalap 44">
            <a:extLst>
              <a:ext uri="{FF2B5EF4-FFF2-40B4-BE49-F238E27FC236}">
                <a16:creationId xmlns:a16="http://schemas.microsoft.com/office/drawing/2014/main" id="{01B61598-231A-43F6-A1F5-5BF90FB4C8D2}"/>
              </a:ext>
            </a:extLst>
          </p:cNvPr>
          <p:cNvSpPr/>
          <p:nvPr/>
        </p:nvSpPr>
        <p:spPr>
          <a:xfrm>
            <a:off x="1251788" y="4334250"/>
            <a:ext cx="4572000" cy="2539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földhivatali információk automatizálása</a:t>
            </a:r>
            <a:endParaRPr kumimoji="0" lang="hu-HU" sz="105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églalap 45">
            <a:extLst>
              <a:ext uri="{FF2B5EF4-FFF2-40B4-BE49-F238E27FC236}">
                <a16:creationId xmlns:a16="http://schemas.microsoft.com/office/drawing/2014/main" id="{6D647DF0-A522-4DE5-8684-9049A1784A56}"/>
              </a:ext>
            </a:extLst>
          </p:cNvPr>
          <p:cNvSpPr/>
          <p:nvPr/>
        </p:nvSpPr>
        <p:spPr>
          <a:xfrm>
            <a:off x="5380909" y="4885315"/>
            <a:ext cx="3731875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digitális csatornán értékesített hitelek arányának növelése </a:t>
            </a:r>
            <a:endParaRPr kumimoji="0" lang="hu-HU" sz="105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Téglalap 46">
            <a:extLst>
              <a:ext uri="{FF2B5EF4-FFF2-40B4-BE49-F238E27FC236}">
                <a16:creationId xmlns:a16="http://schemas.microsoft.com/office/drawing/2014/main" id="{6DAEF042-E334-43D8-B8C3-D58128B8EB7B}"/>
              </a:ext>
            </a:extLst>
          </p:cNvPr>
          <p:cNvSpPr/>
          <p:nvPr/>
        </p:nvSpPr>
        <p:spPr>
          <a:xfrm>
            <a:off x="6594394" y="5844280"/>
            <a:ext cx="276977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adminisztratív és működési előírások legyenek a kockázatokkal arányosak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Téglalap 47">
            <a:extLst>
              <a:ext uri="{FF2B5EF4-FFF2-40B4-BE49-F238E27FC236}">
                <a16:creationId xmlns:a16="http://schemas.microsoft.com/office/drawing/2014/main" id="{1D45FD99-7F05-4A64-97C6-4303FCD3A3F7}"/>
              </a:ext>
            </a:extLst>
          </p:cNvPr>
          <p:cNvSpPr/>
          <p:nvPr/>
        </p:nvSpPr>
        <p:spPr>
          <a:xfrm>
            <a:off x="261510" y="1671565"/>
            <a:ext cx="257955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meglévő információforrásokhoz való szélesebb körű hozzáférés biztosítása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Téglalap 48">
            <a:extLst>
              <a:ext uri="{FF2B5EF4-FFF2-40B4-BE49-F238E27FC236}">
                <a16:creationId xmlns:a16="http://schemas.microsoft.com/office/drawing/2014/main" id="{1328C733-93FE-451B-ABC0-1ED741EC99D0}"/>
              </a:ext>
            </a:extLst>
          </p:cNvPr>
          <p:cNvSpPr/>
          <p:nvPr/>
        </p:nvSpPr>
        <p:spPr>
          <a:xfrm>
            <a:off x="6480224" y="2408071"/>
            <a:ext cx="2427390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Innovátorok és a szabályozó közti szoros együttműködés az Innovation Hubon keresztül </a:t>
            </a:r>
            <a:endParaRPr kumimoji="0" lang="hu-HU" sz="105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Téglalap 49">
            <a:extLst>
              <a:ext uri="{FF2B5EF4-FFF2-40B4-BE49-F238E27FC236}">
                <a16:creationId xmlns:a16="http://schemas.microsoft.com/office/drawing/2014/main" id="{00111130-2E80-4C31-A77A-508F32D0D8B0}"/>
              </a:ext>
            </a:extLst>
          </p:cNvPr>
          <p:cNvSpPr/>
          <p:nvPr/>
        </p:nvSpPr>
        <p:spPr>
          <a:xfrm>
            <a:off x="691028" y="938484"/>
            <a:ext cx="303149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Előzetes tevékenységi engedély biztosítása a Regulatory Sandbox keretrendszerben 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1" name="Téglalap 50">
            <a:extLst>
              <a:ext uri="{FF2B5EF4-FFF2-40B4-BE49-F238E27FC236}">
                <a16:creationId xmlns:a16="http://schemas.microsoft.com/office/drawing/2014/main" id="{52DAD7A7-2D90-40B1-B841-6107C8E6BC41}"/>
              </a:ext>
            </a:extLst>
          </p:cNvPr>
          <p:cNvSpPr/>
          <p:nvPr/>
        </p:nvSpPr>
        <p:spPr>
          <a:xfrm>
            <a:off x="3537788" y="1444200"/>
            <a:ext cx="257237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Regulatory Sandbox kibővítése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Téglalap 51">
            <a:extLst>
              <a:ext uri="{FF2B5EF4-FFF2-40B4-BE49-F238E27FC236}">
                <a16:creationId xmlns:a16="http://schemas.microsoft.com/office/drawing/2014/main" id="{E0960166-7960-4B51-9716-CD2944F21F52}"/>
              </a:ext>
            </a:extLst>
          </p:cNvPr>
          <p:cNvSpPr/>
          <p:nvPr/>
        </p:nvSpPr>
        <p:spPr>
          <a:xfrm>
            <a:off x="2153359" y="5362163"/>
            <a:ext cx="4097593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Állami vállalatok bevezetése kisbefektetői részvényprogrammal </a:t>
            </a:r>
            <a:endParaRPr kumimoji="0" lang="hu-HU" sz="105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Téglalap 52">
            <a:extLst>
              <a:ext uri="{FF2B5EF4-FFF2-40B4-BE49-F238E27FC236}">
                <a16:creationId xmlns:a16="http://schemas.microsoft.com/office/drawing/2014/main" id="{C464D3AF-A2A5-49EF-A1B7-B4E27FBCC605}"/>
              </a:ext>
            </a:extLst>
          </p:cNvPr>
          <p:cNvSpPr/>
          <p:nvPr/>
        </p:nvSpPr>
        <p:spPr>
          <a:xfrm>
            <a:off x="5720237" y="3211519"/>
            <a:ext cx="28844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Bankok tőzsdei bevezetésének ösztönzése 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4" name="Téglalap 53">
            <a:extLst>
              <a:ext uri="{FF2B5EF4-FFF2-40B4-BE49-F238E27FC236}">
                <a16:creationId xmlns:a16="http://schemas.microsoft.com/office/drawing/2014/main" id="{D0EFB5AC-B62D-42EB-B667-AACBAB1A661E}"/>
              </a:ext>
            </a:extLst>
          </p:cNvPr>
          <p:cNvSpPr/>
          <p:nvPr/>
        </p:nvSpPr>
        <p:spPr>
          <a:xfrm>
            <a:off x="5985530" y="3838475"/>
            <a:ext cx="26545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Modern vállalati kötvénypiac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Téglalap 54">
            <a:extLst>
              <a:ext uri="{FF2B5EF4-FFF2-40B4-BE49-F238E27FC236}">
                <a16:creationId xmlns:a16="http://schemas.microsoft.com/office/drawing/2014/main" id="{097389D9-021A-4B4A-BEF0-162345B6DB8F}"/>
              </a:ext>
            </a:extLst>
          </p:cNvPr>
          <p:cNvSpPr/>
          <p:nvPr/>
        </p:nvSpPr>
        <p:spPr>
          <a:xfrm>
            <a:off x="4756292" y="4097767"/>
            <a:ext cx="4572000" cy="2539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Állami szerepvállalás a hazai részvénypiac fejlesztésében </a:t>
            </a:r>
            <a:endParaRPr kumimoji="0" lang="hu-HU" sz="105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6" name="Téglalap 55">
            <a:extLst>
              <a:ext uri="{FF2B5EF4-FFF2-40B4-BE49-F238E27FC236}">
                <a16:creationId xmlns:a16="http://schemas.microsoft.com/office/drawing/2014/main" id="{07AE7CB0-1450-469E-B74A-CB61E45EFCFF}"/>
              </a:ext>
            </a:extLst>
          </p:cNvPr>
          <p:cNvSpPr/>
          <p:nvPr/>
        </p:nvSpPr>
        <p:spPr>
          <a:xfrm>
            <a:off x="4194224" y="5111299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TBSZ adómentességének biztosítása új tőzsdei részvény esetén</a:t>
            </a:r>
            <a:endParaRPr kumimoji="0" lang="hu-HU" sz="11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Téglalap 56">
            <a:extLst>
              <a:ext uri="{FF2B5EF4-FFF2-40B4-BE49-F238E27FC236}">
                <a16:creationId xmlns:a16="http://schemas.microsoft.com/office/drawing/2014/main" id="{6C9A0929-433C-4FFB-B79E-6BD6569F4EC3}"/>
              </a:ext>
            </a:extLst>
          </p:cNvPr>
          <p:cNvSpPr/>
          <p:nvPr/>
        </p:nvSpPr>
        <p:spPr>
          <a:xfrm>
            <a:off x="-474210" y="2928152"/>
            <a:ext cx="4572000" cy="2539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Kkv-kra specializált kereskedelmi platform elindítása </a:t>
            </a:r>
            <a:endParaRPr kumimoji="0" lang="hu-HU" sz="105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8" name="Téglalap 57">
            <a:extLst>
              <a:ext uri="{FF2B5EF4-FFF2-40B4-BE49-F238E27FC236}">
                <a16:creationId xmlns:a16="http://schemas.microsoft.com/office/drawing/2014/main" id="{F12A9B46-DE89-4BF9-A2ED-9765096711E8}"/>
              </a:ext>
            </a:extLst>
          </p:cNvPr>
          <p:cNvSpPr/>
          <p:nvPr/>
        </p:nvSpPr>
        <p:spPr>
          <a:xfrm>
            <a:off x="5102525" y="3623020"/>
            <a:ext cx="4572000" cy="2539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Tőzsdére lépés költségeinek levonhatósága a társasági adóból </a:t>
            </a:r>
            <a:endParaRPr kumimoji="0" lang="hu-HU" sz="105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Téglalap 58">
            <a:extLst>
              <a:ext uri="{FF2B5EF4-FFF2-40B4-BE49-F238E27FC236}">
                <a16:creationId xmlns:a16="http://schemas.microsoft.com/office/drawing/2014/main" id="{4C75D7DD-EDAA-4504-BEB1-DD9C55A0E08E}"/>
              </a:ext>
            </a:extLst>
          </p:cNvPr>
          <p:cNvSpPr/>
          <p:nvPr/>
        </p:nvSpPr>
        <p:spPr>
          <a:xfrm>
            <a:off x="47305" y="3181765"/>
            <a:ext cx="535545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tőkepiaci szabályok és az általános EU-s gyakorlatok összhangjának biztosítása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" name="Téglalap 60">
            <a:extLst>
              <a:ext uri="{FF2B5EF4-FFF2-40B4-BE49-F238E27FC236}">
                <a16:creationId xmlns:a16="http://schemas.microsoft.com/office/drawing/2014/main" id="{B6B348F1-B0CD-47B3-8F21-46C0B6915DB4}"/>
              </a:ext>
            </a:extLst>
          </p:cNvPr>
          <p:cNvSpPr/>
          <p:nvPr/>
        </p:nvSpPr>
        <p:spPr>
          <a:xfrm>
            <a:off x="1999913" y="4545188"/>
            <a:ext cx="299357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Tőzsdefejlesztési megbízott kinevezése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2" name="Téglalap 61">
            <a:extLst>
              <a:ext uri="{FF2B5EF4-FFF2-40B4-BE49-F238E27FC236}">
                <a16:creationId xmlns:a16="http://schemas.microsoft.com/office/drawing/2014/main" id="{A04CA2B4-71C5-46B2-A9E3-AC31AB6EF8D5}"/>
              </a:ext>
            </a:extLst>
          </p:cNvPr>
          <p:cNvSpPr/>
          <p:nvPr/>
        </p:nvSpPr>
        <p:spPr>
          <a:xfrm>
            <a:off x="2507751" y="5832460"/>
            <a:ext cx="2911851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nem életbiztosítási ágban a termékek ügyfélértékének növelése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Téglalap 62">
            <a:extLst>
              <a:ext uri="{FF2B5EF4-FFF2-40B4-BE49-F238E27FC236}">
                <a16:creationId xmlns:a16="http://schemas.microsoft.com/office/drawing/2014/main" id="{D326EE64-99D5-403E-A215-0FE4AFF7476A}"/>
              </a:ext>
            </a:extLst>
          </p:cNvPr>
          <p:cNvSpPr/>
          <p:nvPr/>
        </p:nvSpPr>
        <p:spPr>
          <a:xfrm>
            <a:off x="1136025" y="6179503"/>
            <a:ext cx="16482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biztosítóváltás segítése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4" name="Téglalap 63">
            <a:extLst>
              <a:ext uri="{FF2B5EF4-FFF2-40B4-BE49-F238E27FC236}">
                <a16:creationId xmlns:a16="http://schemas.microsoft.com/office/drawing/2014/main" id="{BE3F3D51-6029-4F63-AEEB-8FAEFFFF3E3B}"/>
              </a:ext>
            </a:extLst>
          </p:cNvPr>
          <p:cNvSpPr/>
          <p:nvPr/>
        </p:nvSpPr>
        <p:spPr>
          <a:xfrm>
            <a:off x="-638491" y="211471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Teljes költségmutató rendszer továbbfejlesztése 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6" name="Téglalap 65">
            <a:extLst>
              <a:ext uri="{FF2B5EF4-FFF2-40B4-BE49-F238E27FC236}">
                <a16:creationId xmlns:a16="http://schemas.microsoft.com/office/drawing/2014/main" id="{5A410B34-71D5-4F25-A519-022B44EF2E9D}"/>
              </a:ext>
            </a:extLst>
          </p:cNvPr>
          <p:cNvSpPr/>
          <p:nvPr/>
        </p:nvSpPr>
        <p:spPr>
          <a:xfrm>
            <a:off x="2770792" y="6247383"/>
            <a:ext cx="4572000" cy="2462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1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Biztosítási és banki szektor közötti digitális kapcsolatrendszer fejlesztése </a:t>
            </a:r>
            <a:endParaRPr kumimoji="0" lang="hu-HU" sz="1000" b="1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Téglalap 66">
            <a:extLst>
              <a:ext uri="{FF2B5EF4-FFF2-40B4-BE49-F238E27FC236}">
                <a16:creationId xmlns:a16="http://schemas.microsoft.com/office/drawing/2014/main" id="{CF284203-C60D-4726-8EE6-6B1846578615}"/>
              </a:ext>
            </a:extLst>
          </p:cNvPr>
          <p:cNvSpPr/>
          <p:nvPr/>
        </p:nvSpPr>
        <p:spPr>
          <a:xfrm>
            <a:off x="-58070" y="5395995"/>
            <a:ext cx="174919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Casco-penetráció növelése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8" name="Téglalap 67">
            <a:extLst>
              <a:ext uri="{FF2B5EF4-FFF2-40B4-BE49-F238E27FC236}">
                <a16:creationId xmlns:a16="http://schemas.microsoft.com/office/drawing/2014/main" id="{A4FEE550-D99B-44A2-91BB-3F91E055EFBB}"/>
              </a:ext>
            </a:extLst>
          </p:cNvPr>
          <p:cNvSpPr/>
          <p:nvPr/>
        </p:nvSpPr>
        <p:spPr>
          <a:xfrm>
            <a:off x="3510292" y="6455286"/>
            <a:ext cx="4572000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>
                    <a:lumMod val="90000"/>
                    <a:lumOff val="1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Garanciarendszer fejlesztése a biztosítási és pénztári szektorban </a:t>
            </a:r>
            <a:endParaRPr kumimoji="0" lang="hu-HU" sz="1100" b="0" i="0" u="none" strike="noStrike" kern="1200" cap="none" spc="0" normalizeH="0" baseline="0" noProof="0" dirty="0">
              <a:ln>
                <a:noFill/>
              </a:ln>
              <a:solidFill>
                <a:srgbClr val="0C2148">
                  <a:lumMod val="90000"/>
                  <a:lumOff val="1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9" name="Kép 68">
            <a:extLst>
              <a:ext uri="{FF2B5EF4-FFF2-40B4-BE49-F238E27FC236}">
                <a16:creationId xmlns:a16="http://schemas.microsoft.com/office/drawing/2014/main" id="{96D7BF24-B05C-47A9-8F91-C33405507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58" y="841780"/>
            <a:ext cx="775610" cy="900000"/>
          </a:xfrm>
          <a:prstGeom prst="rect">
            <a:avLst/>
          </a:prstGeom>
        </p:spPr>
      </p:pic>
      <p:sp>
        <p:nvSpPr>
          <p:cNvPr id="60" name="Téglalap 59">
            <a:extLst>
              <a:ext uri="{FF2B5EF4-FFF2-40B4-BE49-F238E27FC236}">
                <a16:creationId xmlns:a16="http://schemas.microsoft.com/office/drawing/2014/main" id="{405D83AA-B81F-48C1-B2CD-E8D02CBFFEB4}"/>
              </a:ext>
            </a:extLst>
          </p:cNvPr>
          <p:cNvSpPr/>
          <p:nvPr/>
        </p:nvSpPr>
        <p:spPr>
          <a:xfrm>
            <a:off x="4980804" y="5840370"/>
            <a:ext cx="18968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Digitális platformok elérhetőségének javítása</a:t>
            </a:r>
            <a:endParaRPr kumimoji="0" lang="hu-HU" sz="12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47716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" name="Content Placeholder 33">
            <a:extLst>
              <a:ext uri="{FF2B5EF4-FFF2-40B4-BE49-F238E27FC236}">
                <a16:creationId xmlns:a16="http://schemas.microsoft.com/office/drawing/2014/main" id="{D327C7C1-B6BD-47A1-A8FC-58F5FFDBEB89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542131" y="1721847"/>
          <a:ext cx="8059737" cy="5046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Cím 2">
            <a:extLst>
              <a:ext uri="{FF2B5EF4-FFF2-40B4-BE49-F238E27FC236}">
                <a16:creationId xmlns:a16="http://schemas.microsoft.com/office/drawing/2014/main" id="{5C5B86BF-D3DB-40DC-BD84-D544F3A13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378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Versenyképesebbé tesz a belföldi befektetői bázis megerősítése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64111FD3-6E27-43B0-AE75-AF3DD048311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482108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14" name="Szöveg helye 2">
            <a:extLst>
              <a:ext uri="{FF2B5EF4-FFF2-40B4-BE49-F238E27FC236}">
                <a16:creationId xmlns:a16="http://schemas.microsoft.com/office/drawing/2014/main" id="{5A932F0E-2580-4045-A8B0-E3F261AEE6FD}"/>
              </a:ext>
            </a:extLst>
          </p:cNvPr>
          <p:cNvSpPr txBox="1">
            <a:spLocks/>
          </p:cNvSpPr>
          <p:nvPr/>
        </p:nvSpPr>
        <p:spPr>
          <a:xfrm>
            <a:off x="2499911" y="1105274"/>
            <a:ext cx="4536613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Hazai kézben az államadósság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églalap: lekerekített 10">
            <a:extLst>
              <a:ext uri="{FF2B5EF4-FFF2-40B4-BE49-F238E27FC236}">
                <a16:creationId xmlns:a16="http://schemas.microsoft.com/office/drawing/2014/main" id="{73B8C33B-4618-4619-92D0-A9BF2B596CD9}"/>
              </a:ext>
            </a:extLst>
          </p:cNvPr>
          <p:cNvSpPr/>
          <p:nvPr/>
        </p:nvSpPr>
        <p:spPr>
          <a:xfrm>
            <a:off x="1677624" y="1097399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sp>
        <p:nvSpPr>
          <p:cNvPr id="35" name="Arrow: Up 34">
            <a:extLst>
              <a:ext uri="{FF2B5EF4-FFF2-40B4-BE49-F238E27FC236}">
                <a16:creationId xmlns:a16="http://schemas.microsoft.com/office/drawing/2014/main" id="{E28DF269-A145-4103-8237-EAB64152F6F8}"/>
              </a:ext>
            </a:extLst>
          </p:cNvPr>
          <p:cNvSpPr/>
          <p:nvPr/>
        </p:nvSpPr>
        <p:spPr>
          <a:xfrm rot="1744787">
            <a:off x="870635" y="4114799"/>
            <a:ext cx="514028" cy="583475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Arrow: Up 35">
            <a:extLst>
              <a:ext uri="{FF2B5EF4-FFF2-40B4-BE49-F238E27FC236}">
                <a16:creationId xmlns:a16="http://schemas.microsoft.com/office/drawing/2014/main" id="{B403C441-3152-4988-80F6-324028E5A8E1}"/>
              </a:ext>
            </a:extLst>
          </p:cNvPr>
          <p:cNvSpPr/>
          <p:nvPr/>
        </p:nvSpPr>
        <p:spPr>
          <a:xfrm rot="3422945">
            <a:off x="2817001" y="1979900"/>
            <a:ext cx="514028" cy="583475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Arrow: Up 36">
            <a:extLst>
              <a:ext uri="{FF2B5EF4-FFF2-40B4-BE49-F238E27FC236}">
                <a16:creationId xmlns:a16="http://schemas.microsoft.com/office/drawing/2014/main" id="{B8EF8B82-C39D-424E-B810-D99C32729E94}"/>
              </a:ext>
            </a:extLst>
          </p:cNvPr>
          <p:cNvSpPr/>
          <p:nvPr/>
        </p:nvSpPr>
        <p:spPr>
          <a:xfrm rot="7624511">
            <a:off x="5999983" y="1973318"/>
            <a:ext cx="514028" cy="583475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Arrow: Up 37">
            <a:extLst>
              <a:ext uri="{FF2B5EF4-FFF2-40B4-BE49-F238E27FC236}">
                <a16:creationId xmlns:a16="http://schemas.microsoft.com/office/drawing/2014/main" id="{87455F2E-BA47-46F4-8C7A-033CBB395030}"/>
              </a:ext>
            </a:extLst>
          </p:cNvPr>
          <p:cNvSpPr/>
          <p:nvPr/>
        </p:nvSpPr>
        <p:spPr>
          <a:xfrm rot="8930510">
            <a:off x="7831802" y="4189580"/>
            <a:ext cx="514028" cy="583475"/>
          </a:xfrm>
          <a:prstGeom prst="up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4EFB0E4E-1314-4B2A-AC07-CC4A160213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875210"/>
            <a:ext cx="84146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6848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41A02EB-50F2-4F12-B71E-348B74DE18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4446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lakossági állampapír állomány növelése </a:t>
            </a:r>
            <a:br>
              <a:rPr lang="hu-HU" sz="2300" dirty="0"/>
            </a:br>
            <a:r>
              <a:rPr lang="hu-HU" sz="2300" dirty="0"/>
              <a:t>(9 JAVASLAT)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60EFC8-247A-40CD-9ECD-2694CEEE38E5}"/>
              </a:ext>
            </a:extLst>
          </p:cNvPr>
          <p:cNvSpPr txBox="1"/>
          <p:nvPr/>
        </p:nvSpPr>
        <p:spPr>
          <a:xfrm>
            <a:off x="1536685" y="5705585"/>
            <a:ext cx="71168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Futamidő növelése és termékstruktúra átalakítása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82522BF-A542-491A-A170-5AE64ED32552}"/>
              </a:ext>
            </a:extLst>
          </p:cNvPr>
          <p:cNvSpPr txBox="1"/>
          <p:nvPr/>
        </p:nvSpPr>
        <p:spPr>
          <a:xfrm>
            <a:off x="722617" y="2863292"/>
            <a:ext cx="4479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3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TBSZ </a:t>
            </a:r>
            <a:r>
              <a:rPr kumimoji="0" lang="hu-HU" sz="2300" b="0" i="0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újragondolása</a:t>
            </a:r>
            <a:endParaRPr kumimoji="0" lang="hu-HU" sz="2300" b="0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DFBDEBD-A294-4607-B65B-9477FFB68A5B}"/>
              </a:ext>
            </a:extLst>
          </p:cNvPr>
          <p:cNvSpPr txBox="1"/>
          <p:nvPr/>
        </p:nvSpPr>
        <p:spPr>
          <a:xfrm>
            <a:off x="1119172" y="5023757"/>
            <a:ext cx="51772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Tőzsdei osztalék adómentessége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426F11-6C7F-4DB0-8B3D-B2193FEA1817}"/>
              </a:ext>
            </a:extLst>
          </p:cNvPr>
          <p:cNvSpPr txBox="1"/>
          <p:nvPr/>
        </p:nvSpPr>
        <p:spPr>
          <a:xfrm>
            <a:off x="103333" y="1827063"/>
            <a:ext cx="446866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3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Munkavállalói részvényprogram ösztönzése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1CBF7F0-9CD6-4B97-BAEF-4D22C88F5F1C}"/>
              </a:ext>
            </a:extLst>
          </p:cNvPr>
          <p:cNvSpPr txBox="1"/>
          <p:nvPr/>
        </p:nvSpPr>
        <p:spPr>
          <a:xfrm>
            <a:off x="115484" y="3629581"/>
            <a:ext cx="416801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3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NYESZ számlán is osztalékadó mentesség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241C3E-FFE3-4F62-9CE7-14CE7501D3F7}"/>
              </a:ext>
            </a:extLst>
          </p:cNvPr>
          <p:cNvSpPr txBox="1"/>
          <p:nvPr/>
        </p:nvSpPr>
        <p:spPr>
          <a:xfrm>
            <a:off x="3707795" y="2052428"/>
            <a:ext cx="57571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Technikai újítások a lakossági állampapírvásárlásban</a:t>
            </a:r>
          </a:p>
        </p:txBody>
      </p:sp>
      <p:sp>
        <p:nvSpPr>
          <p:cNvPr id="15" name="Szöveg helye 3">
            <a:extLst>
              <a:ext uri="{FF2B5EF4-FFF2-40B4-BE49-F238E27FC236}">
                <a16:creationId xmlns:a16="http://schemas.microsoft.com/office/drawing/2014/main" id="{1CEE69D1-5758-4FD7-9024-CB669E2B861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16" name="Kép 15">
            <a:extLst>
              <a:ext uri="{FF2B5EF4-FFF2-40B4-BE49-F238E27FC236}">
                <a16:creationId xmlns:a16="http://schemas.microsoft.com/office/drawing/2014/main" id="{719AAC1D-7EC2-4B60-9C11-748B36DFCE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5210"/>
            <a:ext cx="841464" cy="900000"/>
          </a:xfrm>
          <a:prstGeom prst="rect">
            <a:avLst/>
          </a:prstGeom>
        </p:spPr>
      </p:pic>
      <p:sp>
        <p:nvSpPr>
          <p:cNvPr id="18" name="TextBox 8">
            <a:extLst>
              <a:ext uri="{FF2B5EF4-FFF2-40B4-BE49-F238E27FC236}">
                <a16:creationId xmlns:a16="http://schemas.microsoft.com/office/drawing/2014/main" id="{523A613B-F113-40B3-8895-182CC12B0E8A}"/>
              </a:ext>
            </a:extLst>
          </p:cNvPr>
          <p:cNvSpPr txBox="1"/>
          <p:nvPr/>
        </p:nvSpPr>
        <p:spPr>
          <a:xfrm>
            <a:off x="4504946" y="3232324"/>
            <a:ext cx="38200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Készpénzből állampapír</a:t>
            </a: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E508AFBA-E9B6-4B76-B3B5-DB2150A0BA65}"/>
              </a:ext>
            </a:extLst>
          </p:cNvPr>
          <p:cNvSpPr txBox="1"/>
          <p:nvPr/>
        </p:nvSpPr>
        <p:spPr>
          <a:xfrm>
            <a:off x="2414537" y="1162553"/>
            <a:ext cx="4528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Értékesítési csatornák fejlesztése</a:t>
            </a:r>
          </a:p>
        </p:txBody>
      </p:sp>
      <p:sp>
        <p:nvSpPr>
          <p:cNvPr id="2" name="Téglalap 1">
            <a:extLst>
              <a:ext uri="{FF2B5EF4-FFF2-40B4-BE49-F238E27FC236}">
                <a16:creationId xmlns:a16="http://schemas.microsoft.com/office/drawing/2014/main" id="{F02A2292-A73A-446B-B698-B22133629E18}"/>
              </a:ext>
            </a:extLst>
          </p:cNvPr>
          <p:cNvSpPr/>
          <p:nvPr/>
        </p:nvSpPr>
        <p:spPr>
          <a:xfrm>
            <a:off x="3707795" y="4125966"/>
            <a:ext cx="44793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Jóléti alapok létrehozása a nyugdíj- és az egészségmegtakarítások fúziójával</a:t>
            </a:r>
          </a:p>
        </p:txBody>
      </p:sp>
    </p:spTree>
    <p:extLst>
      <p:ext uri="{BB962C8B-B14F-4D97-AF65-F5344CB8AC3E}">
        <p14:creationId xmlns:p14="http://schemas.microsoft.com/office/powerpoint/2010/main" val="247236586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5C5B86BF-D3DB-40DC-BD84-D544F3A13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300" dirty="0"/>
              <a:t>Nemzetközileg versenyképes hazai kkv szektor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E52C9972-F303-4ABA-B215-7CFCBAB039E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id="{E2FFFF3A-0335-47EB-AB99-75CC8F3BB1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257" y="1308820"/>
            <a:ext cx="5573486" cy="5459529"/>
          </a:xfrm>
          <a:prstGeom prst="rect">
            <a:avLst/>
          </a:prstGeom>
        </p:spPr>
      </p:pic>
      <p:sp>
        <p:nvSpPr>
          <p:cNvPr id="21" name="Szöveg helye 2">
            <a:extLst>
              <a:ext uri="{FF2B5EF4-FFF2-40B4-BE49-F238E27FC236}">
                <a16:creationId xmlns:a16="http://schemas.microsoft.com/office/drawing/2014/main" id="{655CE577-013C-4B6F-A0B7-2338C796ADA1}"/>
              </a:ext>
            </a:extLst>
          </p:cNvPr>
          <p:cNvSpPr txBox="1">
            <a:spLocks/>
          </p:cNvSpPr>
          <p:nvPr/>
        </p:nvSpPr>
        <p:spPr>
          <a:xfrm>
            <a:off x="1864187" y="1082526"/>
            <a:ext cx="6224629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Évi 7 százalékos termelékenység növekedés a kkv szektorban</a:t>
            </a:r>
          </a:p>
        </p:txBody>
      </p:sp>
      <p:sp>
        <p:nvSpPr>
          <p:cNvPr id="22" name="Téglalap: lekerekített 10">
            <a:extLst>
              <a:ext uri="{FF2B5EF4-FFF2-40B4-BE49-F238E27FC236}">
                <a16:creationId xmlns:a16="http://schemas.microsoft.com/office/drawing/2014/main" id="{2935B407-E3EE-4D91-9E61-5E0AEAFDFB71}"/>
              </a:ext>
            </a:extLst>
          </p:cNvPr>
          <p:cNvSpPr/>
          <p:nvPr/>
        </p:nvSpPr>
        <p:spPr>
          <a:xfrm>
            <a:off x="1041900" y="1074651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7C4DF1AC-5734-4F9F-BC1B-27101D85EB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584" y="871293"/>
            <a:ext cx="77500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47954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EFF22416-053A-4177-9F38-55EC84D60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835832" cy="612000"/>
          </a:xfrm>
        </p:spPr>
        <p:txBody>
          <a:bodyPr>
            <a:noAutofit/>
          </a:bodyPr>
          <a:lstStyle/>
          <a:p>
            <a:r>
              <a:rPr lang="hu-HU" sz="2100" dirty="0"/>
              <a:t>Kkv-k innovációjának és méretnövekedésének támogatása a termelékenység növeléséért (26 JAVASLAT)</a:t>
            </a:r>
          </a:p>
        </p:txBody>
      </p:sp>
      <p:sp>
        <p:nvSpPr>
          <p:cNvPr id="6" name="Szöveg helye 3">
            <a:extLst>
              <a:ext uri="{FF2B5EF4-FFF2-40B4-BE49-F238E27FC236}">
                <a16:creationId xmlns:a16="http://schemas.microsoft.com/office/drawing/2014/main" id="{1F8CBE5E-5A03-4BB3-9DB8-2406D36E065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71876EB3-D31D-42E7-84BB-44C5AFD64F19}"/>
              </a:ext>
            </a:extLst>
          </p:cNvPr>
          <p:cNvSpPr/>
          <p:nvPr/>
        </p:nvSpPr>
        <p:spPr>
          <a:xfrm>
            <a:off x="-132806" y="2951672"/>
            <a:ext cx="38056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kkv-k által igénybe vehető fejlesztési adókedvezmény esetében a beruházás értékhatárának csökkentése 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1604659C-DFFC-4A13-B796-6F2A2A3B986D}"/>
              </a:ext>
            </a:extLst>
          </p:cNvPr>
          <p:cNvSpPr/>
          <p:nvPr/>
        </p:nvSpPr>
        <p:spPr>
          <a:xfrm>
            <a:off x="69528" y="2424051"/>
            <a:ext cx="40960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beruházások azonnali elszámolhatósága az adóalapban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7529D59A-5DE6-4609-B097-9F070AB4BFA4}"/>
              </a:ext>
            </a:extLst>
          </p:cNvPr>
          <p:cNvSpPr/>
          <p:nvPr/>
        </p:nvSpPr>
        <p:spPr>
          <a:xfrm>
            <a:off x="3102117" y="2995896"/>
            <a:ext cx="302622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beruházások levonhatósága a helyi iparűzési adóból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B419D51B-6D08-47E2-AFFA-07ADB14D059E}"/>
              </a:ext>
            </a:extLst>
          </p:cNvPr>
          <p:cNvSpPr/>
          <p:nvPr/>
        </p:nvSpPr>
        <p:spPr>
          <a:xfrm>
            <a:off x="4995669" y="278342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Kkv bérfejlesztési támogatás beruházási feltételekkel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0C78996D-35E9-4DB8-BC3A-E842E2AFA926}"/>
              </a:ext>
            </a:extLst>
          </p:cNvPr>
          <p:cNvSpPr/>
          <p:nvPr/>
        </p:nvSpPr>
        <p:spPr>
          <a:xfrm>
            <a:off x="3221552" y="5900412"/>
            <a:ext cx="315772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Felvásárlások és fúziók elősegítése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B1D71083-EB0F-40C6-AF81-4301F78B1756}"/>
              </a:ext>
            </a:extLst>
          </p:cNvPr>
          <p:cNvSpPr/>
          <p:nvPr/>
        </p:nvSpPr>
        <p:spPr>
          <a:xfrm>
            <a:off x="3096253" y="4968415"/>
            <a:ext cx="43905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Uniós támogatások szempontrendszerének súlyozása a tudásintenzív ipari szolgáltatások felé</a:t>
            </a:r>
          </a:p>
        </p:txBody>
      </p:sp>
      <p:sp>
        <p:nvSpPr>
          <p:cNvPr id="15" name="Téglalap 14">
            <a:extLst>
              <a:ext uri="{FF2B5EF4-FFF2-40B4-BE49-F238E27FC236}">
                <a16:creationId xmlns:a16="http://schemas.microsoft.com/office/drawing/2014/main" id="{F26F7F56-1D4B-4FDB-A2E3-023FE686DC9E}"/>
              </a:ext>
            </a:extLst>
          </p:cNvPr>
          <p:cNvSpPr/>
          <p:nvPr/>
        </p:nvSpPr>
        <p:spPr>
          <a:xfrm>
            <a:off x="1148809" y="6241394"/>
            <a:ext cx="626937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éves osztalékadó-elengedés generációváltás esetén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Téglalap 15">
            <a:extLst>
              <a:ext uri="{FF2B5EF4-FFF2-40B4-BE49-F238E27FC236}">
                <a16:creationId xmlns:a16="http://schemas.microsoft.com/office/drawing/2014/main" id="{8F50BBAC-B10D-467E-83F5-1F64023F2949}"/>
              </a:ext>
            </a:extLst>
          </p:cNvPr>
          <p:cNvSpPr/>
          <p:nvPr/>
        </p:nvSpPr>
        <p:spPr>
          <a:xfrm>
            <a:off x="3053168" y="1825304"/>
            <a:ext cx="538625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kkv-k innovációs menedzsment kapacitásának növelése 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Téglalap 16">
            <a:extLst>
              <a:ext uri="{FF2B5EF4-FFF2-40B4-BE49-F238E27FC236}">
                <a16:creationId xmlns:a16="http://schemas.microsoft.com/office/drawing/2014/main" id="{512D78F5-723F-4C64-8EEB-BCC70608A7B1}"/>
              </a:ext>
            </a:extLst>
          </p:cNvPr>
          <p:cNvSpPr/>
          <p:nvPr/>
        </p:nvSpPr>
        <p:spPr>
          <a:xfrm>
            <a:off x="1233265" y="1093925"/>
            <a:ext cx="337233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Klaszterek működésének támogatása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Téglalap 17">
            <a:extLst>
              <a:ext uri="{FF2B5EF4-FFF2-40B4-BE49-F238E27FC236}">
                <a16:creationId xmlns:a16="http://schemas.microsoft.com/office/drawing/2014/main" id="{E1C30DE8-B149-48F4-89CD-BCDA55821696}"/>
              </a:ext>
            </a:extLst>
          </p:cNvPr>
          <p:cNvSpPr/>
          <p:nvPr/>
        </p:nvSpPr>
        <p:spPr>
          <a:xfrm>
            <a:off x="528138" y="1457434"/>
            <a:ext cx="37166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Klaszterek és egyéb hálózatosodási formák létrejöttének támogatása </a:t>
            </a:r>
            <a:endParaRPr kumimoji="0" lang="hu-HU" sz="14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églalap 18">
            <a:extLst>
              <a:ext uri="{FF2B5EF4-FFF2-40B4-BE49-F238E27FC236}">
                <a16:creationId xmlns:a16="http://schemas.microsoft.com/office/drawing/2014/main" id="{4EEE4FE2-86C7-4EC9-A398-6D74BE1A3711}"/>
              </a:ext>
            </a:extLst>
          </p:cNvPr>
          <p:cNvSpPr/>
          <p:nvPr/>
        </p:nvSpPr>
        <p:spPr>
          <a:xfrm>
            <a:off x="4433796" y="1523280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Állami programok széleskörű kommunikációja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Téglalap 19">
            <a:extLst>
              <a:ext uri="{FF2B5EF4-FFF2-40B4-BE49-F238E27FC236}">
                <a16:creationId xmlns:a16="http://schemas.microsoft.com/office/drawing/2014/main" id="{DF4AC221-9AEF-4E16-BA63-DDCEE2A0D44F}"/>
              </a:ext>
            </a:extLst>
          </p:cNvPr>
          <p:cNvSpPr/>
          <p:nvPr/>
        </p:nvSpPr>
        <p:spPr>
          <a:xfrm>
            <a:off x="3294581" y="5551120"/>
            <a:ext cx="26767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Mentorhálózatok támogatása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Téglalap 21">
            <a:extLst>
              <a:ext uri="{FF2B5EF4-FFF2-40B4-BE49-F238E27FC236}">
                <a16:creationId xmlns:a16="http://schemas.microsoft.com/office/drawing/2014/main" id="{625BBCB2-20F7-43BF-A6F0-2A5FE14728BF}"/>
              </a:ext>
            </a:extLst>
          </p:cNvPr>
          <p:cNvSpPr/>
          <p:nvPr/>
        </p:nvSpPr>
        <p:spPr>
          <a:xfrm>
            <a:off x="-17417" y="3665853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Fiatal és női vállalkozók számára kedvezőbb pályázati és hitelfelvételi lehetőségek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Téglalap 22">
            <a:extLst>
              <a:ext uri="{FF2B5EF4-FFF2-40B4-BE49-F238E27FC236}">
                <a16:creationId xmlns:a16="http://schemas.microsoft.com/office/drawing/2014/main" id="{678C2EC4-77EF-4CAB-BA6D-49942FBBEF04}"/>
              </a:ext>
            </a:extLst>
          </p:cNvPr>
          <p:cNvSpPr/>
          <p:nvPr/>
        </p:nvSpPr>
        <p:spPr>
          <a:xfrm>
            <a:off x="381530" y="4360982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Nagyvárosi co-</a:t>
            </a:r>
            <a:r>
              <a:rPr kumimoji="0" lang="hu-H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</a:t>
            </a: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irodák számának emelése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églalap 23">
            <a:extLst>
              <a:ext uri="{FF2B5EF4-FFF2-40B4-BE49-F238E27FC236}">
                <a16:creationId xmlns:a16="http://schemas.microsoft.com/office/drawing/2014/main" id="{56CB6F72-295F-43A6-A81F-7972012531CA}"/>
              </a:ext>
            </a:extLst>
          </p:cNvPr>
          <p:cNvSpPr/>
          <p:nvPr/>
        </p:nvSpPr>
        <p:spPr>
          <a:xfrm>
            <a:off x="90887" y="4713046"/>
            <a:ext cx="33582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Nagyvállalatok által szponzorált akcelerátorok számának növelése </a:t>
            </a:r>
            <a:endParaRPr kumimoji="0" lang="hu-HU" sz="14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Téglalap 24">
            <a:extLst>
              <a:ext uri="{FF2B5EF4-FFF2-40B4-BE49-F238E27FC236}">
                <a16:creationId xmlns:a16="http://schemas.microsoft.com/office/drawing/2014/main" id="{6493AA26-5628-4B32-A6ED-817D5E8D831C}"/>
              </a:ext>
            </a:extLst>
          </p:cNvPr>
          <p:cNvSpPr/>
          <p:nvPr/>
        </p:nvSpPr>
        <p:spPr>
          <a:xfrm>
            <a:off x="564039" y="5654191"/>
            <a:ext cx="23308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Egyetemi inkubátorok és spinoffok támogatása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id="{851209A0-4EFB-4757-B775-9599A380A664}"/>
              </a:ext>
            </a:extLst>
          </p:cNvPr>
          <p:cNvSpPr/>
          <p:nvPr/>
        </p:nvSpPr>
        <p:spPr>
          <a:xfrm>
            <a:off x="5992676" y="5868039"/>
            <a:ext cx="35042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Releváns startup konferenciák, </a:t>
            </a:r>
            <a:r>
              <a:rPr kumimoji="0" lang="hu-H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meetupok</a:t>
            </a: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szervezése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Téglalap 26">
            <a:extLst>
              <a:ext uri="{FF2B5EF4-FFF2-40B4-BE49-F238E27FC236}">
                <a16:creationId xmlns:a16="http://schemas.microsoft.com/office/drawing/2014/main" id="{34EB1F6D-57AB-4E6A-975C-ADA1073BA381}"/>
              </a:ext>
            </a:extLst>
          </p:cNvPr>
          <p:cNvSpPr/>
          <p:nvPr/>
        </p:nvSpPr>
        <p:spPr>
          <a:xfrm>
            <a:off x="4899255" y="1009259"/>
            <a:ext cx="36223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kezdő vállalkozók első három évében TAO-mentesség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Téglalap 27">
            <a:extLst>
              <a:ext uri="{FF2B5EF4-FFF2-40B4-BE49-F238E27FC236}">
                <a16:creationId xmlns:a16="http://schemas.microsoft.com/office/drawing/2014/main" id="{AF4AEFAF-A8BF-427E-9B9A-357193BACBC2}"/>
              </a:ext>
            </a:extLst>
          </p:cNvPr>
          <p:cNvSpPr/>
          <p:nvPr/>
        </p:nvSpPr>
        <p:spPr>
          <a:xfrm>
            <a:off x="295656" y="2079240"/>
            <a:ext cx="440629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szociális hozzájárulási adó további mérséklése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Téglalap 28">
            <a:extLst>
              <a:ext uri="{FF2B5EF4-FFF2-40B4-BE49-F238E27FC236}">
                <a16:creationId xmlns:a16="http://schemas.microsoft.com/office/drawing/2014/main" id="{93208228-D632-4897-9919-04E260ACE08B}"/>
              </a:ext>
            </a:extLst>
          </p:cNvPr>
          <p:cNvSpPr/>
          <p:nvPr/>
        </p:nvSpPr>
        <p:spPr>
          <a:xfrm>
            <a:off x="5503189" y="2104258"/>
            <a:ext cx="39871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Stratégiai partnerségi megállapodások innovatív kkv-kkal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églalap 29">
            <a:extLst>
              <a:ext uri="{FF2B5EF4-FFF2-40B4-BE49-F238E27FC236}">
                <a16:creationId xmlns:a16="http://schemas.microsoft.com/office/drawing/2014/main" id="{DE200BEC-5F2E-4C2E-873A-262927FBF7D9}"/>
              </a:ext>
            </a:extLst>
          </p:cNvPr>
          <p:cNvSpPr/>
          <p:nvPr/>
        </p:nvSpPr>
        <p:spPr>
          <a:xfrm>
            <a:off x="4632960" y="3966163"/>
            <a:ext cx="38241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Eredménycélokhoz kötött digitális kurzusok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Téglalap 30">
            <a:extLst>
              <a:ext uri="{FF2B5EF4-FFF2-40B4-BE49-F238E27FC236}">
                <a16:creationId xmlns:a16="http://schemas.microsoft.com/office/drawing/2014/main" id="{23AEBA25-9482-43D2-AEA6-ED9FE3FA10AB}"/>
              </a:ext>
            </a:extLst>
          </p:cNvPr>
          <p:cNvSpPr/>
          <p:nvPr/>
        </p:nvSpPr>
        <p:spPr>
          <a:xfrm>
            <a:off x="4245900" y="2412954"/>
            <a:ext cx="23115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Kötelező vállalati honlap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Téglalap 31">
            <a:extLst>
              <a:ext uri="{FF2B5EF4-FFF2-40B4-BE49-F238E27FC236}">
                <a16:creationId xmlns:a16="http://schemas.microsoft.com/office/drawing/2014/main" id="{54B892FA-EB9F-45B6-8EAE-8B99CD98254E}"/>
              </a:ext>
            </a:extLst>
          </p:cNvPr>
          <p:cNvSpPr/>
          <p:nvPr/>
        </p:nvSpPr>
        <p:spPr>
          <a:xfrm>
            <a:off x="262796" y="5260650"/>
            <a:ext cx="362580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Vidéki digitális infrastruktúra fejlesztése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Téglalap 32">
            <a:extLst>
              <a:ext uri="{FF2B5EF4-FFF2-40B4-BE49-F238E27FC236}">
                <a16:creationId xmlns:a16="http://schemas.microsoft.com/office/drawing/2014/main" id="{C9043CE3-ABEE-4826-99FC-AEE5F922AEF6}"/>
              </a:ext>
            </a:extLst>
          </p:cNvPr>
          <p:cNvSpPr/>
          <p:nvPr/>
        </p:nvSpPr>
        <p:spPr>
          <a:xfrm>
            <a:off x="5204311" y="3393698"/>
            <a:ext cx="39871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IKT</a:t>
            </a: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kockázatok kezelésére vonatkozó szabályok szigorítása </a:t>
            </a:r>
            <a:endParaRPr kumimoji="0" lang="hu-HU" sz="16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Téglalap 33">
            <a:extLst>
              <a:ext uri="{FF2B5EF4-FFF2-40B4-BE49-F238E27FC236}">
                <a16:creationId xmlns:a16="http://schemas.microsoft.com/office/drawing/2014/main" id="{E52FBA94-8144-43F4-BA23-275B24A08F66}"/>
              </a:ext>
            </a:extLst>
          </p:cNvPr>
          <p:cNvSpPr/>
          <p:nvPr/>
        </p:nvSpPr>
        <p:spPr>
          <a:xfrm>
            <a:off x="4481113" y="436994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Neumann János Alap a vállalkozások </a:t>
            </a:r>
            <a:r>
              <a:rPr kumimoji="0" lang="hu-H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IKT</a:t>
            </a: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fejlesztéseinek támogatására </a:t>
            </a:r>
            <a:endParaRPr kumimoji="0" lang="hu-HU" sz="18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6" name="Kép 35">
            <a:extLst>
              <a:ext uri="{FF2B5EF4-FFF2-40B4-BE49-F238E27FC236}">
                <a16:creationId xmlns:a16="http://schemas.microsoft.com/office/drawing/2014/main" id="{8245293E-F6A3-4716-9EEC-7B461A6D4B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84" y="871293"/>
            <a:ext cx="775000" cy="900000"/>
          </a:xfrm>
          <a:prstGeom prst="rect">
            <a:avLst/>
          </a:prstGeom>
        </p:spPr>
      </p:pic>
      <p:sp>
        <p:nvSpPr>
          <p:cNvPr id="35" name="Téglalap 34">
            <a:extLst>
              <a:ext uri="{FF2B5EF4-FFF2-40B4-BE49-F238E27FC236}">
                <a16:creationId xmlns:a16="http://schemas.microsoft.com/office/drawing/2014/main" id="{381E4A25-1478-4489-9F03-8E1A658A0DEB}"/>
              </a:ext>
            </a:extLst>
          </p:cNvPr>
          <p:cNvSpPr/>
          <p:nvPr/>
        </p:nvSpPr>
        <p:spPr>
          <a:xfrm>
            <a:off x="6257803" y="5286930"/>
            <a:ext cx="28475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Felszámolási eljárások egyszerűsítése, gyorsítása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07089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>
            <a:extLst>
              <a:ext uri="{FF2B5EF4-FFF2-40B4-BE49-F238E27FC236}">
                <a16:creationId xmlns:a16="http://schemas.microsoft.com/office/drawing/2014/main" id="{6E7B2426-1FA9-48E5-86A5-B672DC9AD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87" y="1813388"/>
            <a:ext cx="4094246" cy="3693179"/>
          </a:xfrm>
          <a:prstGeom prst="rect">
            <a:avLst/>
          </a:prstGeom>
        </p:spPr>
      </p:pic>
      <p:sp>
        <p:nvSpPr>
          <p:cNvPr id="3" name="Cím 2">
            <a:extLst>
              <a:ext uri="{FF2B5EF4-FFF2-40B4-BE49-F238E27FC236}">
                <a16:creationId xmlns:a16="http://schemas.microsoft.com/office/drawing/2014/main" id="{E868151D-2E89-49F3-BBAE-F949CF331E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300" dirty="0"/>
              <a:t>Lépjenek ki a hazai KKV-k a nemzetközi piacra</a:t>
            </a:r>
          </a:p>
        </p:txBody>
      </p:sp>
      <p:sp>
        <p:nvSpPr>
          <p:cNvPr id="10" name="Szöveg helye 3">
            <a:extLst>
              <a:ext uri="{FF2B5EF4-FFF2-40B4-BE49-F238E27FC236}">
                <a16:creationId xmlns:a16="http://schemas.microsoft.com/office/drawing/2014/main" id="{7BAA7448-296B-4862-B08B-96129495E1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Eurostat</a:t>
            </a:r>
          </a:p>
        </p:txBody>
      </p:sp>
      <p:sp>
        <p:nvSpPr>
          <p:cNvPr id="11" name="Szöveg helye 5">
            <a:extLst>
              <a:ext uri="{FF2B5EF4-FFF2-40B4-BE49-F238E27FC236}">
                <a16:creationId xmlns:a16="http://schemas.microsoft.com/office/drawing/2014/main" id="{E7F156CA-0B0B-4ABD-A6BD-EDF1711D8BA4}"/>
              </a:ext>
            </a:extLst>
          </p:cNvPr>
          <p:cNvSpPr txBox="1">
            <a:spLocks/>
          </p:cNvSpPr>
          <p:nvPr/>
        </p:nvSpPr>
        <p:spPr>
          <a:xfrm>
            <a:off x="282309" y="5718597"/>
            <a:ext cx="4297046" cy="72555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all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exportáló vállalatok aránya (2016)</a:t>
            </a:r>
          </a:p>
        </p:txBody>
      </p:sp>
      <p:sp>
        <p:nvSpPr>
          <p:cNvPr id="12" name="Szöveg helye 5">
            <a:extLst>
              <a:ext uri="{FF2B5EF4-FFF2-40B4-BE49-F238E27FC236}">
                <a16:creationId xmlns:a16="http://schemas.microsoft.com/office/drawing/2014/main" id="{1A9E4CB5-F641-417B-99BB-DA3F28CDF3E6}"/>
              </a:ext>
            </a:extLst>
          </p:cNvPr>
          <p:cNvSpPr txBox="1">
            <a:spLocks/>
          </p:cNvSpPr>
          <p:nvPr/>
        </p:nvSpPr>
        <p:spPr>
          <a:xfrm>
            <a:off x="4731279" y="5726655"/>
            <a:ext cx="4297046" cy="575147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 defTabSz="685749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None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800" b="0" i="0" u="none" strike="noStrike" kern="1200" cap="all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Exportáló kkv-k megoszlása méretkategória szerint (2016)</a:t>
            </a:r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56CD3F04-446B-4A77-888C-9185516BE0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2232" y="1869473"/>
            <a:ext cx="4931767" cy="3637095"/>
          </a:xfrm>
          <a:prstGeom prst="rect">
            <a:avLst/>
          </a:prstGeom>
        </p:spPr>
      </p:pic>
      <p:pic>
        <p:nvPicPr>
          <p:cNvPr id="13" name="Kép 12">
            <a:extLst>
              <a:ext uri="{FF2B5EF4-FFF2-40B4-BE49-F238E27FC236}">
                <a16:creationId xmlns:a16="http://schemas.microsoft.com/office/drawing/2014/main" id="{6F58EE3F-ACBB-48FB-9DEE-9A87C4C11B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0" y="856157"/>
            <a:ext cx="782927" cy="900000"/>
          </a:xfrm>
          <a:prstGeom prst="rect">
            <a:avLst/>
          </a:prstGeom>
        </p:spPr>
      </p:pic>
      <p:sp>
        <p:nvSpPr>
          <p:cNvPr id="14" name="Szöveg helye 2">
            <a:extLst>
              <a:ext uri="{FF2B5EF4-FFF2-40B4-BE49-F238E27FC236}">
                <a16:creationId xmlns:a16="http://schemas.microsoft.com/office/drawing/2014/main" id="{9C8331B5-EC3A-407E-A542-79F6A499DD9A}"/>
              </a:ext>
            </a:extLst>
          </p:cNvPr>
          <p:cNvSpPr txBox="1">
            <a:spLocks/>
          </p:cNvSpPr>
          <p:nvPr/>
        </p:nvSpPr>
        <p:spPr>
          <a:xfrm>
            <a:off x="2719067" y="1079863"/>
            <a:ext cx="4186830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pt-BR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10 ezer új exportáló kkv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églalap: lekerekített 10">
            <a:extLst>
              <a:ext uri="{FF2B5EF4-FFF2-40B4-BE49-F238E27FC236}">
                <a16:creationId xmlns:a16="http://schemas.microsoft.com/office/drawing/2014/main" id="{A5CC7757-2DAC-4DCB-833F-61141E0BD95C}"/>
              </a:ext>
            </a:extLst>
          </p:cNvPr>
          <p:cNvSpPr/>
          <p:nvPr/>
        </p:nvSpPr>
        <p:spPr>
          <a:xfrm>
            <a:off x="1896780" y="1069939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</p:spTree>
    <p:extLst>
      <p:ext uri="{BB962C8B-B14F-4D97-AF65-F5344CB8AC3E}">
        <p14:creationId xmlns:p14="http://schemas.microsoft.com/office/powerpoint/2010/main" val="4735166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A9DE2D40-38BE-4ED4-9FA6-9546013AAD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NEMZETKÖZI GAZDASÁGI KAPCSOLATOK ERŐSÍTÉSE </a:t>
            </a:r>
            <a:br>
              <a:rPr lang="hu-HU" sz="2300" dirty="0"/>
            </a:br>
            <a:r>
              <a:rPr lang="hu-HU" sz="2300" dirty="0"/>
              <a:t>(9 JAVASLAT)</a:t>
            </a:r>
          </a:p>
        </p:txBody>
      </p:sp>
      <p:sp>
        <p:nvSpPr>
          <p:cNvPr id="6" name="Szöveg helye 3">
            <a:extLst>
              <a:ext uri="{FF2B5EF4-FFF2-40B4-BE49-F238E27FC236}">
                <a16:creationId xmlns:a16="http://schemas.microsoft.com/office/drawing/2014/main" id="{1C954F30-6C05-41A7-A586-113802E17563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0FD687DA-6BEA-44B7-9EEC-99E7E2A9D05F}"/>
              </a:ext>
            </a:extLst>
          </p:cNvPr>
          <p:cNvSpPr/>
          <p:nvPr/>
        </p:nvSpPr>
        <p:spPr>
          <a:xfrm>
            <a:off x="31216" y="3215292"/>
            <a:ext cx="50821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Áruexport mellett a szolgáltatásexport erősítése </a:t>
            </a: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9C0FC965-7950-4B43-A9A4-AB9B414B313F}"/>
              </a:ext>
            </a:extLst>
          </p:cNvPr>
          <p:cNvSpPr/>
          <p:nvPr/>
        </p:nvSpPr>
        <p:spPr>
          <a:xfrm>
            <a:off x="4475810" y="472105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Egy övezet – egy út kínai kezdeményezés által elérhető előnyök kiaknázása</a:t>
            </a: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B869C0FA-A4E9-4C75-AE08-3F9A028E6A4A}"/>
              </a:ext>
            </a:extLst>
          </p:cNvPr>
          <p:cNvSpPr/>
          <p:nvPr/>
        </p:nvSpPr>
        <p:spPr>
          <a:xfrm>
            <a:off x="1429988" y="1240342"/>
            <a:ext cx="609164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Gyorsan növekvő és stabil intézményekkel rendelkező új piacokra való belépés támogatása </a:t>
            </a: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D7ED2039-F070-43B9-954D-62FB5B1973F6}"/>
              </a:ext>
            </a:extLst>
          </p:cNvPr>
          <p:cNvSpPr/>
          <p:nvPr/>
        </p:nvSpPr>
        <p:spPr>
          <a:xfrm>
            <a:off x="4198390" y="5693689"/>
            <a:ext cx="41429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Hazai külkereskedő réteg támogatása</a:t>
            </a: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églalap 10">
            <a:extLst>
              <a:ext uri="{FF2B5EF4-FFF2-40B4-BE49-F238E27FC236}">
                <a16:creationId xmlns:a16="http://schemas.microsoft.com/office/drawing/2014/main" id="{64896E57-5025-4A37-9369-005D63E9654C}"/>
              </a:ext>
            </a:extLst>
          </p:cNvPr>
          <p:cNvSpPr/>
          <p:nvPr/>
        </p:nvSpPr>
        <p:spPr>
          <a:xfrm>
            <a:off x="347099" y="4974925"/>
            <a:ext cx="41287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Piacra kész vállalatok átmeneti működése nemzetközi co-</a:t>
            </a:r>
            <a:r>
              <a:rPr kumimoji="0" lang="hu-HU" sz="1800" b="0" i="0" u="none" strike="noStrike" kern="1200" cap="none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working</a:t>
            </a: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irodában </a:t>
            </a: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9358BA3D-5AEB-45F8-889D-42C5E7BD9FFB}"/>
              </a:ext>
            </a:extLst>
          </p:cNvPr>
          <p:cNvSpPr/>
          <p:nvPr/>
        </p:nvSpPr>
        <p:spPr>
          <a:xfrm>
            <a:off x="4699679" y="197089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Ország-, szektor-, termékpromóció és céges brandépítés szétválasztása </a:t>
            </a: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10025021-75C6-4A30-A71D-2BE25E74310F}"/>
              </a:ext>
            </a:extLst>
          </p:cNvPr>
          <p:cNvSpPr/>
          <p:nvPr/>
        </p:nvSpPr>
        <p:spPr>
          <a:xfrm>
            <a:off x="1553719" y="3965139"/>
            <a:ext cx="60365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Állami gazdaságfejlesztési források a tudásintenzív, illetve belföldön jól beágyazott feldolgozóipari ágazatok számára</a:t>
            </a:r>
            <a:endParaRPr kumimoji="0" lang="hu-HU" sz="18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id="{65D09D98-6332-4A43-AF14-A9B8DBA9FAC6}"/>
              </a:ext>
            </a:extLst>
          </p:cNvPr>
          <p:cNvSpPr/>
          <p:nvPr/>
        </p:nvSpPr>
        <p:spPr>
          <a:xfrm>
            <a:off x="4572000" y="282570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Kiemelten támogatott vállalatok magyar beszállítói aktivitásának ösztönzése</a:t>
            </a:r>
            <a:endParaRPr kumimoji="0" lang="hu-HU" sz="20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églalap 14">
            <a:extLst>
              <a:ext uri="{FF2B5EF4-FFF2-40B4-BE49-F238E27FC236}">
                <a16:creationId xmlns:a16="http://schemas.microsoft.com/office/drawing/2014/main" id="{0363DF2E-F7D4-4E82-969A-53258225E11F}"/>
              </a:ext>
            </a:extLst>
          </p:cNvPr>
          <p:cNvSpPr/>
          <p:nvPr/>
        </p:nvSpPr>
        <p:spPr>
          <a:xfrm>
            <a:off x="346527" y="2363728"/>
            <a:ext cx="46725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termelőberuházások szolgáltatások felőli támogatása a következő uniós ciklusban </a:t>
            </a:r>
            <a:endParaRPr kumimoji="0" lang="hu-HU" sz="18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CC2FA720-A499-4C7B-BA96-AE38ED4BA6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80" y="856157"/>
            <a:ext cx="782927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70030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4EB8239F-04F6-46FF-946F-A7170BDC5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310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Több és képzettebb foglalkoztatott a felzárkózásért</a:t>
            </a:r>
          </a:p>
        </p:txBody>
      </p:sp>
      <p:pic>
        <p:nvPicPr>
          <p:cNvPr id="13" name="Kép 12">
            <a:extLst>
              <a:ext uri="{FF2B5EF4-FFF2-40B4-BE49-F238E27FC236}">
                <a16:creationId xmlns:a16="http://schemas.microsoft.com/office/drawing/2014/main" id="{AEC98678-96CF-401C-A359-921041867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174" y="1260568"/>
            <a:ext cx="5712823" cy="5640978"/>
          </a:xfrm>
          <a:prstGeom prst="rect">
            <a:avLst/>
          </a:prstGeom>
        </p:spPr>
      </p:pic>
      <p:sp>
        <p:nvSpPr>
          <p:cNvPr id="14" name="Text Placeholder 3">
            <a:extLst>
              <a:ext uri="{FF2B5EF4-FFF2-40B4-BE49-F238E27FC236}">
                <a16:creationId xmlns:a16="http://schemas.microsoft.com/office/drawing/2014/main" id="{E7344976-C7EE-4F8A-BEE9-BDA60F8CC17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15" name="Szöveg helye 2">
            <a:extLst>
              <a:ext uri="{FF2B5EF4-FFF2-40B4-BE49-F238E27FC236}">
                <a16:creationId xmlns:a16="http://schemas.microsoft.com/office/drawing/2014/main" id="{C3449735-8F0B-4A9A-81E5-7298C1528345}"/>
              </a:ext>
            </a:extLst>
          </p:cNvPr>
          <p:cNvSpPr txBox="1">
            <a:spLocks/>
          </p:cNvSpPr>
          <p:nvPr/>
        </p:nvSpPr>
        <p:spPr>
          <a:xfrm>
            <a:off x="1864187" y="1123083"/>
            <a:ext cx="6224629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Egyszámjegyű szja és évente 5 százalék nettó reálbérnövekedés</a:t>
            </a:r>
          </a:p>
        </p:txBody>
      </p:sp>
      <p:sp>
        <p:nvSpPr>
          <p:cNvPr id="16" name="Téglalap: lekerekített 10">
            <a:extLst>
              <a:ext uri="{FF2B5EF4-FFF2-40B4-BE49-F238E27FC236}">
                <a16:creationId xmlns:a16="http://schemas.microsoft.com/office/drawing/2014/main" id="{B1A8791B-38EE-4F62-8E9F-F2AFC31F18DD}"/>
              </a:ext>
            </a:extLst>
          </p:cNvPr>
          <p:cNvSpPr/>
          <p:nvPr/>
        </p:nvSpPr>
        <p:spPr>
          <a:xfrm>
            <a:off x="1041900" y="1113159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pic>
        <p:nvPicPr>
          <p:cNvPr id="8" name="Kép 7">
            <a:extLst>
              <a:ext uri="{FF2B5EF4-FFF2-40B4-BE49-F238E27FC236}">
                <a16:creationId xmlns:a16="http://schemas.microsoft.com/office/drawing/2014/main" id="{81BA6B7C-7B8A-4760-8F7B-65618E02CC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61" y="853921"/>
            <a:ext cx="77561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2105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9F8F1BF-5917-42F8-B25C-DD72A2E7FB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MUNKÁVAL KAPCSOLATOS TERHEK CSÖKKENTÉSE </a:t>
            </a:r>
            <a:br>
              <a:rPr lang="hu-HU" sz="2300" dirty="0"/>
            </a:br>
            <a:r>
              <a:rPr lang="hu-HU" sz="2300" dirty="0"/>
              <a:t>(26 JAVASLAT)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9D553D3-329F-4306-AD7F-A09FFCF1E51D}"/>
              </a:ext>
            </a:extLst>
          </p:cNvPr>
          <p:cNvSpPr txBox="1"/>
          <p:nvPr/>
        </p:nvSpPr>
        <p:spPr>
          <a:xfrm>
            <a:off x="533216" y="5098194"/>
            <a:ext cx="35731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állam fizesse a munkába álló közfoglalkoztatott bérét bizonyos ideig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3E99C-EC21-4692-8FB3-94C9F56A6877}"/>
              </a:ext>
            </a:extLst>
          </p:cNvPr>
          <p:cNvSpPr txBox="1"/>
          <p:nvPr/>
        </p:nvSpPr>
        <p:spPr>
          <a:xfrm>
            <a:off x="210250" y="4802592"/>
            <a:ext cx="51335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közmunkáért fizetett bér és a minimálbér különbségének növelése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7AC694-A45D-401E-934B-447A6443AE79}"/>
              </a:ext>
            </a:extLst>
          </p:cNvPr>
          <p:cNvSpPr txBox="1"/>
          <p:nvPr/>
        </p:nvSpPr>
        <p:spPr>
          <a:xfrm>
            <a:off x="478174" y="6228385"/>
            <a:ext cx="80804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Nyugdíjkorhatár alatti, nyugdíj mellett munkát vállalók esetében emelkedjen a munkajövedelem engedélyezett felső határa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4CC06EC-2910-43AA-BD0B-213C3BF581D8}"/>
              </a:ext>
            </a:extLst>
          </p:cNvPr>
          <p:cNvSpPr txBox="1"/>
          <p:nvPr/>
        </p:nvSpPr>
        <p:spPr>
          <a:xfrm>
            <a:off x="3456191" y="4066042"/>
            <a:ext cx="53740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Atipikus foglalkoztatási formák további ösztönzése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5A88AB-F4E2-47A0-8733-30DDB77C53B1}"/>
              </a:ext>
            </a:extLst>
          </p:cNvPr>
          <p:cNvSpPr txBox="1"/>
          <p:nvPr/>
        </p:nvSpPr>
        <p:spPr>
          <a:xfrm>
            <a:off x="5683635" y="1108643"/>
            <a:ext cx="34400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Munkahelyvédelmi Akcióterv szakképzetlen foglalkoztatottak kategóriájának bővítése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B95BE68-E68A-4F63-AE77-220C7EE83778}"/>
              </a:ext>
            </a:extLst>
          </p:cNvPr>
          <p:cNvSpPr txBox="1"/>
          <p:nvPr/>
        </p:nvSpPr>
        <p:spPr>
          <a:xfrm>
            <a:off x="0" y="3899938"/>
            <a:ext cx="34312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Munkahelyvédelmi Akcióterv kiterjesztése a munkavállalói járulékokra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CF7D96F-5423-42A8-B22D-B0AFD82ED8BB}"/>
              </a:ext>
            </a:extLst>
          </p:cNvPr>
          <p:cNvSpPr txBox="1"/>
          <p:nvPr/>
        </p:nvSpPr>
        <p:spPr>
          <a:xfrm>
            <a:off x="5090371" y="1721302"/>
            <a:ext cx="232969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3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Munkahelyvédelmi Akcióterv kibővítése a minimálbérig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193380D-7C26-40F6-A79F-F5586A1027BF}"/>
              </a:ext>
            </a:extLst>
          </p:cNvPr>
          <p:cNvSpPr txBox="1"/>
          <p:nvPr/>
        </p:nvSpPr>
        <p:spPr>
          <a:xfrm>
            <a:off x="1315246" y="1134110"/>
            <a:ext cx="41975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Munkahelyvédelmi Akcióterv kiterjesztése gazdaságfehérítő szempontok alapján szektorspecifikus kedvezmény formájában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2D3D824-3325-4E6A-8A33-0055F8B56DDD}"/>
              </a:ext>
            </a:extLst>
          </p:cNvPr>
          <p:cNvSpPr txBox="1"/>
          <p:nvPr/>
        </p:nvSpPr>
        <p:spPr>
          <a:xfrm>
            <a:off x="3362925" y="3280819"/>
            <a:ext cx="5415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Nyugdíjazási korhoz közel állók alkalmazásának ösztönzése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15D139C-9A9E-4AEF-9A69-1C71C3636A72}"/>
              </a:ext>
            </a:extLst>
          </p:cNvPr>
          <p:cNvSpPr txBox="1"/>
          <p:nvPr/>
        </p:nvSpPr>
        <p:spPr>
          <a:xfrm>
            <a:off x="3515806" y="5901730"/>
            <a:ext cx="27747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Anticiklikus munkaerőpiaci járulék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4A9844D-6F9A-413C-95B6-1C6824A435F8}"/>
              </a:ext>
            </a:extLst>
          </p:cNvPr>
          <p:cNvSpPr txBox="1"/>
          <p:nvPr/>
        </p:nvSpPr>
        <p:spPr>
          <a:xfrm>
            <a:off x="3338" y="1682301"/>
            <a:ext cx="49376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Célzott munkaidő csökkentés a sérülékeny csoportokban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CFAFB34-EAAE-4E71-9D41-44B844FBDF64}"/>
              </a:ext>
            </a:extLst>
          </p:cNvPr>
          <p:cNvSpPr txBox="1"/>
          <p:nvPr/>
        </p:nvSpPr>
        <p:spPr>
          <a:xfrm>
            <a:off x="4106404" y="2827257"/>
            <a:ext cx="2733535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Egyszámjegyű szja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6C25488-1AFC-4BFB-B1B0-8875B94BAA7E}"/>
              </a:ext>
            </a:extLst>
          </p:cNvPr>
          <p:cNvSpPr txBox="1"/>
          <p:nvPr/>
        </p:nvSpPr>
        <p:spPr>
          <a:xfrm>
            <a:off x="366067" y="3382867"/>
            <a:ext cx="28195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Digitális nomádok vonzása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000415D-2BE0-4C54-A6DC-2E4B7AD0F819}"/>
              </a:ext>
            </a:extLst>
          </p:cNvPr>
          <p:cNvSpPr txBox="1"/>
          <p:nvPr/>
        </p:nvSpPr>
        <p:spPr>
          <a:xfrm>
            <a:off x="206481" y="1999136"/>
            <a:ext cx="4327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Bérfejlesztés az állami hiányszakmákban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4AD0679-E443-465A-928E-277EDF22F67A}"/>
              </a:ext>
            </a:extLst>
          </p:cNvPr>
          <p:cNvSpPr txBox="1"/>
          <p:nvPr/>
        </p:nvSpPr>
        <p:spPr>
          <a:xfrm>
            <a:off x="2965504" y="3738749"/>
            <a:ext cx="361985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3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Családtámogatási elemek ismertségének növelése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6015607-4C70-476A-90BA-687DF90E1EA1}"/>
              </a:ext>
            </a:extLst>
          </p:cNvPr>
          <p:cNvSpPr txBox="1"/>
          <p:nvPr/>
        </p:nvSpPr>
        <p:spPr>
          <a:xfrm>
            <a:off x="1956735" y="2865994"/>
            <a:ext cx="21750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 vállalatok külföldi toborzásának támogatása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536C447-CFCF-49F8-AAC6-7A6C234A2B56}"/>
              </a:ext>
            </a:extLst>
          </p:cNvPr>
          <p:cNvSpPr txBox="1"/>
          <p:nvPr/>
        </p:nvSpPr>
        <p:spPr>
          <a:xfrm>
            <a:off x="6468716" y="3557441"/>
            <a:ext cx="27250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Külföldön szerzett diplomák elfogadtatásának egyszerűsítése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8F493E3-DF45-45E1-9DD1-A2AB84E6B785}"/>
              </a:ext>
            </a:extLst>
          </p:cNvPr>
          <p:cNvSpPr txBox="1"/>
          <p:nvPr/>
        </p:nvSpPr>
        <p:spPr>
          <a:xfrm>
            <a:off x="149735" y="5667684"/>
            <a:ext cx="4384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Kimenetszabályozás és független vizsgaközpontok bevezetése a felnőttképzési rendszerben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04181B5-4ECA-4DE1-BD61-ED7493CE7C49}"/>
              </a:ext>
            </a:extLst>
          </p:cNvPr>
          <p:cNvSpPr txBox="1"/>
          <p:nvPr/>
        </p:nvSpPr>
        <p:spPr>
          <a:xfrm>
            <a:off x="149735" y="4451864"/>
            <a:ext cx="564431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első végzettség ingyenessé tétele a felnőttképzésben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095FF61-495B-4CCE-8757-F18E10DAC067}"/>
              </a:ext>
            </a:extLst>
          </p:cNvPr>
          <p:cNvSpPr txBox="1"/>
          <p:nvPr/>
        </p:nvSpPr>
        <p:spPr>
          <a:xfrm>
            <a:off x="5120743" y="5556727"/>
            <a:ext cx="43840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Digitális és nyelvi készségek fejlesztése az idősebb korosztályok körében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17E750E-F568-474F-9893-D4647D0F2603}"/>
              </a:ext>
            </a:extLst>
          </p:cNvPr>
          <p:cNvSpPr txBox="1"/>
          <p:nvPr/>
        </p:nvSpPr>
        <p:spPr>
          <a:xfrm>
            <a:off x="5222151" y="4472922"/>
            <a:ext cx="38400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Élethosszig tartó tanulás ösztönzése az oktatási költségek TAO alapból való levonhatóságával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05F154F-6EF1-4100-95E0-3C7EFE2BB9D1}"/>
              </a:ext>
            </a:extLst>
          </p:cNvPr>
          <p:cNvSpPr txBox="1"/>
          <p:nvPr/>
        </p:nvSpPr>
        <p:spPr>
          <a:xfrm>
            <a:off x="3710813" y="5188971"/>
            <a:ext cx="54472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Kötelező vállalati továbbképzési minimum bevezetése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00E1B1F-1B2E-4D85-887D-6936FC7F034E}"/>
              </a:ext>
            </a:extLst>
          </p:cNvPr>
          <p:cNvSpPr txBox="1"/>
          <p:nvPr/>
        </p:nvSpPr>
        <p:spPr>
          <a:xfrm>
            <a:off x="2271575" y="2400439"/>
            <a:ext cx="3769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Sikeres nemzetközi vizsga díjának utólagos állami megtérítése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B197528-B8E7-4F6B-8CCE-47CCCCD11248}"/>
              </a:ext>
            </a:extLst>
          </p:cNvPr>
          <p:cNvSpPr txBox="1"/>
          <p:nvPr/>
        </p:nvSpPr>
        <p:spPr>
          <a:xfrm>
            <a:off x="-9161" y="2504091"/>
            <a:ext cx="2350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bürokráciacsökkentés keretében felszabaduló munkaerő átképzésének támogatása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E47877C1-7146-4A1A-AFC9-2C308A73AE72}"/>
              </a:ext>
            </a:extLst>
          </p:cNvPr>
          <p:cNvSpPr txBox="1"/>
          <p:nvPr/>
        </p:nvSpPr>
        <p:spPr>
          <a:xfrm>
            <a:off x="6255216" y="2168442"/>
            <a:ext cx="2938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Vállalkozói ismeretek oktatása a köznevelésben és a felsőoktatásban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110E849-0955-45AC-9E6A-2AD016A6EE1F}"/>
              </a:ext>
            </a:extLst>
          </p:cNvPr>
          <p:cNvSpPr txBox="1"/>
          <p:nvPr/>
        </p:nvSpPr>
        <p:spPr>
          <a:xfrm>
            <a:off x="6418990" y="2761466"/>
            <a:ext cx="2774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Belföldi és külföldi médiaprogramok a vállalkozói lét népszerűsítésére</a:t>
            </a:r>
          </a:p>
        </p:txBody>
      </p:sp>
      <p:sp>
        <p:nvSpPr>
          <p:cNvPr id="38" name="Szöveg helye 3">
            <a:extLst>
              <a:ext uri="{FF2B5EF4-FFF2-40B4-BE49-F238E27FC236}">
                <a16:creationId xmlns:a16="http://schemas.microsoft.com/office/drawing/2014/main" id="{F52A97D1-3583-4AC9-B2C7-3A047BBCA4C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39" name="Kép 38">
            <a:extLst>
              <a:ext uri="{FF2B5EF4-FFF2-40B4-BE49-F238E27FC236}">
                <a16:creationId xmlns:a16="http://schemas.microsoft.com/office/drawing/2014/main" id="{4509672E-5627-4DFD-9C72-583F966A0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61" y="853921"/>
            <a:ext cx="77561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797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7EF6757-8DD4-4D99-985F-632437B3727C}"/>
              </a:ext>
            </a:extLst>
          </p:cNvPr>
          <p:cNvGrpSpPr/>
          <p:nvPr/>
        </p:nvGrpSpPr>
        <p:grpSpPr>
          <a:xfrm>
            <a:off x="1541418" y="1810196"/>
            <a:ext cx="6761334" cy="4651563"/>
            <a:chOff x="1880181" y="1829073"/>
            <a:chExt cx="5744822" cy="434921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D24963D-4C2F-453C-86DC-3F4111169914}"/>
                </a:ext>
              </a:extLst>
            </p:cNvPr>
            <p:cNvSpPr/>
            <p:nvPr/>
          </p:nvSpPr>
          <p:spPr>
            <a:xfrm>
              <a:off x="3490212" y="5169504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A2EE01FC-55FC-423B-9320-2FF42BCAD159}"/>
                </a:ext>
              </a:extLst>
            </p:cNvPr>
            <p:cNvSpPr/>
            <p:nvPr/>
          </p:nvSpPr>
          <p:spPr>
            <a:xfrm>
              <a:off x="3296884" y="5257658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6C50A09-FBE6-43DA-8108-5AA2955504DB}"/>
                </a:ext>
              </a:extLst>
            </p:cNvPr>
            <p:cNvSpPr/>
            <p:nvPr/>
          </p:nvSpPr>
          <p:spPr>
            <a:xfrm>
              <a:off x="3097839" y="5330232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FADE8B2-5DB0-4F10-9E6A-B15FA468C54C}"/>
                </a:ext>
              </a:extLst>
            </p:cNvPr>
            <p:cNvSpPr/>
            <p:nvPr/>
          </p:nvSpPr>
          <p:spPr>
            <a:xfrm>
              <a:off x="2893077" y="5386815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D1180941-8495-4B5F-80B1-E4BAC30A8CEC}"/>
                </a:ext>
              </a:extLst>
            </p:cNvPr>
            <p:cNvSpPr/>
            <p:nvPr/>
          </p:nvSpPr>
          <p:spPr>
            <a:xfrm>
              <a:off x="4393971" y="4433109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DB8E077-D624-48A8-94CF-B33B7468A8DD}"/>
                </a:ext>
              </a:extLst>
            </p:cNvPr>
            <p:cNvSpPr/>
            <p:nvPr/>
          </p:nvSpPr>
          <p:spPr>
            <a:xfrm>
              <a:off x="4909513" y="3352706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868C6D20-CCE9-4DC4-8B21-B705391DA05C}"/>
                </a:ext>
              </a:extLst>
            </p:cNvPr>
            <p:cNvSpPr/>
            <p:nvPr/>
          </p:nvSpPr>
          <p:spPr>
            <a:xfrm>
              <a:off x="4770234" y="2004561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C76F579-A3BE-4A66-A275-FC1B7E987775}"/>
                </a:ext>
              </a:extLst>
            </p:cNvPr>
            <p:cNvSpPr/>
            <p:nvPr/>
          </p:nvSpPr>
          <p:spPr>
            <a:xfrm>
              <a:off x="4893922" y="1916817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2E741E2-5F02-472A-8BAF-A1206106FA7F}"/>
                </a:ext>
              </a:extLst>
            </p:cNvPr>
            <p:cNvSpPr/>
            <p:nvPr/>
          </p:nvSpPr>
          <p:spPr>
            <a:xfrm>
              <a:off x="5017611" y="1829073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E9DA699-CD0B-4D03-90C6-494E657EF118}"/>
                </a:ext>
              </a:extLst>
            </p:cNvPr>
            <p:cNvSpPr/>
            <p:nvPr/>
          </p:nvSpPr>
          <p:spPr>
            <a:xfrm>
              <a:off x="5141299" y="1916817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71C3A90-4321-4A91-8BEA-4CBC962B1177}"/>
                </a:ext>
              </a:extLst>
            </p:cNvPr>
            <p:cNvSpPr/>
            <p:nvPr/>
          </p:nvSpPr>
          <p:spPr>
            <a:xfrm>
              <a:off x="5265508" y="2004561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D464AB01-B2A4-4BDB-8DB0-44C5AAD16E3D}"/>
                </a:ext>
              </a:extLst>
            </p:cNvPr>
            <p:cNvSpPr/>
            <p:nvPr/>
          </p:nvSpPr>
          <p:spPr>
            <a:xfrm>
              <a:off x="5017611" y="2014402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CF0A25DA-9277-4728-B744-EC5E575D7548}"/>
                </a:ext>
              </a:extLst>
            </p:cNvPr>
            <p:cNvSpPr/>
            <p:nvPr/>
          </p:nvSpPr>
          <p:spPr>
            <a:xfrm>
              <a:off x="5017611" y="2199731"/>
              <a:ext cx="86789" cy="86789"/>
            </a:xfrm>
            <a:prstGeom prst="ellipse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8C8205E4-6967-4FBA-B256-0278B0E440CE}"/>
                </a:ext>
              </a:extLst>
            </p:cNvPr>
            <p:cNvSpPr/>
            <p:nvPr/>
          </p:nvSpPr>
          <p:spPr>
            <a:xfrm>
              <a:off x="2398062" y="5539669"/>
              <a:ext cx="2391139" cy="638619"/>
            </a:xfrm>
            <a:custGeom>
              <a:avLst/>
              <a:gdLst>
                <a:gd name="connsiteX0" fmla="*/ 0 w 1868321"/>
                <a:gd name="connsiteY0" fmla="*/ 83509 h 501044"/>
                <a:gd name="connsiteX1" fmla="*/ 83509 w 1868321"/>
                <a:gd name="connsiteY1" fmla="*/ 0 h 501044"/>
                <a:gd name="connsiteX2" fmla="*/ 1784812 w 1868321"/>
                <a:gd name="connsiteY2" fmla="*/ 0 h 501044"/>
                <a:gd name="connsiteX3" fmla="*/ 1868321 w 1868321"/>
                <a:gd name="connsiteY3" fmla="*/ 83509 h 501044"/>
                <a:gd name="connsiteX4" fmla="*/ 1868321 w 1868321"/>
                <a:gd name="connsiteY4" fmla="*/ 417535 h 501044"/>
                <a:gd name="connsiteX5" fmla="*/ 1784812 w 1868321"/>
                <a:gd name="connsiteY5" fmla="*/ 501044 h 501044"/>
                <a:gd name="connsiteX6" fmla="*/ 83509 w 1868321"/>
                <a:gd name="connsiteY6" fmla="*/ 501044 h 501044"/>
                <a:gd name="connsiteX7" fmla="*/ 0 w 1868321"/>
                <a:gd name="connsiteY7" fmla="*/ 417535 h 501044"/>
                <a:gd name="connsiteX8" fmla="*/ 0 w 1868321"/>
                <a:gd name="connsiteY8" fmla="*/ 83509 h 50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8321" h="501044">
                  <a:moveTo>
                    <a:pt x="0" y="83509"/>
                  </a:moveTo>
                  <a:cubicBezTo>
                    <a:pt x="0" y="37388"/>
                    <a:pt x="37388" y="0"/>
                    <a:pt x="83509" y="0"/>
                  </a:cubicBezTo>
                  <a:lnTo>
                    <a:pt x="1784812" y="0"/>
                  </a:lnTo>
                  <a:cubicBezTo>
                    <a:pt x="1830933" y="0"/>
                    <a:pt x="1868321" y="37388"/>
                    <a:pt x="1868321" y="83509"/>
                  </a:cubicBezTo>
                  <a:lnTo>
                    <a:pt x="1868321" y="417535"/>
                  </a:lnTo>
                  <a:cubicBezTo>
                    <a:pt x="1868321" y="463656"/>
                    <a:pt x="1830933" y="501044"/>
                    <a:pt x="1784812" y="501044"/>
                  </a:cubicBezTo>
                  <a:lnTo>
                    <a:pt x="83509" y="501044"/>
                  </a:lnTo>
                  <a:cubicBezTo>
                    <a:pt x="37388" y="501044"/>
                    <a:pt x="0" y="463656"/>
                    <a:pt x="0" y="417535"/>
                  </a:cubicBezTo>
                  <a:lnTo>
                    <a:pt x="0" y="83509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9920" tIns="66369" rIns="66369" bIns="66369" numCol="1" spcCol="1270" anchor="ctr" anchorCtr="0">
              <a:noAutofit/>
            </a:bodyPr>
            <a:lstStyle/>
            <a:p>
              <a:pPr marL="0" marR="0" lvl="0" indent="0" algn="l" defTabSz="4889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Munkaerő-mobilitás ösztönzése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2F5BAD47-69CD-459F-8F20-8EA571859783}"/>
                </a:ext>
              </a:extLst>
            </p:cNvPr>
            <p:cNvSpPr/>
            <p:nvPr/>
          </p:nvSpPr>
          <p:spPr>
            <a:xfrm>
              <a:off x="1880181" y="5069597"/>
              <a:ext cx="734105" cy="807841"/>
            </a:xfrm>
            <a:prstGeom prst="ellipse">
              <a:avLst/>
            </a:prstGeom>
            <a:solidFill>
              <a:schemeClr val="accent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D113158-2CDF-4E42-A2BD-27EBF40682D4}"/>
                </a:ext>
              </a:extLst>
            </p:cNvPr>
            <p:cNvSpPr/>
            <p:nvPr/>
          </p:nvSpPr>
          <p:spPr>
            <a:xfrm>
              <a:off x="4156531" y="4680225"/>
              <a:ext cx="2835800" cy="638662"/>
            </a:xfrm>
            <a:custGeom>
              <a:avLst/>
              <a:gdLst>
                <a:gd name="connsiteX0" fmla="*/ 0 w 1868321"/>
                <a:gd name="connsiteY0" fmla="*/ 83509 h 501044"/>
                <a:gd name="connsiteX1" fmla="*/ 83509 w 1868321"/>
                <a:gd name="connsiteY1" fmla="*/ 0 h 501044"/>
                <a:gd name="connsiteX2" fmla="*/ 1784812 w 1868321"/>
                <a:gd name="connsiteY2" fmla="*/ 0 h 501044"/>
                <a:gd name="connsiteX3" fmla="*/ 1868321 w 1868321"/>
                <a:gd name="connsiteY3" fmla="*/ 83509 h 501044"/>
                <a:gd name="connsiteX4" fmla="*/ 1868321 w 1868321"/>
                <a:gd name="connsiteY4" fmla="*/ 417535 h 501044"/>
                <a:gd name="connsiteX5" fmla="*/ 1784812 w 1868321"/>
                <a:gd name="connsiteY5" fmla="*/ 501044 h 501044"/>
                <a:gd name="connsiteX6" fmla="*/ 83509 w 1868321"/>
                <a:gd name="connsiteY6" fmla="*/ 501044 h 501044"/>
                <a:gd name="connsiteX7" fmla="*/ 0 w 1868321"/>
                <a:gd name="connsiteY7" fmla="*/ 417535 h 501044"/>
                <a:gd name="connsiteX8" fmla="*/ 0 w 1868321"/>
                <a:gd name="connsiteY8" fmla="*/ 83509 h 50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8321" h="501044">
                  <a:moveTo>
                    <a:pt x="0" y="83509"/>
                  </a:moveTo>
                  <a:cubicBezTo>
                    <a:pt x="0" y="37388"/>
                    <a:pt x="37388" y="0"/>
                    <a:pt x="83509" y="0"/>
                  </a:cubicBezTo>
                  <a:lnTo>
                    <a:pt x="1784812" y="0"/>
                  </a:lnTo>
                  <a:cubicBezTo>
                    <a:pt x="1830933" y="0"/>
                    <a:pt x="1868321" y="37388"/>
                    <a:pt x="1868321" y="83509"/>
                  </a:cubicBezTo>
                  <a:lnTo>
                    <a:pt x="1868321" y="417535"/>
                  </a:lnTo>
                  <a:cubicBezTo>
                    <a:pt x="1868321" y="463656"/>
                    <a:pt x="1830933" y="501044"/>
                    <a:pt x="1784812" y="501044"/>
                  </a:cubicBezTo>
                  <a:lnTo>
                    <a:pt x="83509" y="501044"/>
                  </a:lnTo>
                  <a:cubicBezTo>
                    <a:pt x="37388" y="501044"/>
                    <a:pt x="0" y="463656"/>
                    <a:pt x="0" y="417535"/>
                  </a:cubicBezTo>
                  <a:lnTo>
                    <a:pt x="0" y="83509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9920" tIns="66369" rIns="66369" bIns="66369" numCol="1" spcCol="1270" anchor="ctr" anchorCtr="0">
              <a:noAutofit/>
            </a:bodyPr>
            <a:lstStyle/>
            <a:p>
              <a:pPr marL="0" marR="0" lvl="0" indent="0" algn="l" defTabSz="4889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Kevésbé fejlett régiókba tartó tőkeáramlás serkentése</a:t>
              </a:r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23ECA2D-22ED-4CBF-B2C0-27C7A53A8909}"/>
                </a:ext>
              </a:extLst>
            </p:cNvPr>
            <p:cNvSpPr/>
            <p:nvPr/>
          </p:nvSpPr>
          <p:spPr>
            <a:xfrm>
              <a:off x="3572053" y="4440388"/>
              <a:ext cx="734105" cy="807841"/>
            </a:xfrm>
            <a:prstGeom prst="ellipse">
              <a:avLst/>
            </a:prstGeom>
            <a:solidFill>
              <a:schemeClr val="accent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9C4F885-4465-455D-870F-B2E38733E53E}"/>
                </a:ext>
              </a:extLst>
            </p:cNvPr>
            <p:cNvSpPr/>
            <p:nvPr/>
          </p:nvSpPr>
          <p:spPr>
            <a:xfrm>
              <a:off x="4833599" y="3747515"/>
              <a:ext cx="2654028" cy="638619"/>
            </a:xfrm>
            <a:custGeom>
              <a:avLst/>
              <a:gdLst>
                <a:gd name="connsiteX0" fmla="*/ 0 w 1868321"/>
                <a:gd name="connsiteY0" fmla="*/ 83509 h 501044"/>
                <a:gd name="connsiteX1" fmla="*/ 83509 w 1868321"/>
                <a:gd name="connsiteY1" fmla="*/ 0 h 501044"/>
                <a:gd name="connsiteX2" fmla="*/ 1784812 w 1868321"/>
                <a:gd name="connsiteY2" fmla="*/ 0 h 501044"/>
                <a:gd name="connsiteX3" fmla="*/ 1868321 w 1868321"/>
                <a:gd name="connsiteY3" fmla="*/ 83509 h 501044"/>
                <a:gd name="connsiteX4" fmla="*/ 1868321 w 1868321"/>
                <a:gd name="connsiteY4" fmla="*/ 417535 h 501044"/>
                <a:gd name="connsiteX5" fmla="*/ 1784812 w 1868321"/>
                <a:gd name="connsiteY5" fmla="*/ 501044 h 501044"/>
                <a:gd name="connsiteX6" fmla="*/ 83509 w 1868321"/>
                <a:gd name="connsiteY6" fmla="*/ 501044 h 501044"/>
                <a:gd name="connsiteX7" fmla="*/ 0 w 1868321"/>
                <a:gd name="connsiteY7" fmla="*/ 417535 h 501044"/>
                <a:gd name="connsiteX8" fmla="*/ 0 w 1868321"/>
                <a:gd name="connsiteY8" fmla="*/ 83509 h 50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8321" h="501044">
                  <a:moveTo>
                    <a:pt x="0" y="83509"/>
                  </a:moveTo>
                  <a:cubicBezTo>
                    <a:pt x="0" y="37388"/>
                    <a:pt x="37388" y="0"/>
                    <a:pt x="83509" y="0"/>
                  </a:cubicBezTo>
                  <a:lnTo>
                    <a:pt x="1784812" y="0"/>
                  </a:lnTo>
                  <a:cubicBezTo>
                    <a:pt x="1830933" y="0"/>
                    <a:pt x="1868321" y="37388"/>
                    <a:pt x="1868321" y="83509"/>
                  </a:cubicBezTo>
                  <a:lnTo>
                    <a:pt x="1868321" y="417535"/>
                  </a:lnTo>
                  <a:cubicBezTo>
                    <a:pt x="1868321" y="463656"/>
                    <a:pt x="1830933" y="501044"/>
                    <a:pt x="1784812" y="501044"/>
                  </a:cubicBezTo>
                  <a:lnTo>
                    <a:pt x="83509" y="501044"/>
                  </a:lnTo>
                  <a:cubicBezTo>
                    <a:pt x="37388" y="501044"/>
                    <a:pt x="0" y="463656"/>
                    <a:pt x="0" y="417535"/>
                  </a:cubicBezTo>
                  <a:lnTo>
                    <a:pt x="0" y="83509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9920" tIns="58749" rIns="58749" bIns="58749" numCol="1" spcCol="1270" anchor="ctr" anchorCtr="0">
              <a:noAutofit/>
            </a:bodyPr>
            <a:lstStyle/>
            <a:p>
              <a:pPr marL="0" marR="0" lvl="0" indent="0" algn="l" defTabSz="4000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Területi egyenlőtlenségek csökkenése</a:t>
              </a:r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F406FF0-31AB-405C-8676-F5D5F4E5812F}"/>
                </a:ext>
              </a:extLst>
            </p:cNvPr>
            <p:cNvSpPr/>
            <p:nvPr/>
          </p:nvSpPr>
          <p:spPr>
            <a:xfrm>
              <a:off x="4271321" y="3511111"/>
              <a:ext cx="734105" cy="807841"/>
            </a:xfrm>
            <a:prstGeom prst="ellipse">
              <a:avLst/>
            </a:prstGeom>
            <a:solidFill>
              <a:schemeClr val="accent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1D58A86-D69E-44D1-9610-566CC5A63D82}"/>
                </a:ext>
              </a:extLst>
            </p:cNvPr>
            <p:cNvSpPr/>
            <p:nvPr/>
          </p:nvSpPr>
          <p:spPr>
            <a:xfrm>
              <a:off x="5102580" y="2688354"/>
              <a:ext cx="2522423" cy="679046"/>
            </a:xfrm>
            <a:custGeom>
              <a:avLst/>
              <a:gdLst>
                <a:gd name="connsiteX0" fmla="*/ 0 w 1868321"/>
                <a:gd name="connsiteY0" fmla="*/ 83509 h 501044"/>
                <a:gd name="connsiteX1" fmla="*/ 83509 w 1868321"/>
                <a:gd name="connsiteY1" fmla="*/ 0 h 501044"/>
                <a:gd name="connsiteX2" fmla="*/ 1784812 w 1868321"/>
                <a:gd name="connsiteY2" fmla="*/ 0 h 501044"/>
                <a:gd name="connsiteX3" fmla="*/ 1868321 w 1868321"/>
                <a:gd name="connsiteY3" fmla="*/ 83509 h 501044"/>
                <a:gd name="connsiteX4" fmla="*/ 1868321 w 1868321"/>
                <a:gd name="connsiteY4" fmla="*/ 417535 h 501044"/>
                <a:gd name="connsiteX5" fmla="*/ 1784812 w 1868321"/>
                <a:gd name="connsiteY5" fmla="*/ 501044 h 501044"/>
                <a:gd name="connsiteX6" fmla="*/ 83509 w 1868321"/>
                <a:gd name="connsiteY6" fmla="*/ 501044 h 501044"/>
                <a:gd name="connsiteX7" fmla="*/ 0 w 1868321"/>
                <a:gd name="connsiteY7" fmla="*/ 417535 h 501044"/>
                <a:gd name="connsiteX8" fmla="*/ 0 w 1868321"/>
                <a:gd name="connsiteY8" fmla="*/ 83509 h 5010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868321" h="501044">
                  <a:moveTo>
                    <a:pt x="0" y="83509"/>
                  </a:moveTo>
                  <a:cubicBezTo>
                    <a:pt x="0" y="37388"/>
                    <a:pt x="37388" y="0"/>
                    <a:pt x="83509" y="0"/>
                  </a:cubicBezTo>
                  <a:lnTo>
                    <a:pt x="1784812" y="0"/>
                  </a:lnTo>
                  <a:cubicBezTo>
                    <a:pt x="1830933" y="0"/>
                    <a:pt x="1868321" y="37388"/>
                    <a:pt x="1868321" y="83509"/>
                  </a:cubicBezTo>
                  <a:lnTo>
                    <a:pt x="1868321" y="417535"/>
                  </a:lnTo>
                  <a:cubicBezTo>
                    <a:pt x="1868321" y="463656"/>
                    <a:pt x="1830933" y="501044"/>
                    <a:pt x="1784812" y="501044"/>
                  </a:cubicBezTo>
                  <a:lnTo>
                    <a:pt x="83509" y="501044"/>
                  </a:lnTo>
                  <a:cubicBezTo>
                    <a:pt x="37388" y="501044"/>
                    <a:pt x="0" y="463656"/>
                    <a:pt x="0" y="417535"/>
                  </a:cubicBezTo>
                  <a:lnTo>
                    <a:pt x="0" y="8350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419920" tIns="66369" rIns="66369" bIns="66369" numCol="1" spcCol="1270" anchor="ctr" anchorCtr="0">
              <a:noAutofit/>
            </a:bodyPr>
            <a:lstStyle/>
            <a:p>
              <a:pPr marL="0" marR="0" lvl="0" indent="0" algn="l" defTabSz="466725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hu-HU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Fenntartható felzárkózás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BBEED501-DA0E-4675-8CF5-F360C665D93C}"/>
                </a:ext>
              </a:extLst>
            </p:cNvPr>
            <p:cNvSpPr/>
            <p:nvPr/>
          </p:nvSpPr>
          <p:spPr>
            <a:xfrm>
              <a:off x="4584701" y="2374946"/>
              <a:ext cx="734105" cy="807841"/>
            </a:xfrm>
            <a:prstGeom prst="ellipse">
              <a:avLst/>
            </a:prstGeom>
            <a:solidFill>
              <a:schemeClr val="accent1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D07C953E-6689-40CB-B4E7-1BC90C535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2242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vidék megtartóképességének növekedése támogatja a fenntartható felzárkózást</a:t>
            </a:r>
          </a:p>
        </p:txBody>
      </p:sp>
      <p:sp>
        <p:nvSpPr>
          <p:cNvPr id="6" name="Szöveg helye 2">
            <a:extLst>
              <a:ext uri="{FF2B5EF4-FFF2-40B4-BE49-F238E27FC236}">
                <a16:creationId xmlns:a16="http://schemas.microsoft.com/office/drawing/2014/main" id="{746EF474-CC74-4994-8367-24DAC88FDCE1}"/>
              </a:ext>
            </a:extLst>
          </p:cNvPr>
          <p:cNvSpPr txBox="1">
            <a:spLocks/>
          </p:cNvSpPr>
          <p:nvPr/>
        </p:nvSpPr>
        <p:spPr>
          <a:xfrm>
            <a:off x="1719048" y="1140028"/>
            <a:ext cx="6224629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Munkanélküliségi ráta minden megyében 6 százalék alatt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églalap: lekerekített 10">
            <a:extLst>
              <a:ext uri="{FF2B5EF4-FFF2-40B4-BE49-F238E27FC236}">
                <a16:creationId xmlns:a16="http://schemas.microsoft.com/office/drawing/2014/main" id="{DA1C188B-0AD4-404D-A032-5B808590309E}"/>
              </a:ext>
            </a:extLst>
          </p:cNvPr>
          <p:cNvSpPr/>
          <p:nvPr/>
        </p:nvSpPr>
        <p:spPr>
          <a:xfrm>
            <a:off x="896761" y="1135086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sp>
        <p:nvSpPr>
          <p:cNvPr id="37" name="Szöveg helye 10">
            <a:extLst>
              <a:ext uri="{FF2B5EF4-FFF2-40B4-BE49-F238E27FC236}">
                <a16:creationId xmlns:a16="http://schemas.microsoft.com/office/drawing/2014/main" id="{C1EB3ADC-50B2-428E-B75D-BE590BEA1307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40" name="Kép 39">
            <a:extLst>
              <a:ext uri="{FF2B5EF4-FFF2-40B4-BE49-F238E27FC236}">
                <a16:creationId xmlns:a16="http://schemas.microsoft.com/office/drawing/2014/main" id="{3576B346-2E3D-48B6-A410-F36FE8CFFB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8" y="836079"/>
            <a:ext cx="775610" cy="90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6D290C-721F-4D38-8B23-27DC6DB72E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74" y="1953659"/>
            <a:ext cx="4248781" cy="2658940"/>
          </a:xfrm>
          <a:prstGeom prst="rect">
            <a:avLst/>
          </a:prstGeom>
        </p:spPr>
      </p:pic>
      <p:sp>
        <p:nvSpPr>
          <p:cNvPr id="30" name="Arrow: Down 29">
            <a:extLst>
              <a:ext uri="{FF2B5EF4-FFF2-40B4-BE49-F238E27FC236}">
                <a16:creationId xmlns:a16="http://schemas.microsoft.com/office/drawing/2014/main" id="{CA159C2A-196B-41B7-BFAE-D0D5E5848917}"/>
              </a:ext>
            </a:extLst>
          </p:cNvPr>
          <p:cNvSpPr/>
          <p:nvPr/>
        </p:nvSpPr>
        <p:spPr>
          <a:xfrm>
            <a:off x="3532657" y="2063736"/>
            <a:ext cx="202366" cy="45038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7" name="Arrow: Down 46">
            <a:extLst>
              <a:ext uri="{FF2B5EF4-FFF2-40B4-BE49-F238E27FC236}">
                <a16:creationId xmlns:a16="http://schemas.microsoft.com/office/drawing/2014/main" id="{123C7F20-07CA-442A-920E-F05ADA7F0268}"/>
              </a:ext>
            </a:extLst>
          </p:cNvPr>
          <p:cNvSpPr/>
          <p:nvPr/>
        </p:nvSpPr>
        <p:spPr>
          <a:xfrm>
            <a:off x="1984781" y="2156410"/>
            <a:ext cx="202366" cy="45038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Arrow: Down 49">
            <a:extLst>
              <a:ext uri="{FF2B5EF4-FFF2-40B4-BE49-F238E27FC236}">
                <a16:creationId xmlns:a16="http://schemas.microsoft.com/office/drawing/2014/main" id="{45B57E15-9B78-46C2-A793-5691D2E532A4}"/>
              </a:ext>
            </a:extLst>
          </p:cNvPr>
          <p:cNvSpPr/>
          <p:nvPr/>
        </p:nvSpPr>
        <p:spPr>
          <a:xfrm>
            <a:off x="3208798" y="2457146"/>
            <a:ext cx="202366" cy="450380"/>
          </a:xfrm>
          <a:prstGeom prst="downArrow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9548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28846A-2FAF-44C4-82E7-DC29CC26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8464" y="324516"/>
            <a:ext cx="7630351" cy="612000"/>
          </a:xfrm>
        </p:spPr>
        <p:txBody>
          <a:bodyPr>
            <a:noAutofit/>
          </a:bodyPr>
          <a:lstStyle/>
          <a:p>
            <a:r>
              <a:rPr lang="hu-HU" sz="2300" dirty="0"/>
              <a:t>HELYI BEAVATKOZÁS a kevésbé fejlett régiók felzárkózásáért (13 JAVASLAT)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4677B2-E775-4F92-9610-755F321C7D40}"/>
              </a:ext>
            </a:extLst>
          </p:cNvPr>
          <p:cNvSpPr txBox="1"/>
          <p:nvPr/>
        </p:nvSpPr>
        <p:spPr>
          <a:xfrm>
            <a:off x="3720475" y="4162070"/>
            <a:ext cx="5236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munkaerőpiaci mobilitás támogatása az ingázás ösztönzésével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141F69-10CD-4B09-B3B3-9826503EE07D}"/>
              </a:ext>
            </a:extLst>
          </p:cNvPr>
          <p:cNvSpPr txBox="1"/>
          <p:nvPr/>
        </p:nvSpPr>
        <p:spPr>
          <a:xfrm>
            <a:off x="135951" y="5303837"/>
            <a:ext cx="35771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munkaerőpiaci mobilitás támogatása az állandó lakhelyváltoztatás támogatásával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AC64FA-B556-4AC9-9CD9-3517462F795C}"/>
              </a:ext>
            </a:extLst>
          </p:cNvPr>
          <p:cNvSpPr txBox="1"/>
          <p:nvPr/>
        </p:nvSpPr>
        <p:spPr>
          <a:xfrm>
            <a:off x="4686879" y="3606026"/>
            <a:ext cx="40080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közfoglalkoztatottak elhelyezkedési juttatásainak mobilitási ösztönzőkkel való kiegészítése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4BEA114-F190-4A7B-B5AB-99644E181940}"/>
              </a:ext>
            </a:extLst>
          </p:cNvPr>
          <p:cNvSpPr txBox="1"/>
          <p:nvPr/>
        </p:nvSpPr>
        <p:spPr>
          <a:xfrm>
            <a:off x="4154973" y="2956285"/>
            <a:ext cx="4894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helyközi közlekedés fejlesztése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13A99B3-2677-4CFA-8158-7C8E54B759D1}"/>
              </a:ext>
            </a:extLst>
          </p:cNvPr>
          <p:cNvSpPr txBox="1"/>
          <p:nvPr/>
        </p:nvSpPr>
        <p:spPr>
          <a:xfrm>
            <a:off x="4019401" y="4849196"/>
            <a:ext cx="41126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Kuponos támogatások hazai bevezetése lengyel mintára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73E1AF-31D2-4B57-A685-4F6B2AF496F5}"/>
              </a:ext>
            </a:extLst>
          </p:cNvPr>
          <p:cNvSpPr txBox="1"/>
          <p:nvPr/>
        </p:nvSpPr>
        <p:spPr>
          <a:xfrm>
            <a:off x="3593058" y="5728913"/>
            <a:ext cx="50637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Erős támaszkodás a Budapesten kívüli gazdasági központok ágazati és technológiai specializációira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777E2DE-1956-419E-B5A8-8DC170B9A49A}"/>
              </a:ext>
            </a:extLst>
          </p:cNvPr>
          <p:cNvSpPr txBox="1"/>
          <p:nvPr/>
        </p:nvSpPr>
        <p:spPr>
          <a:xfrm>
            <a:off x="1369624" y="2228002"/>
            <a:ext cx="66345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Helyi beszállítókra és erőforrásokra építő pályázatok előnyben részesítése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95026E9-A5D7-42E6-AE15-2E0930867FC3}"/>
              </a:ext>
            </a:extLst>
          </p:cNvPr>
          <p:cNvSpPr txBox="1"/>
          <p:nvPr/>
        </p:nvSpPr>
        <p:spPr>
          <a:xfrm>
            <a:off x="308961" y="4566804"/>
            <a:ext cx="47086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Munkaerőpiaci területi kompenzációs mechanizmus bevezetése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B80BD19-FC5A-4E4C-ABF0-047B654EDE41}"/>
              </a:ext>
            </a:extLst>
          </p:cNvPr>
          <p:cNvSpPr txBox="1"/>
          <p:nvPr/>
        </p:nvSpPr>
        <p:spPr>
          <a:xfrm>
            <a:off x="743696" y="1237437"/>
            <a:ext cx="3828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Kompenzációs mechanizmus a kevésbé fejlett régiókban munkát vállaló pedagógusok számára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39E6F8-7D6D-4DBD-AC02-B2435CFBAB9B}"/>
              </a:ext>
            </a:extLst>
          </p:cNvPr>
          <p:cNvSpPr txBox="1"/>
          <p:nvPr/>
        </p:nvSpPr>
        <p:spPr>
          <a:xfrm>
            <a:off x="330855" y="3696612"/>
            <a:ext cx="3828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Területi alapon differenciált Széchenyi Kártya Program 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15A899-C463-47FF-821E-5445A5A68989}"/>
              </a:ext>
            </a:extLst>
          </p:cNvPr>
          <p:cNvSpPr txBox="1"/>
          <p:nvPr/>
        </p:nvSpPr>
        <p:spPr>
          <a:xfrm>
            <a:off x="5167097" y="1675594"/>
            <a:ext cx="3078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Tőke és forrás egyidejű biztosítása banki részvétellel 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BCDAA96-64EB-4942-A8A0-E18AD6FEAC02}"/>
              </a:ext>
            </a:extLst>
          </p:cNvPr>
          <p:cNvSpPr txBox="1"/>
          <p:nvPr/>
        </p:nvSpPr>
        <p:spPr>
          <a:xfrm>
            <a:off x="4063154" y="1224525"/>
            <a:ext cx="514422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Szabad Vállalkozási Zóna kedvezményeinek kibővítése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08E105F-09A8-48F8-A845-F23CD091DB60}"/>
              </a:ext>
            </a:extLst>
          </p:cNvPr>
          <p:cNvSpPr txBox="1"/>
          <p:nvPr/>
        </p:nvSpPr>
        <p:spPr>
          <a:xfrm>
            <a:off x="330855" y="2769956"/>
            <a:ext cx="29164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Európai Beruházási Bank által biztosított források nagyobb mértékű kihasználása </a:t>
            </a:r>
          </a:p>
        </p:txBody>
      </p:sp>
      <p:sp>
        <p:nvSpPr>
          <p:cNvPr id="21" name="Szöveg helye 3">
            <a:extLst>
              <a:ext uri="{FF2B5EF4-FFF2-40B4-BE49-F238E27FC236}">
                <a16:creationId xmlns:a16="http://schemas.microsoft.com/office/drawing/2014/main" id="{69DBF342-0389-4449-8523-9ABA43B927B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39888" y="6547075"/>
            <a:ext cx="1172895" cy="197502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22" name="Kép 21">
            <a:extLst>
              <a:ext uri="{FF2B5EF4-FFF2-40B4-BE49-F238E27FC236}">
                <a16:creationId xmlns:a16="http://schemas.microsoft.com/office/drawing/2014/main" id="{FABE6B12-9D8D-4B2D-BE36-B1E08FCF8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48" y="836079"/>
            <a:ext cx="77561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47561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EC3631E-29B7-47A4-9C27-1DBF388E5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760" y="310448"/>
            <a:ext cx="7723056" cy="612000"/>
          </a:xfrm>
        </p:spPr>
        <p:txBody>
          <a:bodyPr>
            <a:noAutofit/>
          </a:bodyPr>
          <a:lstStyle/>
          <a:p>
            <a:r>
              <a:rPr lang="hu-HU" sz="2100" dirty="0"/>
              <a:t>A növekvő születésszám növeli a gazdaság jövőbeni kibocsátását és ezáltal a hosszú távú versenyképességét</a:t>
            </a:r>
          </a:p>
        </p:txBody>
      </p:sp>
      <p:sp>
        <p:nvSpPr>
          <p:cNvPr id="5" name="Szöveg helye 2">
            <a:extLst>
              <a:ext uri="{FF2B5EF4-FFF2-40B4-BE49-F238E27FC236}">
                <a16:creationId xmlns:a16="http://schemas.microsoft.com/office/drawing/2014/main" id="{B7E62266-1199-48F5-BF2D-50260D27A4CC}"/>
              </a:ext>
            </a:extLst>
          </p:cNvPr>
          <p:cNvSpPr txBox="1">
            <a:spLocks/>
          </p:cNvSpPr>
          <p:nvPr/>
        </p:nvSpPr>
        <p:spPr>
          <a:xfrm>
            <a:off x="2650870" y="1183573"/>
            <a:ext cx="3906689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110 000 újszülött évente</a:t>
            </a:r>
          </a:p>
        </p:txBody>
      </p:sp>
      <p:sp>
        <p:nvSpPr>
          <p:cNvPr id="6" name="Téglalap: lekerekített 10">
            <a:extLst>
              <a:ext uri="{FF2B5EF4-FFF2-40B4-BE49-F238E27FC236}">
                <a16:creationId xmlns:a16="http://schemas.microsoft.com/office/drawing/2014/main" id="{FC5B7F10-5174-46A9-A68C-E8DCC9C7F49D}"/>
              </a:ext>
            </a:extLst>
          </p:cNvPr>
          <p:cNvSpPr/>
          <p:nvPr/>
        </p:nvSpPr>
        <p:spPr>
          <a:xfrm>
            <a:off x="1828583" y="1175698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7039F566-020F-43C9-B749-A78AEFF44D88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478173" y="1612163"/>
          <a:ext cx="8059737" cy="5046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Arrow: Up 10">
            <a:extLst>
              <a:ext uri="{FF2B5EF4-FFF2-40B4-BE49-F238E27FC236}">
                <a16:creationId xmlns:a16="http://schemas.microsoft.com/office/drawing/2014/main" id="{1331BFCC-C2FE-4E1A-8284-A9544D17DF74}"/>
              </a:ext>
            </a:extLst>
          </p:cNvPr>
          <p:cNvSpPr/>
          <p:nvPr/>
        </p:nvSpPr>
        <p:spPr>
          <a:xfrm>
            <a:off x="1260522" y="3843081"/>
            <a:ext cx="524582" cy="477079"/>
          </a:xfrm>
          <a:prstGeom prst="upArrow">
            <a:avLst/>
          </a:prstGeom>
          <a:solidFill>
            <a:srgbClr val="AACC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87D531C-77EE-4499-B6CD-163554F49694}"/>
              </a:ext>
            </a:extLst>
          </p:cNvPr>
          <p:cNvSpPr txBox="1"/>
          <p:nvPr/>
        </p:nvSpPr>
        <p:spPr>
          <a:xfrm>
            <a:off x="2699657" y="3904468"/>
            <a:ext cx="3744686" cy="461665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glow rad="228600">
                    <a:srgbClr val="009EE0">
                      <a:satMod val="175000"/>
                      <a:alpha val="40000"/>
                    </a:srgbClr>
                  </a:glow>
                </a:effectLst>
                <a:uLnTx/>
                <a:uFillTx/>
                <a:latin typeface="Calibri"/>
                <a:ea typeface="+mn-ea"/>
                <a:cs typeface="+mn-cs"/>
              </a:rPr>
              <a:t>DEMOGRÁFIAI FORDULAT</a:t>
            </a:r>
          </a:p>
        </p:txBody>
      </p:sp>
      <p:sp>
        <p:nvSpPr>
          <p:cNvPr id="13" name="Szöveg helye 10">
            <a:extLst>
              <a:ext uri="{FF2B5EF4-FFF2-40B4-BE49-F238E27FC236}">
                <a16:creationId xmlns:a16="http://schemas.microsoft.com/office/drawing/2014/main" id="{A5D58919-82FF-464D-BA9C-1788B10DE858}"/>
              </a:ext>
            </a:extLst>
          </p:cNvPr>
          <p:cNvSpPr txBox="1">
            <a:spLocks/>
          </p:cNvSpPr>
          <p:nvPr/>
        </p:nvSpPr>
        <p:spPr>
          <a:xfrm>
            <a:off x="5534552" y="6390662"/>
            <a:ext cx="3600000" cy="3693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r" defTabSz="685749" rtl="0" eaLnBrk="1" latinLnBrk="0" hangingPunct="1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685749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135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Forrás | MNB</a:t>
            </a:r>
          </a:p>
        </p:txBody>
      </p:sp>
      <p:pic>
        <p:nvPicPr>
          <p:cNvPr id="15" name="Kép 14">
            <a:extLst>
              <a:ext uri="{FF2B5EF4-FFF2-40B4-BE49-F238E27FC236}">
                <a16:creationId xmlns:a16="http://schemas.microsoft.com/office/drawing/2014/main" id="{DCD08844-9101-4564-AFD6-06D8A901A2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98" y="835466"/>
            <a:ext cx="77561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2806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F38F58C2-588A-4518-A7D1-05DE990EEBB1}"/>
              </a:ext>
            </a:extLst>
          </p:cNvPr>
          <p:cNvSpPr txBox="1"/>
          <p:nvPr/>
        </p:nvSpPr>
        <p:spPr>
          <a:xfrm>
            <a:off x="-106875" y="2281718"/>
            <a:ext cx="374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30 éves kor előtt gyermeket vállaló anyák gyermekei után járó családi adóalap-kedvezmény növelése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C90AF3C-20DE-4551-B55C-11EE1BC81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103" y="324516"/>
            <a:ext cx="7647713" cy="612000"/>
          </a:xfrm>
        </p:spPr>
        <p:txBody>
          <a:bodyPr>
            <a:noAutofit/>
          </a:bodyPr>
          <a:lstStyle/>
          <a:p>
            <a:r>
              <a:rPr lang="hu-HU" sz="2300" dirty="0"/>
              <a:t>A GYEREKVÁLLALÁS TÁMOGATÁSA A DEMOGRÁFIAI FORDULATÉRT (46 JAVASLAT)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EA9697C-2BF0-4499-AF2B-D5DFE4109738}"/>
              </a:ext>
            </a:extLst>
          </p:cNvPr>
          <p:cNvSpPr txBox="1"/>
          <p:nvPr/>
        </p:nvSpPr>
        <p:spPr>
          <a:xfrm>
            <a:off x="-76687" y="2925250"/>
            <a:ext cx="25670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csed és a gyed felső határának növelése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84B6149-2585-4D1E-B9A0-FC0FEF082376}"/>
              </a:ext>
            </a:extLst>
          </p:cNvPr>
          <p:cNvSpPr txBox="1"/>
          <p:nvPr/>
        </p:nvSpPr>
        <p:spPr>
          <a:xfrm>
            <a:off x="1259319" y="911943"/>
            <a:ext cx="7457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egyszeri anyasági támogatás összegének </a:t>
            </a:r>
            <a:r>
              <a:rPr lang="hu-HU" sz="1200">
                <a:solidFill>
                  <a:srgbClr val="0C2148"/>
                </a:solidFill>
              </a:rPr>
              <a:t>munkaviszonyhoz kötött emelése</a:t>
            </a:r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F03B857-726F-47EF-B536-0C23FEF11A20}"/>
              </a:ext>
            </a:extLst>
          </p:cNvPr>
          <p:cNvSpPr txBox="1"/>
          <p:nvPr/>
        </p:nvSpPr>
        <p:spPr>
          <a:xfrm>
            <a:off x="4106572" y="4675372"/>
            <a:ext cx="28834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Indulótőke-program bevezetése a hazatelepülő és itthon gyermeket vállaló fiatalok számára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155F3E5-D7F3-41BE-902B-DE8D4332E992}"/>
              </a:ext>
            </a:extLst>
          </p:cNvPr>
          <p:cNvSpPr txBox="1"/>
          <p:nvPr/>
        </p:nvSpPr>
        <p:spPr>
          <a:xfrm>
            <a:off x="-195302" y="1698746"/>
            <a:ext cx="31727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Egyszeri egészségpénztári támogatás a gyermek születéséhez kapcsolódó ellátások fedezetére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C808C3-1EAF-4CA9-AAC7-0BAB2F6DD1DD}"/>
              </a:ext>
            </a:extLst>
          </p:cNvPr>
          <p:cNvSpPr txBox="1"/>
          <p:nvPr/>
        </p:nvSpPr>
        <p:spPr>
          <a:xfrm>
            <a:off x="3118421" y="1093791"/>
            <a:ext cx="57874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felsőfokú intézményben tanuló hallgatók gyermekvállalásának támogatása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762FFAC-CDD9-4671-BB97-D317C641D341}"/>
              </a:ext>
            </a:extLst>
          </p:cNvPr>
          <p:cNvSpPr txBox="1"/>
          <p:nvPr/>
        </p:nvSpPr>
        <p:spPr>
          <a:xfrm>
            <a:off x="1259319" y="1499046"/>
            <a:ext cx="57874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Családtámogatási rendszer elemeinek folyamatos felülvizsgálata, hatékonyságuk elemzése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8C65DCF-A95C-40F7-BF2C-74B4C02D3E3C}"/>
              </a:ext>
            </a:extLst>
          </p:cNvPr>
          <p:cNvSpPr txBox="1"/>
          <p:nvPr/>
        </p:nvSpPr>
        <p:spPr>
          <a:xfrm>
            <a:off x="2684484" y="1714258"/>
            <a:ext cx="3966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gyermekvállalás népszerűsítése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16D03F2-5355-4E80-A18A-703914E3BA5F}"/>
              </a:ext>
            </a:extLst>
          </p:cNvPr>
          <p:cNvSpPr txBox="1"/>
          <p:nvPr/>
        </p:nvSpPr>
        <p:spPr>
          <a:xfrm>
            <a:off x="465684" y="2066066"/>
            <a:ext cx="372386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Gyermekvállalást gátló betegségek megelőzése, kezelése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597D6DE-888C-44D9-A0D3-019C46CC51BC}"/>
              </a:ext>
            </a:extLst>
          </p:cNvPr>
          <p:cNvSpPr txBox="1"/>
          <p:nvPr/>
        </p:nvSpPr>
        <p:spPr>
          <a:xfrm>
            <a:off x="7107013" y="3897483"/>
            <a:ext cx="182820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Ingyenes inzulinrezisztencia-szűrővizsgálat a szülőképes korban lévő nőknek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5BF63880-6486-4160-9EC7-BF81BD2972D9}"/>
              </a:ext>
            </a:extLst>
          </p:cNvPr>
          <p:cNvSpPr txBox="1"/>
          <p:nvPr/>
        </p:nvSpPr>
        <p:spPr>
          <a:xfrm>
            <a:off x="36100" y="4811910"/>
            <a:ext cx="42207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Mesterséges megtermékenyítés aktívabb támogatása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25776D-B80A-4EAA-8337-F52ED3F87123}"/>
              </a:ext>
            </a:extLst>
          </p:cNvPr>
          <p:cNvSpPr txBox="1"/>
          <p:nvPr/>
        </p:nvSpPr>
        <p:spPr>
          <a:xfrm>
            <a:off x="732662" y="5695978"/>
            <a:ext cx="24143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Terhesség alatti államilag támogatott vizsgálatok körének bővítése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7164917-187D-4A95-8B74-26050B4B5910}"/>
              </a:ext>
            </a:extLst>
          </p:cNvPr>
          <p:cNvSpPr txBox="1"/>
          <p:nvPr/>
        </p:nvSpPr>
        <p:spPr>
          <a:xfrm>
            <a:off x="8201" y="4419648"/>
            <a:ext cx="42377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Magzati halálozások csökkentése a terhességgondozás további fejlesztésével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5ADE703-DC34-4B59-9CC6-72D175DD3DB2}"/>
              </a:ext>
            </a:extLst>
          </p:cNvPr>
          <p:cNvSpPr txBox="1"/>
          <p:nvPr/>
        </p:nvSpPr>
        <p:spPr>
          <a:xfrm>
            <a:off x="938802" y="1095123"/>
            <a:ext cx="25809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Védőoltások árának csökkentése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6A5F3C4-D9A6-4AE9-9C31-9486ADF1ED79}"/>
              </a:ext>
            </a:extLst>
          </p:cNvPr>
          <p:cNvSpPr txBox="1"/>
          <p:nvPr/>
        </p:nvSpPr>
        <p:spPr>
          <a:xfrm>
            <a:off x="6043898" y="1755808"/>
            <a:ext cx="3172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Rendelési idők munkaidőhöz igazítása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27A66B9-EC67-4500-89F7-ACA5BCB67EE2}"/>
              </a:ext>
            </a:extLst>
          </p:cNvPr>
          <p:cNvSpPr txBox="1"/>
          <p:nvPr/>
        </p:nvSpPr>
        <p:spPr>
          <a:xfrm>
            <a:off x="310607" y="5231564"/>
            <a:ext cx="85227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Pénzügyi családtámogatási rendszer munkavállaláshoz kötött elemei kövessék a dinamikus bérnövekedést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950FF30-A13D-4A4F-B4FA-672F2FF081CC}"/>
              </a:ext>
            </a:extLst>
          </p:cNvPr>
          <p:cNvSpPr txBox="1"/>
          <p:nvPr/>
        </p:nvSpPr>
        <p:spPr>
          <a:xfrm>
            <a:off x="1811847" y="1289980"/>
            <a:ext cx="57118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Családi adóalap kedvezmény rendszerének megreformálása negatív adó engedélyezésével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567B687-18D8-4E99-82FC-1C7ED90B7C20}"/>
              </a:ext>
            </a:extLst>
          </p:cNvPr>
          <p:cNvSpPr txBox="1"/>
          <p:nvPr/>
        </p:nvSpPr>
        <p:spPr>
          <a:xfrm>
            <a:off x="3247373" y="2280478"/>
            <a:ext cx="2684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Nagycsaládos anyák teljes adómentességének bővítése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5C98DCF-DDD4-4D6F-B67C-922823B7F976}"/>
              </a:ext>
            </a:extLst>
          </p:cNvPr>
          <p:cNvSpPr txBox="1"/>
          <p:nvPr/>
        </p:nvSpPr>
        <p:spPr>
          <a:xfrm>
            <a:off x="5508352" y="2366775"/>
            <a:ext cx="3831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Valamennyi 2 és 3 év közötti magyar gyermek számára legyen elérhető bölcsődei férőhely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8FC293B-A75F-4F47-B097-DDF47C0893B4}"/>
              </a:ext>
            </a:extLst>
          </p:cNvPr>
          <p:cNvSpPr txBox="1"/>
          <p:nvPr/>
        </p:nvSpPr>
        <p:spPr>
          <a:xfrm>
            <a:off x="5528583" y="3254485"/>
            <a:ext cx="368188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5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óvodai férőhelyek számának bővítése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79756FD-90FD-40F1-8C61-C55796FCEEFC}"/>
              </a:ext>
            </a:extLst>
          </p:cNvPr>
          <p:cNvSpPr txBox="1"/>
          <p:nvPr/>
        </p:nvSpPr>
        <p:spPr>
          <a:xfrm>
            <a:off x="2601926" y="5720367"/>
            <a:ext cx="31022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Magánbölcsődék és magánóvodák igénybevételének támogatása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714A9C-6E59-431E-9A63-538899B3BF94}"/>
              </a:ext>
            </a:extLst>
          </p:cNvPr>
          <p:cNvSpPr txBox="1"/>
          <p:nvPr/>
        </p:nvSpPr>
        <p:spPr>
          <a:xfrm>
            <a:off x="4647389" y="3987275"/>
            <a:ext cx="30909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Családbarát köznevelési rendszer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6A7891E-CC08-4D14-8FA1-5F50E0B4C46A}"/>
              </a:ext>
            </a:extLst>
          </p:cNvPr>
          <p:cNvSpPr txBox="1"/>
          <p:nvPr/>
        </p:nvSpPr>
        <p:spPr>
          <a:xfrm>
            <a:off x="1754970" y="2836702"/>
            <a:ext cx="333346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3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nők szülést követő munkaerőpiaci visszatérésének támogatása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3D58BDE-63C9-4334-B60A-34EA94618A3B}"/>
              </a:ext>
            </a:extLst>
          </p:cNvPr>
          <p:cNvSpPr txBox="1"/>
          <p:nvPr/>
        </p:nvSpPr>
        <p:spPr>
          <a:xfrm>
            <a:off x="170463" y="2710673"/>
            <a:ext cx="28809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Családbarát munkahelyi környezet kialakítása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29C905-5C63-4550-91F4-BD119B253CDC}"/>
              </a:ext>
            </a:extLst>
          </p:cNvPr>
          <p:cNvSpPr txBox="1"/>
          <p:nvPr/>
        </p:nvSpPr>
        <p:spPr>
          <a:xfrm>
            <a:off x="1979760" y="3251008"/>
            <a:ext cx="37241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gyermekek nyári táboroztatásának támogatása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99F37B6-5E97-4476-AA34-8E035B0EEFAB}"/>
              </a:ext>
            </a:extLst>
          </p:cNvPr>
          <p:cNvSpPr txBox="1"/>
          <p:nvPr/>
        </p:nvSpPr>
        <p:spPr>
          <a:xfrm>
            <a:off x="860768" y="4641910"/>
            <a:ext cx="258797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bébiszitterek jogállásának tisztázása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A4D6D0F-EDC2-48B1-B50C-9ED732F77B21}"/>
              </a:ext>
            </a:extLst>
          </p:cNvPr>
          <p:cNvSpPr txBox="1"/>
          <p:nvPr/>
        </p:nvSpPr>
        <p:spPr>
          <a:xfrm>
            <a:off x="836533" y="3485032"/>
            <a:ext cx="31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Állami iskolabusz-rendszer létrehozása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EC4AABA-8BB9-4B3C-8A00-609167F08D6C}"/>
              </a:ext>
            </a:extLst>
          </p:cNvPr>
          <p:cNvSpPr txBox="1"/>
          <p:nvPr/>
        </p:nvSpPr>
        <p:spPr>
          <a:xfrm>
            <a:off x="5100508" y="5493423"/>
            <a:ext cx="42628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pénzügyi rendszer szolgáltatásainak családbarát fejlesztése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0C1E235-2A1B-4CD3-9426-F184612699A9}"/>
              </a:ext>
            </a:extLst>
          </p:cNvPr>
          <p:cNvSpPr txBox="1"/>
          <p:nvPr/>
        </p:nvSpPr>
        <p:spPr>
          <a:xfrm>
            <a:off x="-27656" y="3721523"/>
            <a:ext cx="4872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</a:t>
            </a:r>
            <a:r>
              <a:rPr kumimoji="0" lang="hu-HU" sz="1200" b="1" i="0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CSOK</a:t>
            </a: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vissza nem térítendő támogatásának kiterjesztése a második gyermek megszületésének ösztönzésére 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2B0438F-9974-4B9E-952F-4F712D25E3FB}"/>
              </a:ext>
            </a:extLst>
          </p:cNvPr>
          <p:cNvSpPr txBox="1"/>
          <p:nvPr/>
        </p:nvSpPr>
        <p:spPr>
          <a:xfrm>
            <a:off x="4374723" y="3547924"/>
            <a:ext cx="3824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35 millió forintos értékhatár eltörlése a használt lakás vásárlásakor igényelhető CSOK esetén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174CB02-BE0C-4BB2-B4CD-011CC9B544DB}"/>
              </a:ext>
            </a:extLst>
          </p:cNvPr>
          <p:cNvSpPr txBox="1"/>
          <p:nvPr/>
        </p:nvSpPr>
        <p:spPr>
          <a:xfrm>
            <a:off x="3907029" y="4222290"/>
            <a:ext cx="353620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befektetési cél esetén szigorodó lakásvásárlási szabályok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FD95D8A-5880-4081-A709-C6A8FF3C0962}"/>
              </a:ext>
            </a:extLst>
          </p:cNvPr>
          <p:cNvSpPr txBox="1"/>
          <p:nvPr/>
        </p:nvSpPr>
        <p:spPr>
          <a:xfrm>
            <a:off x="4672257" y="5924587"/>
            <a:ext cx="4869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Új városrész-koncepciók kidolgozása a lakásfejlesztések területi elhelyezkedésének javítása érdekében 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58EC492-F16B-42E8-A48A-E50AC6647F73}"/>
              </a:ext>
            </a:extLst>
          </p:cNvPr>
          <p:cNvSpPr txBox="1"/>
          <p:nvPr/>
        </p:nvSpPr>
        <p:spPr>
          <a:xfrm>
            <a:off x="228072" y="4148997"/>
            <a:ext cx="37181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Üres önkormányzati lakások hasznosítása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AB60AFE-C612-4B4B-A025-E78AB7386FD3}"/>
              </a:ext>
            </a:extLst>
          </p:cNvPr>
          <p:cNvSpPr txBox="1"/>
          <p:nvPr/>
        </p:nvSpPr>
        <p:spPr>
          <a:xfrm>
            <a:off x="4323918" y="4420211"/>
            <a:ext cx="427508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első lakásvásárlás esetén az illetékkedvezmény növelése 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FD9CDDE7-D52D-45B9-9B4A-B2D8677D292D}"/>
              </a:ext>
            </a:extLst>
          </p:cNvPr>
          <p:cNvSpPr txBox="1"/>
          <p:nvPr/>
        </p:nvSpPr>
        <p:spPr>
          <a:xfrm>
            <a:off x="6842344" y="4669908"/>
            <a:ext cx="2507866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5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Új lakás vásárlása esetén az illetékkedvezmény értékhatárának folyamatos felülvizsgálata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0F90797-874E-4458-A709-92D99187145E}"/>
              </a:ext>
            </a:extLst>
          </p:cNvPr>
          <p:cNvSpPr txBox="1"/>
          <p:nvPr/>
        </p:nvSpPr>
        <p:spPr>
          <a:xfrm>
            <a:off x="616543" y="6504625"/>
            <a:ext cx="264657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Építőipari munkaerőállomány bővítése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A5F73EF9-7748-4C24-B253-5CF098385D61}"/>
              </a:ext>
            </a:extLst>
          </p:cNvPr>
          <p:cNvSpPr txBox="1"/>
          <p:nvPr/>
        </p:nvSpPr>
        <p:spPr>
          <a:xfrm>
            <a:off x="7332154" y="1309077"/>
            <a:ext cx="17961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Állami beruházások ütemezett piacra vitele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ECAAFCA4-DE02-4297-BAE0-262DC0473816}"/>
              </a:ext>
            </a:extLst>
          </p:cNvPr>
          <p:cNvSpPr txBox="1"/>
          <p:nvPr/>
        </p:nvSpPr>
        <p:spPr>
          <a:xfrm>
            <a:off x="5470628" y="2157147"/>
            <a:ext cx="36183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lakásépítések előtt álló adminisztratív korlátok oldása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3B800A23-26BE-43BC-ACE0-74B414AB0294}"/>
              </a:ext>
            </a:extLst>
          </p:cNvPr>
          <p:cNvSpPr txBox="1"/>
          <p:nvPr/>
        </p:nvSpPr>
        <p:spPr>
          <a:xfrm>
            <a:off x="4938311" y="6305292"/>
            <a:ext cx="332126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1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Az induló nyugdíj összegének megállapításakor a felnevelt gyermekek számának figyelembe vétele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F1444963-EC2E-410A-AAA9-0B8A5A21572C}"/>
              </a:ext>
            </a:extLst>
          </p:cNvPr>
          <p:cNvSpPr txBox="1"/>
          <p:nvPr/>
        </p:nvSpPr>
        <p:spPr>
          <a:xfrm>
            <a:off x="1340350" y="5037126"/>
            <a:ext cx="457574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családi adókedvezmény figyelembevétele a nyugdíj megállapításakor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9BD82A57-2D6D-46CF-A28D-C7269303378A}"/>
              </a:ext>
            </a:extLst>
          </p:cNvPr>
          <p:cNvSpPr txBox="1"/>
          <p:nvPr/>
        </p:nvSpPr>
        <p:spPr>
          <a:xfrm>
            <a:off x="5543246" y="5697395"/>
            <a:ext cx="30953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Alanyi jogú tagság kiegészítő nyugdíjalapokban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1B09859-F637-4A14-A1EC-31D70A2F5C7A}"/>
              </a:ext>
            </a:extLst>
          </p:cNvPr>
          <p:cNvSpPr txBox="1"/>
          <p:nvPr/>
        </p:nvSpPr>
        <p:spPr>
          <a:xfrm>
            <a:off x="594414" y="5495007"/>
            <a:ext cx="45876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Munkáltatói hozzájárulások támogatása a kiegészítő nyugdíjalapokhoz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94A236C-ECDE-4C95-9650-2DF606C5350A}"/>
              </a:ext>
            </a:extLst>
          </p:cNvPr>
          <p:cNvSpPr txBox="1"/>
          <p:nvPr/>
        </p:nvSpPr>
        <p:spPr>
          <a:xfrm>
            <a:off x="3988013" y="1989814"/>
            <a:ext cx="413286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Állami támogatások hatásosságának növelése a kiegészítő nyugdíjalapokban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7D6E9C41-A79A-448F-8C6C-B93A2D4A5605}"/>
              </a:ext>
            </a:extLst>
          </p:cNvPr>
          <p:cNvSpPr txBox="1"/>
          <p:nvPr/>
        </p:nvSpPr>
        <p:spPr>
          <a:xfrm>
            <a:off x="403789" y="6020315"/>
            <a:ext cx="241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Befektetési- és költséghatékonyság, biztonság növelése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97BFBB6-6903-4FD2-9B1D-6750371FB1A5}"/>
              </a:ext>
            </a:extLst>
          </p:cNvPr>
          <p:cNvSpPr txBox="1"/>
          <p:nvPr/>
        </p:nvSpPr>
        <p:spPr>
          <a:xfrm>
            <a:off x="2772057" y="6135598"/>
            <a:ext cx="264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Családbarát szolgáltatási paletta és a lakásvásárlás támogatása a jóléti alapokban</a:t>
            </a:r>
          </a:p>
        </p:txBody>
      </p:sp>
      <p:pic>
        <p:nvPicPr>
          <p:cNvPr id="55" name="Kép 54">
            <a:extLst>
              <a:ext uri="{FF2B5EF4-FFF2-40B4-BE49-F238E27FC236}">
                <a16:creationId xmlns:a16="http://schemas.microsoft.com/office/drawing/2014/main" id="{F6489A99-7F72-41DF-8675-01AB16009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98" y="835466"/>
            <a:ext cx="775610" cy="900000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6050B7D6-6C01-4263-AA99-C20D11DBA6B9}"/>
              </a:ext>
            </a:extLst>
          </p:cNvPr>
          <p:cNvSpPr/>
          <p:nvPr/>
        </p:nvSpPr>
        <p:spPr>
          <a:xfrm>
            <a:off x="4662203" y="2800341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</a:t>
            </a:r>
            <a:r>
              <a:rPr kumimoji="0" lang="hu-HU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CSOK</a:t>
            </a:r>
            <a:r>
              <a:rPr kumimoji="0" lang="hu-HU" sz="1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szabályaiban lefektetett értékek módosítása az ingatlanpiaci folyamatok hatékony lekövetése érdekében</a:t>
            </a:r>
            <a:endParaRPr kumimoji="0" lang="hu-HU" sz="14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3" name="Szöveg helye 3">
            <a:extLst>
              <a:ext uri="{FF2B5EF4-FFF2-40B4-BE49-F238E27FC236}">
                <a16:creationId xmlns:a16="http://schemas.microsoft.com/office/drawing/2014/main" id="{15B1950C-B91A-4F5A-A5E8-5D401A74404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906008" y="6538677"/>
            <a:ext cx="1172895" cy="197502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17328746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4EB8239F-04F6-46FF-946F-A7170BDC5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2000" dirty="0"/>
              <a:t>A lakosság egészségi állapotának javítása hatékonysági, növekedési és termelékenységi tartalékokat rejt </a:t>
            </a:r>
          </a:p>
        </p:txBody>
      </p:sp>
      <p:sp>
        <p:nvSpPr>
          <p:cNvPr id="6" name="Szöveg helye 10">
            <a:extLst>
              <a:ext uri="{FF2B5EF4-FFF2-40B4-BE49-F238E27FC236}">
                <a16:creationId xmlns:a16="http://schemas.microsoft.com/office/drawing/2014/main" id="{D96A6ED0-923E-45A4-AFAC-7D571D2B35ED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7" name="Szöveg helye 2">
            <a:extLst>
              <a:ext uri="{FF2B5EF4-FFF2-40B4-BE49-F238E27FC236}">
                <a16:creationId xmlns:a16="http://schemas.microsoft.com/office/drawing/2014/main" id="{ED61A7ED-4511-4D7A-A53C-5112E17CC7E5}"/>
              </a:ext>
            </a:extLst>
          </p:cNvPr>
          <p:cNvSpPr txBox="1">
            <a:spLocks/>
          </p:cNvSpPr>
          <p:nvPr/>
        </p:nvSpPr>
        <p:spPr>
          <a:xfrm>
            <a:off x="2370728" y="1079863"/>
            <a:ext cx="5162190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64 év egészségben várható élettartam</a:t>
            </a:r>
          </a:p>
        </p:txBody>
      </p:sp>
      <p:sp>
        <p:nvSpPr>
          <p:cNvPr id="8" name="Téglalap: lekerekített 10">
            <a:extLst>
              <a:ext uri="{FF2B5EF4-FFF2-40B4-BE49-F238E27FC236}">
                <a16:creationId xmlns:a16="http://schemas.microsoft.com/office/drawing/2014/main" id="{7A914E0F-DF6D-4539-A74E-69B5F486B7FD}"/>
              </a:ext>
            </a:extLst>
          </p:cNvPr>
          <p:cNvSpPr/>
          <p:nvPr/>
        </p:nvSpPr>
        <p:spPr>
          <a:xfrm>
            <a:off x="1548440" y="1070755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graphicFrame>
        <p:nvGraphicFramePr>
          <p:cNvPr id="9" name="Content Placeholder 4">
            <a:extLst>
              <a:ext uri="{FF2B5EF4-FFF2-40B4-BE49-F238E27FC236}">
                <a16:creationId xmlns:a16="http://schemas.microsoft.com/office/drawing/2014/main" id="{42E66A02-EFFE-4E60-BA6E-0D8B25C2EE3D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542131" y="1556942"/>
          <a:ext cx="8059737" cy="50466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Kép 9">
            <a:extLst>
              <a:ext uri="{FF2B5EF4-FFF2-40B4-BE49-F238E27FC236}">
                <a16:creationId xmlns:a16="http://schemas.microsoft.com/office/drawing/2014/main" id="{7852C310-6E96-430A-947D-E6379309E6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18" y="838739"/>
            <a:ext cx="7792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75984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F327E42B-20FE-41D1-B6EB-3D165A303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népesség egészségi állapota a nemzeti vagyon része (39 JAVASLAT)</a:t>
            </a:r>
          </a:p>
        </p:txBody>
      </p:sp>
      <p:sp>
        <p:nvSpPr>
          <p:cNvPr id="5" name="Téglalap 4">
            <a:extLst>
              <a:ext uri="{FF2B5EF4-FFF2-40B4-BE49-F238E27FC236}">
                <a16:creationId xmlns:a16="http://schemas.microsoft.com/office/drawing/2014/main" id="{9B386CCD-3557-4CFC-BB40-9063CB13238D}"/>
              </a:ext>
            </a:extLst>
          </p:cNvPr>
          <p:cNvSpPr/>
          <p:nvPr/>
        </p:nvSpPr>
        <p:spPr>
          <a:xfrm>
            <a:off x="2121840" y="3092755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Rendszeres állapotfelmérések és szűrővizsgálatok</a:t>
            </a: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C8B22174-89CF-4D50-B551-F9F9171BEB3A}"/>
              </a:ext>
            </a:extLst>
          </p:cNvPr>
          <p:cNvSpPr txBox="1"/>
          <p:nvPr/>
        </p:nvSpPr>
        <p:spPr>
          <a:xfrm>
            <a:off x="4472062" y="1442245"/>
            <a:ext cx="34313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Egészséges étkezés elősegítése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75A8F44B-266C-4B32-9FAE-9A5835AA1DCA}"/>
              </a:ext>
            </a:extLst>
          </p:cNvPr>
          <p:cNvSpPr/>
          <p:nvPr/>
        </p:nvSpPr>
        <p:spPr>
          <a:xfrm>
            <a:off x="240521" y="5364804"/>
            <a:ext cx="2643994" cy="4588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Rendszeres sportolás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F27D25C6-B337-4105-BA72-433828251272}"/>
              </a:ext>
            </a:extLst>
          </p:cNvPr>
          <p:cNvSpPr/>
          <p:nvPr/>
        </p:nvSpPr>
        <p:spPr>
          <a:xfrm>
            <a:off x="923057" y="1167825"/>
            <a:ext cx="29848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Alanyi jogú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egészségpénztári tagság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24EF8EA1-D9A5-4A62-B9B4-C38856533CBD}"/>
              </a:ext>
            </a:extLst>
          </p:cNvPr>
          <p:cNvSpPr/>
          <p:nvPr/>
        </p:nvSpPr>
        <p:spPr>
          <a:xfrm>
            <a:off x="6809721" y="4312668"/>
            <a:ext cx="24120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Valós költségekre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épülő finanszírozás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5CD616D9-24E2-4666-97D3-D7D4C659B0E3}"/>
              </a:ext>
            </a:extLst>
          </p:cNvPr>
          <p:cNvSpPr/>
          <p:nvPr/>
        </p:nvSpPr>
        <p:spPr>
          <a:xfrm>
            <a:off x="3593356" y="405993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Szolgáltatásfinanszírozó magán egészségbiztosítás</a:t>
            </a:r>
          </a:p>
        </p:txBody>
      </p:sp>
      <p:sp>
        <p:nvSpPr>
          <p:cNvPr id="11" name="Téglalap 10">
            <a:extLst>
              <a:ext uri="{FF2B5EF4-FFF2-40B4-BE49-F238E27FC236}">
                <a16:creationId xmlns:a16="http://schemas.microsoft.com/office/drawing/2014/main" id="{28B13EAB-A6F0-4DB5-BADF-497089282E28}"/>
              </a:ext>
            </a:extLst>
          </p:cNvPr>
          <p:cNvSpPr/>
          <p:nvPr/>
        </p:nvSpPr>
        <p:spPr>
          <a:xfrm>
            <a:off x="95589" y="2429731"/>
            <a:ext cx="258526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Beteg-együttműködés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elismerése</a:t>
            </a: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22469A18-ADCE-4852-A1BE-14D2B5C1A826}"/>
              </a:ext>
            </a:extLst>
          </p:cNvPr>
          <p:cNvSpPr/>
          <p:nvPr/>
        </p:nvSpPr>
        <p:spPr>
          <a:xfrm>
            <a:off x="6833546" y="1792695"/>
            <a:ext cx="23355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Népegészségügyi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Termékadó bővítése</a:t>
            </a: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1BB58EE9-4D1D-4464-B3C1-6AD937F400A3}"/>
              </a:ext>
            </a:extLst>
          </p:cNvPr>
          <p:cNvSpPr/>
          <p:nvPr/>
        </p:nvSpPr>
        <p:spPr>
          <a:xfrm>
            <a:off x="4978463" y="2719957"/>
            <a:ext cx="3289811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Háziorvosi rendszer erősítése</a:t>
            </a:r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id="{369335F2-DD49-4D92-8463-6C42170FD90F}"/>
              </a:ext>
            </a:extLst>
          </p:cNvPr>
          <p:cNvSpPr/>
          <p:nvPr/>
        </p:nvSpPr>
        <p:spPr>
          <a:xfrm>
            <a:off x="336444" y="5776645"/>
            <a:ext cx="2522357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Eset szintű kontrolling</a:t>
            </a:r>
          </a:p>
        </p:txBody>
      </p:sp>
      <p:sp>
        <p:nvSpPr>
          <p:cNvPr id="15" name="Téglalap 14">
            <a:extLst>
              <a:ext uri="{FF2B5EF4-FFF2-40B4-BE49-F238E27FC236}">
                <a16:creationId xmlns:a16="http://schemas.microsoft.com/office/drawing/2014/main" id="{8220B3D3-7C78-4AE7-96ED-19E2BF534D13}"/>
              </a:ext>
            </a:extLst>
          </p:cNvPr>
          <p:cNvSpPr/>
          <p:nvPr/>
        </p:nvSpPr>
        <p:spPr>
          <a:xfrm>
            <a:off x="701843" y="3518134"/>
            <a:ext cx="22685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Eredményességhez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kötött finanszírozás</a:t>
            </a:r>
          </a:p>
        </p:txBody>
      </p:sp>
      <p:sp>
        <p:nvSpPr>
          <p:cNvPr id="16" name="Téglalap 15">
            <a:extLst>
              <a:ext uri="{FF2B5EF4-FFF2-40B4-BE49-F238E27FC236}">
                <a16:creationId xmlns:a16="http://schemas.microsoft.com/office/drawing/2014/main" id="{B4D7DD56-0273-4123-A2E1-E98BA1737AE8}"/>
              </a:ext>
            </a:extLst>
          </p:cNvPr>
          <p:cNvSpPr/>
          <p:nvPr/>
        </p:nvSpPr>
        <p:spPr>
          <a:xfrm>
            <a:off x="5263767" y="5843576"/>
            <a:ext cx="2052550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Átlátható bérezés</a:t>
            </a:r>
          </a:p>
        </p:txBody>
      </p:sp>
      <p:sp>
        <p:nvSpPr>
          <p:cNvPr id="17" name="Téglalap 16">
            <a:extLst>
              <a:ext uri="{FF2B5EF4-FFF2-40B4-BE49-F238E27FC236}">
                <a16:creationId xmlns:a16="http://schemas.microsoft.com/office/drawing/2014/main" id="{E584C85F-A0E2-492E-841C-F3DB790D0DA6}"/>
              </a:ext>
            </a:extLst>
          </p:cNvPr>
          <p:cNvSpPr/>
          <p:nvPr/>
        </p:nvSpPr>
        <p:spPr>
          <a:xfrm>
            <a:off x="6637333" y="6120807"/>
            <a:ext cx="2486963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Telemedicina fejlesztése</a:t>
            </a:r>
          </a:p>
        </p:txBody>
      </p:sp>
      <p:sp>
        <p:nvSpPr>
          <p:cNvPr id="18" name="Téglalap 17">
            <a:extLst>
              <a:ext uri="{FF2B5EF4-FFF2-40B4-BE49-F238E27FC236}">
                <a16:creationId xmlns:a16="http://schemas.microsoft.com/office/drawing/2014/main" id="{BE9E49FE-D290-49BD-8D3F-D0372F703A43}"/>
              </a:ext>
            </a:extLst>
          </p:cNvPr>
          <p:cNvSpPr/>
          <p:nvPr/>
        </p:nvSpPr>
        <p:spPr>
          <a:xfrm>
            <a:off x="263005" y="3179386"/>
            <a:ext cx="1999715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Egynapos ellátások</a:t>
            </a:r>
          </a:p>
        </p:txBody>
      </p:sp>
      <p:sp>
        <p:nvSpPr>
          <p:cNvPr id="19" name="Téglalap 18">
            <a:extLst>
              <a:ext uri="{FF2B5EF4-FFF2-40B4-BE49-F238E27FC236}">
                <a16:creationId xmlns:a16="http://schemas.microsoft.com/office/drawing/2014/main" id="{45BECD8A-B07D-47D2-8E53-6D074822F9E8}"/>
              </a:ext>
            </a:extLst>
          </p:cNvPr>
          <p:cNvSpPr/>
          <p:nvPr/>
        </p:nvSpPr>
        <p:spPr>
          <a:xfrm>
            <a:off x="6480762" y="5549410"/>
            <a:ext cx="2709203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Röviditalok jövedéki adója</a:t>
            </a:r>
          </a:p>
        </p:txBody>
      </p:sp>
      <p:sp>
        <p:nvSpPr>
          <p:cNvPr id="20" name="Téglalap 19">
            <a:extLst>
              <a:ext uri="{FF2B5EF4-FFF2-40B4-BE49-F238E27FC236}">
                <a16:creationId xmlns:a16="http://schemas.microsoft.com/office/drawing/2014/main" id="{604A0FBE-E52D-4DF0-A25F-4E5F5BC267D2}"/>
              </a:ext>
            </a:extLst>
          </p:cNvPr>
          <p:cNvSpPr/>
          <p:nvPr/>
        </p:nvSpPr>
        <p:spPr>
          <a:xfrm>
            <a:off x="831424" y="6276135"/>
            <a:ext cx="3240182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Nemzeti Egészségügyi Adatbázis</a:t>
            </a:r>
          </a:p>
        </p:txBody>
      </p:sp>
      <p:sp>
        <p:nvSpPr>
          <p:cNvPr id="21" name="Téglalap 20">
            <a:extLst>
              <a:ext uri="{FF2B5EF4-FFF2-40B4-BE49-F238E27FC236}">
                <a16:creationId xmlns:a16="http://schemas.microsoft.com/office/drawing/2014/main" id="{FBC35469-78A7-4F16-830B-E74E98F610D8}"/>
              </a:ext>
            </a:extLst>
          </p:cNvPr>
          <p:cNvSpPr/>
          <p:nvPr/>
        </p:nvSpPr>
        <p:spPr>
          <a:xfrm>
            <a:off x="2844579" y="5895637"/>
            <a:ext cx="2419188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Menedzsmentértékelés</a:t>
            </a:r>
          </a:p>
        </p:txBody>
      </p:sp>
      <p:sp>
        <p:nvSpPr>
          <p:cNvPr id="22" name="Téglalap 21">
            <a:extLst>
              <a:ext uri="{FF2B5EF4-FFF2-40B4-BE49-F238E27FC236}">
                <a16:creationId xmlns:a16="http://schemas.microsoft.com/office/drawing/2014/main" id="{1ADF29ED-6C3C-49B7-A046-C2353EAEE858}"/>
              </a:ext>
            </a:extLst>
          </p:cNvPr>
          <p:cNvSpPr/>
          <p:nvPr/>
        </p:nvSpPr>
        <p:spPr>
          <a:xfrm>
            <a:off x="0" y="4122953"/>
            <a:ext cx="3784177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Ellátási szinteken átívelő finanszírozás</a:t>
            </a:r>
          </a:p>
        </p:txBody>
      </p:sp>
      <p:sp>
        <p:nvSpPr>
          <p:cNvPr id="23" name="Téglalap 22">
            <a:extLst>
              <a:ext uri="{FF2B5EF4-FFF2-40B4-BE49-F238E27FC236}">
                <a16:creationId xmlns:a16="http://schemas.microsoft.com/office/drawing/2014/main" id="{26E2F3CF-5F03-4F22-A14C-384C83D268FE}"/>
              </a:ext>
            </a:extLst>
          </p:cNvPr>
          <p:cNvSpPr/>
          <p:nvPr/>
        </p:nvSpPr>
        <p:spPr>
          <a:xfrm>
            <a:off x="6344490" y="3673998"/>
            <a:ext cx="26234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Mentális egészségcsomag</a:t>
            </a:r>
            <a:endParaRPr kumimoji="0" lang="hu-HU" sz="1800" b="1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églalap 23">
            <a:extLst>
              <a:ext uri="{FF2B5EF4-FFF2-40B4-BE49-F238E27FC236}">
                <a16:creationId xmlns:a16="http://schemas.microsoft.com/office/drawing/2014/main" id="{48B3E2AF-1763-4F7C-82A2-98C152B9901E}"/>
              </a:ext>
            </a:extLst>
          </p:cNvPr>
          <p:cNvSpPr/>
          <p:nvPr/>
        </p:nvSpPr>
        <p:spPr>
          <a:xfrm>
            <a:off x="2906929" y="4385663"/>
            <a:ext cx="1959191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TVK felülvizsgálata</a:t>
            </a:r>
          </a:p>
        </p:txBody>
      </p:sp>
      <p:sp>
        <p:nvSpPr>
          <p:cNvPr id="25" name="Téglalap 24">
            <a:extLst>
              <a:ext uri="{FF2B5EF4-FFF2-40B4-BE49-F238E27FC236}">
                <a16:creationId xmlns:a16="http://schemas.microsoft.com/office/drawing/2014/main" id="{1DF8E2A9-CDAE-416F-A365-E9A3F748A9D0}"/>
              </a:ext>
            </a:extLst>
          </p:cNvPr>
          <p:cNvSpPr/>
          <p:nvPr/>
        </p:nvSpPr>
        <p:spPr>
          <a:xfrm>
            <a:off x="3529625" y="1853785"/>
            <a:ext cx="35382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Szakszemélyzet számának növelése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id="{82CA9448-6BB3-4903-B73F-6B4AA825D78F}"/>
              </a:ext>
            </a:extLst>
          </p:cNvPr>
          <p:cNvSpPr/>
          <p:nvPr/>
        </p:nvSpPr>
        <p:spPr>
          <a:xfrm>
            <a:off x="4692540" y="2401733"/>
            <a:ext cx="4529253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Minimumfeltételek, irányelvek és protokollok</a:t>
            </a:r>
          </a:p>
        </p:txBody>
      </p:sp>
      <p:sp>
        <p:nvSpPr>
          <p:cNvPr id="27" name="Téglalap 26">
            <a:extLst>
              <a:ext uri="{FF2B5EF4-FFF2-40B4-BE49-F238E27FC236}">
                <a16:creationId xmlns:a16="http://schemas.microsoft.com/office/drawing/2014/main" id="{8147166F-2EEE-4D4F-8E6B-3C8407BAC065}"/>
              </a:ext>
            </a:extLst>
          </p:cNvPr>
          <p:cNvSpPr/>
          <p:nvPr/>
        </p:nvSpPr>
        <p:spPr>
          <a:xfrm>
            <a:off x="6467360" y="3279245"/>
            <a:ext cx="2722605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Ellátási csomag definiálása</a:t>
            </a:r>
          </a:p>
        </p:txBody>
      </p:sp>
      <p:sp>
        <p:nvSpPr>
          <p:cNvPr id="28" name="Téglalap 27">
            <a:extLst>
              <a:ext uri="{FF2B5EF4-FFF2-40B4-BE49-F238E27FC236}">
                <a16:creationId xmlns:a16="http://schemas.microsoft.com/office/drawing/2014/main" id="{5EE2C553-40BA-4859-9457-7D6EB9A9441E}"/>
              </a:ext>
            </a:extLst>
          </p:cNvPr>
          <p:cNvSpPr/>
          <p:nvPr/>
        </p:nvSpPr>
        <p:spPr>
          <a:xfrm>
            <a:off x="2422413" y="5227408"/>
            <a:ext cx="4151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Magánszolgáltatók adatszolgáltatása</a:t>
            </a:r>
          </a:p>
        </p:txBody>
      </p:sp>
      <p:sp>
        <p:nvSpPr>
          <p:cNvPr id="29" name="Szövegdoboz 28">
            <a:extLst>
              <a:ext uri="{FF2B5EF4-FFF2-40B4-BE49-F238E27FC236}">
                <a16:creationId xmlns:a16="http://schemas.microsoft.com/office/drawing/2014/main" id="{BAB5AED9-E030-4537-A755-94CD92B70522}"/>
              </a:ext>
            </a:extLst>
          </p:cNvPr>
          <p:cNvSpPr txBox="1"/>
          <p:nvPr/>
        </p:nvSpPr>
        <p:spPr>
          <a:xfrm>
            <a:off x="5091279" y="919069"/>
            <a:ext cx="2492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Alapismeretek oktatása</a:t>
            </a:r>
          </a:p>
        </p:txBody>
      </p:sp>
      <p:sp>
        <p:nvSpPr>
          <p:cNvPr id="30" name="Téglalap 29">
            <a:extLst>
              <a:ext uri="{FF2B5EF4-FFF2-40B4-BE49-F238E27FC236}">
                <a16:creationId xmlns:a16="http://schemas.microsoft.com/office/drawing/2014/main" id="{4D166B31-CFBF-4FC5-B369-DDA9899E360F}"/>
              </a:ext>
            </a:extLst>
          </p:cNvPr>
          <p:cNvSpPr/>
          <p:nvPr/>
        </p:nvSpPr>
        <p:spPr>
          <a:xfrm>
            <a:off x="1539896" y="4771360"/>
            <a:ext cx="4572000" cy="35881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Adókedvezmény vállalati egészségügyi csomagokra</a:t>
            </a:r>
          </a:p>
        </p:txBody>
      </p:sp>
      <p:sp>
        <p:nvSpPr>
          <p:cNvPr id="31" name="Téglalap 30">
            <a:extLst>
              <a:ext uri="{FF2B5EF4-FFF2-40B4-BE49-F238E27FC236}">
                <a16:creationId xmlns:a16="http://schemas.microsoft.com/office/drawing/2014/main" id="{AAB118C6-8AE2-4BE3-91E1-234C34202B22}"/>
              </a:ext>
            </a:extLst>
          </p:cNvPr>
          <p:cNvSpPr/>
          <p:nvPr/>
        </p:nvSpPr>
        <p:spPr>
          <a:xfrm>
            <a:off x="1345863" y="2178801"/>
            <a:ext cx="4180696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Adókedvezmény magán egészségbiztosításokra</a:t>
            </a:r>
          </a:p>
        </p:txBody>
      </p:sp>
      <p:sp>
        <p:nvSpPr>
          <p:cNvPr id="32" name="Téglalap 31">
            <a:extLst>
              <a:ext uri="{FF2B5EF4-FFF2-40B4-BE49-F238E27FC236}">
                <a16:creationId xmlns:a16="http://schemas.microsoft.com/office/drawing/2014/main" id="{D3D03FAE-A32E-4661-955E-1317A17261C5}"/>
              </a:ext>
            </a:extLst>
          </p:cNvPr>
          <p:cNvSpPr/>
          <p:nvPr/>
        </p:nvSpPr>
        <p:spPr>
          <a:xfrm>
            <a:off x="457953" y="5070155"/>
            <a:ext cx="2426562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Minőségi munkakörnyezet</a:t>
            </a:r>
          </a:p>
        </p:txBody>
      </p:sp>
      <p:sp>
        <p:nvSpPr>
          <p:cNvPr id="33" name="Téglalap 32">
            <a:extLst>
              <a:ext uri="{FF2B5EF4-FFF2-40B4-BE49-F238E27FC236}">
                <a16:creationId xmlns:a16="http://schemas.microsoft.com/office/drawing/2014/main" id="{E4A9F1C4-ECFA-4F4C-A327-8FD89A3652A2}"/>
              </a:ext>
            </a:extLst>
          </p:cNvPr>
          <p:cNvSpPr/>
          <p:nvPr/>
        </p:nvSpPr>
        <p:spPr>
          <a:xfrm>
            <a:off x="6366624" y="3013438"/>
            <a:ext cx="2865336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Prevenciós számlák támogatása</a:t>
            </a:r>
          </a:p>
        </p:txBody>
      </p:sp>
      <p:sp>
        <p:nvSpPr>
          <p:cNvPr id="35" name="Téglalap 34">
            <a:extLst>
              <a:ext uri="{FF2B5EF4-FFF2-40B4-BE49-F238E27FC236}">
                <a16:creationId xmlns:a16="http://schemas.microsoft.com/office/drawing/2014/main" id="{504D73E6-C365-4E52-BE70-2E158C8427B4}"/>
              </a:ext>
            </a:extLst>
          </p:cNvPr>
          <p:cNvSpPr/>
          <p:nvPr/>
        </p:nvSpPr>
        <p:spPr>
          <a:xfrm>
            <a:off x="4139110" y="6316887"/>
            <a:ext cx="2573012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Hosszútávú ápolás erősítése</a:t>
            </a:r>
          </a:p>
        </p:txBody>
      </p:sp>
      <p:sp>
        <p:nvSpPr>
          <p:cNvPr id="36" name="Téglalap 35">
            <a:extLst>
              <a:ext uri="{FF2B5EF4-FFF2-40B4-BE49-F238E27FC236}">
                <a16:creationId xmlns:a16="http://schemas.microsoft.com/office/drawing/2014/main" id="{0FEC29F3-C94A-4608-B612-48299DCE15CC}"/>
              </a:ext>
            </a:extLst>
          </p:cNvPr>
          <p:cNvSpPr/>
          <p:nvPr/>
        </p:nvSpPr>
        <p:spPr>
          <a:xfrm>
            <a:off x="3118224" y="3792352"/>
            <a:ext cx="3248518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Gyógyszerkiadások átcsoportosítása</a:t>
            </a:r>
          </a:p>
        </p:txBody>
      </p:sp>
      <p:sp>
        <p:nvSpPr>
          <p:cNvPr id="37" name="Téglalap 36">
            <a:extLst>
              <a:ext uri="{FF2B5EF4-FFF2-40B4-BE49-F238E27FC236}">
                <a16:creationId xmlns:a16="http://schemas.microsoft.com/office/drawing/2014/main" id="{8B84E051-C387-498D-BBC2-ABDEE40673CB}"/>
              </a:ext>
            </a:extLst>
          </p:cNvPr>
          <p:cNvSpPr/>
          <p:nvPr/>
        </p:nvSpPr>
        <p:spPr>
          <a:xfrm>
            <a:off x="392954" y="4471928"/>
            <a:ext cx="2471189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Mentési rendszer erősítése</a:t>
            </a:r>
          </a:p>
        </p:txBody>
      </p:sp>
      <p:sp>
        <p:nvSpPr>
          <p:cNvPr id="38" name="Téglalap 37">
            <a:extLst>
              <a:ext uri="{FF2B5EF4-FFF2-40B4-BE49-F238E27FC236}">
                <a16:creationId xmlns:a16="http://schemas.microsoft.com/office/drawing/2014/main" id="{5398A59F-569C-46D1-B680-931D96CF1EBE}"/>
              </a:ext>
            </a:extLst>
          </p:cNvPr>
          <p:cNvSpPr/>
          <p:nvPr/>
        </p:nvSpPr>
        <p:spPr>
          <a:xfrm>
            <a:off x="305539" y="1853785"/>
            <a:ext cx="2584169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Szakmai visszajelző rendszer</a:t>
            </a:r>
          </a:p>
        </p:txBody>
      </p:sp>
      <p:sp>
        <p:nvSpPr>
          <p:cNvPr id="40" name="Téglalap 39">
            <a:extLst>
              <a:ext uri="{FF2B5EF4-FFF2-40B4-BE49-F238E27FC236}">
                <a16:creationId xmlns:a16="http://schemas.microsoft.com/office/drawing/2014/main" id="{F7BB99F9-5178-4888-81E0-9C8922F639E3}"/>
              </a:ext>
            </a:extLst>
          </p:cNvPr>
          <p:cNvSpPr/>
          <p:nvPr/>
        </p:nvSpPr>
        <p:spPr>
          <a:xfrm>
            <a:off x="3270006" y="5533199"/>
            <a:ext cx="2104679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Rehabilitáció erősítése</a:t>
            </a:r>
          </a:p>
        </p:txBody>
      </p:sp>
      <p:sp>
        <p:nvSpPr>
          <p:cNvPr id="41" name="Szöveg helye 3">
            <a:extLst>
              <a:ext uri="{FF2B5EF4-FFF2-40B4-BE49-F238E27FC236}">
                <a16:creationId xmlns:a16="http://schemas.microsoft.com/office/drawing/2014/main" id="{17A55B9A-0F5D-40A2-9017-358306F6E58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42" name="Kép 41">
            <a:extLst>
              <a:ext uri="{FF2B5EF4-FFF2-40B4-BE49-F238E27FC236}">
                <a16:creationId xmlns:a16="http://schemas.microsoft.com/office/drawing/2014/main" id="{AC847EF5-22FA-4861-9F23-024670D6D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8" y="838739"/>
            <a:ext cx="779269" cy="900000"/>
          </a:xfrm>
          <a:prstGeom prst="rect">
            <a:avLst/>
          </a:prstGeom>
        </p:spPr>
      </p:pic>
      <p:sp>
        <p:nvSpPr>
          <p:cNvPr id="2" name="Téglalap 1">
            <a:extLst>
              <a:ext uri="{FF2B5EF4-FFF2-40B4-BE49-F238E27FC236}">
                <a16:creationId xmlns:a16="http://schemas.microsoft.com/office/drawing/2014/main" id="{C2D6F8C5-0F1D-4641-AF3F-75A00BF0C456}"/>
              </a:ext>
            </a:extLst>
          </p:cNvPr>
          <p:cNvSpPr/>
          <p:nvPr/>
        </p:nvSpPr>
        <p:spPr>
          <a:xfrm>
            <a:off x="2692463" y="1158866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Dohányzás jövedéki adójának növelése</a:t>
            </a:r>
          </a:p>
        </p:txBody>
      </p:sp>
      <p:sp>
        <p:nvSpPr>
          <p:cNvPr id="4" name="Téglalap 3">
            <a:extLst>
              <a:ext uri="{FF2B5EF4-FFF2-40B4-BE49-F238E27FC236}">
                <a16:creationId xmlns:a16="http://schemas.microsoft.com/office/drawing/2014/main" id="{3ED9E415-44F8-429A-AE98-C462B650ABA5}"/>
              </a:ext>
            </a:extLst>
          </p:cNvPr>
          <p:cNvSpPr/>
          <p:nvPr/>
        </p:nvSpPr>
        <p:spPr>
          <a:xfrm>
            <a:off x="6177612" y="4978047"/>
            <a:ext cx="29571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Gyógyszerkereskedelem stratégiai iparágként kezelése</a:t>
            </a:r>
            <a:endParaRPr kumimoji="0" lang="hu-HU" sz="1200" b="0" i="0" u="none" strike="noStrike" kern="1200" cap="none" spc="0" normalizeH="0" baseline="0" noProof="0" dirty="0">
              <a:ln>
                <a:noFill/>
              </a:ln>
              <a:solidFill>
                <a:srgbClr val="0C2148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3" name="Szövegdoboz 42">
            <a:extLst>
              <a:ext uri="{FF2B5EF4-FFF2-40B4-BE49-F238E27FC236}">
                <a16:creationId xmlns:a16="http://schemas.microsoft.com/office/drawing/2014/main" id="{A855A15A-8599-490C-824F-DD95D9A9AA59}"/>
              </a:ext>
            </a:extLst>
          </p:cNvPr>
          <p:cNvSpPr txBox="1"/>
          <p:nvPr/>
        </p:nvSpPr>
        <p:spPr>
          <a:xfrm>
            <a:off x="1937399" y="2551453"/>
            <a:ext cx="33394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Szakmai és pénzügyi ellenőrzés</a:t>
            </a:r>
          </a:p>
        </p:txBody>
      </p:sp>
      <p:sp>
        <p:nvSpPr>
          <p:cNvPr id="44" name="Szövegdoboz 43">
            <a:extLst>
              <a:ext uri="{FF2B5EF4-FFF2-40B4-BE49-F238E27FC236}">
                <a16:creationId xmlns:a16="http://schemas.microsoft.com/office/drawing/2014/main" id="{E6DE8F6B-C4A0-451C-9A36-BE7239FAF24F}"/>
              </a:ext>
            </a:extLst>
          </p:cNvPr>
          <p:cNvSpPr txBox="1"/>
          <p:nvPr/>
        </p:nvSpPr>
        <p:spPr>
          <a:xfrm>
            <a:off x="923057" y="881476"/>
            <a:ext cx="3463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Intézményi elégedettségmérés</a:t>
            </a:r>
          </a:p>
        </p:txBody>
      </p:sp>
      <p:sp>
        <p:nvSpPr>
          <p:cNvPr id="45" name="Szövegdoboz 44">
            <a:extLst>
              <a:ext uri="{FF2B5EF4-FFF2-40B4-BE49-F238E27FC236}">
                <a16:creationId xmlns:a16="http://schemas.microsoft.com/office/drawing/2014/main" id="{EDBC076B-16E0-43FC-AC73-D908B7569B43}"/>
              </a:ext>
            </a:extLst>
          </p:cNvPr>
          <p:cNvSpPr txBox="1"/>
          <p:nvPr/>
        </p:nvSpPr>
        <p:spPr>
          <a:xfrm>
            <a:off x="6693840" y="1145245"/>
            <a:ext cx="26185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Innovatív technológiák</a:t>
            </a:r>
          </a:p>
        </p:txBody>
      </p:sp>
    </p:spTree>
    <p:extLst>
      <p:ext uri="{BB962C8B-B14F-4D97-AF65-F5344CB8AC3E}">
        <p14:creationId xmlns:p14="http://schemas.microsoft.com/office/powerpoint/2010/main" val="28823451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4EB8239F-04F6-46FF-946F-A7170BDC5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38584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képzettebb munkaerő magasabb bért és növekedést jelent</a:t>
            </a:r>
          </a:p>
        </p:txBody>
      </p:sp>
      <p:sp>
        <p:nvSpPr>
          <p:cNvPr id="6" name="Szöveg helye 10">
            <a:extLst>
              <a:ext uri="{FF2B5EF4-FFF2-40B4-BE49-F238E27FC236}">
                <a16:creationId xmlns:a16="http://schemas.microsoft.com/office/drawing/2014/main" id="{1C275094-6B24-4EDE-9BE4-E5A12162519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7" name="Szöveg helye 2">
            <a:extLst>
              <a:ext uri="{FF2B5EF4-FFF2-40B4-BE49-F238E27FC236}">
                <a16:creationId xmlns:a16="http://schemas.microsoft.com/office/drawing/2014/main" id="{6ECEF15E-D9E6-4279-BE03-3A64E4137B6A}"/>
              </a:ext>
            </a:extLst>
          </p:cNvPr>
          <p:cNvSpPr txBox="1">
            <a:spLocks/>
          </p:cNvSpPr>
          <p:nvPr/>
        </p:nvSpPr>
        <p:spPr>
          <a:xfrm>
            <a:off x="2762616" y="1079863"/>
            <a:ext cx="4465504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 </a:t>
            </a: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egyetem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TOP 200-ban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églalap: lekerekített 10">
            <a:extLst>
              <a:ext uri="{FF2B5EF4-FFF2-40B4-BE49-F238E27FC236}">
                <a16:creationId xmlns:a16="http://schemas.microsoft.com/office/drawing/2014/main" id="{3BEA521B-E9C2-408D-9238-B6D236277AB7}"/>
              </a:ext>
            </a:extLst>
          </p:cNvPr>
          <p:cNvSpPr/>
          <p:nvPr/>
        </p:nvSpPr>
        <p:spPr>
          <a:xfrm>
            <a:off x="1940328" y="1070755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pic>
        <p:nvPicPr>
          <p:cNvPr id="9" name="Kép 8">
            <a:extLst>
              <a:ext uri="{FF2B5EF4-FFF2-40B4-BE49-F238E27FC236}">
                <a16:creationId xmlns:a16="http://schemas.microsoft.com/office/drawing/2014/main" id="{E5F3F66F-C359-4816-9E53-88532711D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640" y="1976449"/>
            <a:ext cx="7363759" cy="4397270"/>
          </a:xfrm>
          <a:prstGeom prst="rect">
            <a:avLst/>
          </a:prstGeom>
        </p:spPr>
      </p:pic>
      <p:pic>
        <p:nvPicPr>
          <p:cNvPr id="10" name="Kép 9">
            <a:extLst>
              <a:ext uri="{FF2B5EF4-FFF2-40B4-BE49-F238E27FC236}">
                <a16:creationId xmlns:a16="http://schemas.microsoft.com/office/drawing/2014/main" id="{BC9E37AC-7C27-43B3-8AD2-8732FD6A4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18" y="835464"/>
            <a:ext cx="7792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15342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3D28CFE4-3E7B-4697-9CE7-30D6A499E4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Kompetencia alapú közoktatás, versengő felsőoktatás (49 JAVASLAT)</a:t>
            </a:r>
          </a:p>
        </p:txBody>
      </p:sp>
      <p:sp>
        <p:nvSpPr>
          <p:cNvPr id="6" name="Téglalap 5">
            <a:extLst>
              <a:ext uri="{FF2B5EF4-FFF2-40B4-BE49-F238E27FC236}">
                <a16:creationId xmlns:a16="http://schemas.microsoft.com/office/drawing/2014/main" id="{F41DA8BC-679D-4EE1-9B5E-C5AF179789BF}"/>
              </a:ext>
            </a:extLst>
          </p:cNvPr>
          <p:cNvSpPr/>
          <p:nvPr/>
        </p:nvSpPr>
        <p:spPr>
          <a:xfrm>
            <a:off x="84606" y="3087820"/>
            <a:ext cx="4127668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Készségfejlesztő Nemzeti alaptanterv</a:t>
            </a:r>
          </a:p>
        </p:txBody>
      </p:sp>
      <p:sp>
        <p:nvSpPr>
          <p:cNvPr id="7" name="Téglalap 6">
            <a:extLst>
              <a:ext uri="{FF2B5EF4-FFF2-40B4-BE49-F238E27FC236}">
                <a16:creationId xmlns:a16="http://schemas.microsoft.com/office/drawing/2014/main" id="{E57AB432-F163-4058-8D4A-73872AA2842F}"/>
              </a:ext>
            </a:extLst>
          </p:cNvPr>
          <p:cNvSpPr/>
          <p:nvPr/>
        </p:nvSpPr>
        <p:spPr>
          <a:xfrm>
            <a:off x="548716" y="1246408"/>
            <a:ext cx="30768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Képzettség nélküli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iskolaelhagyás csökkentése</a:t>
            </a:r>
          </a:p>
        </p:txBody>
      </p:sp>
      <p:sp>
        <p:nvSpPr>
          <p:cNvPr id="8" name="Téglalap 7">
            <a:extLst>
              <a:ext uri="{FF2B5EF4-FFF2-40B4-BE49-F238E27FC236}">
                <a16:creationId xmlns:a16="http://schemas.microsoft.com/office/drawing/2014/main" id="{F8FC29EF-941B-4D12-B59D-DAD8B6CB9111}"/>
              </a:ext>
            </a:extLst>
          </p:cNvPr>
          <p:cNvSpPr/>
          <p:nvPr/>
        </p:nvSpPr>
        <p:spPr>
          <a:xfrm>
            <a:off x="3766471" y="2563224"/>
            <a:ext cx="4190827" cy="4588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Rendszeres tanári továbbképzések</a:t>
            </a:r>
          </a:p>
        </p:txBody>
      </p:sp>
      <p:sp>
        <p:nvSpPr>
          <p:cNvPr id="9" name="Téglalap 8">
            <a:extLst>
              <a:ext uri="{FF2B5EF4-FFF2-40B4-BE49-F238E27FC236}">
                <a16:creationId xmlns:a16="http://schemas.microsoft.com/office/drawing/2014/main" id="{B0182D29-5425-46A1-BE31-09D9AF887C2A}"/>
              </a:ext>
            </a:extLst>
          </p:cNvPr>
          <p:cNvSpPr/>
          <p:nvPr/>
        </p:nvSpPr>
        <p:spPr>
          <a:xfrm>
            <a:off x="3239381" y="4940625"/>
            <a:ext cx="4028282" cy="4588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Versengő felsőoktatási környezet</a:t>
            </a:r>
          </a:p>
        </p:txBody>
      </p:sp>
      <p:sp>
        <p:nvSpPr>
          <p:cNvPr id="10" name="Téglalap 9">
            <a:extLst>
              <a:ext uri="{FF2B5EF4-FFF2-40B4-BE49-F238E27FC236}">
                <a16:creationId xmlns:a16="http://schemas.microsoft.com/office/drawing/2014/main" id="{8B589A5B-5DB0-4BEE-9568-E6274D6FAFE5}"/>
              </a:ext>
            </a:extLst>
          </p:cNvPr>
          <p:cNvSpPr/>
          <p:nvPr/>
        </p:nvSpPr>
        <p:spPr>
          <a:xfrm>
            <a:off x="-409598" y="3909026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Felsőoktatási rangsorok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szempontjai a finanszírozásban</a:t>
            </a:r>
          </a:p>
        </p:txBody>
      </p:sp>
      <p:sp>
        <p:nvSpPr>
          <p:cNvPr id="11" name="Téglalap 10">
            <a:extLst>
              <a:ext uri="{FF2B5EF4-FFF2-40B4-BE49-F238E27FC236}">
                <a16:creationId xmlns:a16="http://schemas.microsoft.com/office/drawing/2014/main" id="{8856E027-A6DB-4D74-817E-6C5507E8C43E}"/>
              </a:ext>
            </a:extLst>
          </p:cNvPr>
          <p:cNvSpPr/>
          <p:nvPr/>
        </p:nvSpPr>
        <p:spPr>
          <a:xfrm>
            <a:off x="594506" y="5611804"/>
            <a:ext cx="4350806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Felsőoktatási beiskolázási bázis bővítése</a:t>
            </a:r>
          </a:p>
        </p:txBody>
      </p:sp>
      <p:sp>
        <p:nvSpPr>
          <p:cNvPr id="12" name="Téglalap 11">
            <a:extLst>
              <a:ext uri="{FF2B5EF4-FFF2-40B4-BE49-F238E27FC236}">
                <a16:creationId xmlns:a16="http://schemas.microsoft.com/office/drawing/2014/main" id="{A98E6CB1-0182-4B24-9B0B-2E8CF867DD76}"/>
              </a:ext>
            </a:extLst>
          </p:cNvPr>
          <p:cNvSpPr/>
          <p:nvPr/>
        </p:nvSpPr>
        <p:spPr>
          <a:xfrm>
            <a:off x="6385740" y="1309058"/>
            <a:ext cx="251248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Tanulási-tanítási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módszerek fejlesztése</a:t>
            </a:r>
          </a:p>
        </p:txBody>
      </p:sp>
      <p:sp>
        <p:nvSpPr>
          <p:cNvPr id="13" name="Téglalap 12">
            <a:extLst>
              <a:ext uri="{FF2B5EF4-FFF2-40B4-BE49-F238E27FC236}">
                <a16:creationId xmlns:a16="http://schemas.microsoft.com/office/drawing/2014/main" id="{5CA5BDE4-B1DC-4C6E-822D-1EB1F474E228}"/>
              </a:ext>
            </a:extLst>
          </p:cNvPr>
          <p:cNvSpPr/>
          <p:nvPr/>
        </p:nvSpPr>
        <p:spPr>
          <a:xfrm>
            <a:off x="1305118" y="2042440"/>
            <a:ext cx="2541465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Alapvizsga bevezetése</a:t>
            </a:r>
          </a:p>
        </p:txBody>
      </p:sp>
      <p:sp>
        <p:nvSpPr>
          <p:cNvPr id="14" name="Téglalap 13">
            <a:extLst>
              <a:ext uri="{FF2B5EF4-FFF2-40B4-BE49-F238E27FC236}">
                <a16:creationId xmlns:a16="http://schemas.microsoft.com/office/drawing/2014/main" id="{425DAEC7-B002-4DE9-8143-4C80996530B8}"/>
              </a:ext>
            </a:extLst>
          </p:cNvPr>
          <p:cNvSpPr/>
          <p:nvPr/>
        </p:nvSpPr>
        <p:spPr>
          <a:xfrm>
            <a:off x="930548" y="6154755"/>
            <a:ext cx="3295197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Középiskolai tantárgyi reform</a:t>
            </a:r>
          </a:p>
        </p:txBody>
      </p:sp>
      <p:sp>
        <p:nvSpPr>
          <p:cNvPr id="15" name="Téglalap 14">
            <a:extLst>
              <a:ext uri="{FF2B5EF4-FFF2-40B4-BE49-F238E27FC236}">
                <a16:creationId xmlns:a16="http://schemas.microsoft.com/office/drawing/2014/main" id="{BFB91142-8D17-44DA-94DA-B84DF9C561B2}"/>
              </a:ext>
            </a:extLst>
          </p:cNvPr>
          <p:cNvSpPr/>
          <p:nvPr/>
        </p:nvSpPr>
        <p:spPr>
          <a:xfrm>
            <a:off x="3652091" y="1796722"/>
            <a:ext cx="2454454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Kimeneti kritériumok</a:t>
            </a:r>
          </a:p>
        </p:txBody>
      </p:sp>
      <p:sp>
        <p:nvSpPr>
          <p:cNvPr id="16" name="Téglalap 15">
            <a:extLst>
              <a:ext uri="{FF2B5EF4-FFF2-40B4-BE49-F238E27FC236}">
                <a16:creationId xmlns:a16="http://schemas.microsoft.com/office/drawing/2014/main" id="{3DC03451-688B-4DBA-B080-84A1CC89312E}"/>
              </a:ext>
            </a:extLst>
          </p:cNvPr>
          <p:cNvSpPr/>
          <p:nvPr/>
        </p:nvSpPr>
        <p:spPr>
          <a:xfrm>
            <a:off x="171663" y="2557108"/>
            <a:ext cx="2601610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Rugalmas átjárhatóság</a:t>
            </a:r>
          </a:p>
        </p:txBody>
      </p:sp>
      <p:sp>
        <p:nvSpPr>
          <p:cNvPr id="17" name="Téglalap 16">
            <a:extLst>
              <a:ext uri="{FF2B5EF4-FFF2-40B4-BE49-F238E27FC236}">
                <a16:creationId xmlns:a16="http://schemas.microsoft.com/office/drawing/2014/main" id="{6D16A891-2970-4141-8072-FDA00085F42F}"/>
              </a:ext>
            </a:extLst>
          </p:cNvPr>
          <p:cNvSpPr/>
          <p:nvPr/>
        </p:nvSpPr>
        <p:spPr>
          <a:xfrm>
            <a:off x="3611218" y="4063481"/>
            <a:ext cx="3423245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Oktatási ráfordítások növelése</a:t>
            </a:r>
          </a:p>
        </p:txBody>
      </p:sp>
      <p:sp>
        <p:nvSpPr>
          <p:cNvPr id="18" name="Téglalap 17">
            <a:extLst>
              <a:ext uri="{FF2B5EF4-FFF2-40B4-BE49-F238E27FC236}">
                <a16:creationId xmlns:a16="http://schemas.microsoft.com/office/drawing/2014/main" id="{6F21AC86-2CFB-477B-89EC-9DF83EEED196}"/>
              </a:ext>
            </a:extLst>
          </p:cNvPr>
          <p:cNvSpPr/>
          <p:nvPr/>
        </p:nvSpPr>
        <p:spPr>
          <a:xfrm>
            <a:off x="312981" y="3637448"/>
            <a:ext cx="3436838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Életpályamodell továbbfejlesztése</a:t>
            </a:r>
          </a:p>
        </p:txBody>
      </p:sp>
      <p:sp>
        <p:nvSpPr>
          <p:cNvPr id="19" name="Téglalap 18">
            <a:extLst>
              <a:ext uri="{FF2B5EF4-FFF2-40B4-BE49-F238E27FC236}">
                <a16:creationId xmlns:a16="http://schemas.microsoft.com/office/drawing/2014/main" id="{10B59F6E-580F-4DED-B8E0-E6C5665066C1}"/>
              </a:ext>
            </a:extLst>
          </p:cNvPr>
          <p:cNvSpPr/>
          <p:nvPr/>
        </p:nvSpPr>
        <p:spPr>
          <a:xfrm>
            <a:off x="6667413" y="2314282"/>
            <a:ext cx="2326278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Digitális tananyagok</a:t>
            </a:r>
          </a:p>
        </p:txBody>
      </p:sp>
      <p:sp>
        <p:nvSpPr>
          <p:cNvPr id="20" name="Téglalap 19">
            <a:extLst>
              <a:ext uri="{FF2B5EF4-FFF2-40B4-BE49-F238E27FC236}">
                <a16:creationId xmlns:a16="http://schemas.microsoft.com/office/drawing/2014/main" id="{6514200F-EE2F-4F64-85F6-E988184D2BBC}"/>
              </a:ext>
            </a:extLst>
          </p:cNvPr>
          <p:cNvSpPr/>
          <p:nvPr/>
        </p:nvSpPr>
        <p:spPr>
          <a:xfrm>
            <a:off x="6237985" y="5993862"/>
            <a:ext cx="22154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Felsőoktatás és piac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kapcsolatának erősítése</a:t>
            </a:r>
          </a:p>
        </p:txBody>
      </p:sp>
      <p:sp>
        <p:nvSpPr>
          <p:cNvPr id="21" name="Téglalap 20">
            <a:extLst>
              <a:ext uri="{FF2B5EF4-FFF2-40B4-BE49-F238E27FC236}">
                <a16:creationId xmlns:a16="http://schemas.microsoft.com/office/drawing/2014/main" id="{3B0C7237-AE99-4B0D-937F-075391D44C93}"/>
              </a:ext>
            </a:extLst>
          </p:cNvPr>
          <p:cNvSpPr/>
          <p:nvPr/>
        </p:nvSpPr>
        <p:spPr>
          <a:xfrm>
            <a:off x="3006950" y="5280915"/>
            <a:ext cx="4027513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Felsőoktatási </a:t>
            </a:r>
            <a:r>
              <a:rPr kumimoji="0" lang="hu-HU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K+F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kiadások növelése</a:t>
            </a:r>
          </a:p>
        </p:txBody>
      </p:sp>
      <p:sp>
        <p:nvSpPr>
          <p:cNvPr id="22" name="Téglalap 21">
            <a:extLst>
              <a:ext uri="{FF2B5EF4-FFF2-40B4-BE49-F238E27FC236}">
                <a16:creationId xmlns:a16="http://schemas.microsoft.com/office/drawing/2014/main" id="{057FC160-391C-46C1-AE39-F0DD94A52CD7}"/>
              </a:ext>
            </a:extLst>
          </p:cNvPr>
          <p:cNvSpPr/>
          <p:nvPr/>
        </p:nvSpPr>
        <p:spPr>
          <a:xfrm>
            <a:off x="3666367" y="3357985"/>
            <a:ext cx="3312061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Oktató pálya vonzóbbá tétele</a:t>
            </a:r>
          </a:p>
        </p:txBody>
      </p:sp>
      <p:sp>
        <p:nvSpPr>
          <p:cNvPr id="23" name="Téglalap 22">
            <a:extLst>
              <a:ext uri="{FF2B5EF4-FFF2-40B4-BE49-F238E27FC236}">
                <a16:creationId xmlns:a16="http://schemas.microsoft.com/office/drawing/2014/main" id="{5E597DFF-CC7F-43BA-9E15-C0EC698B4BF3}"/>
              </a:ext>
            </a:extLst>
          </p:cNvPr>
          <p:cNvSpPr/>
          <p:nvPr/>
        </p:nvSpPr>
        <p:spPr>
          <a:xfrm>
            <a:off x="5710546" y="4651935"/>
            <a:ext cx="3507563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Kollégiumi férőhelyek növelése</a:t>
            </a:r>
          </a:p>
        </p:txBody>
      </p:sp>
      <p:sp>
        <p:nvSpPr>
          <p:cNvPr id="24" name="Téglalap 23">
            <a:extLst>
              <a:ext uri="{FF2B5EF4-FFF2-40B4-BE49-F238E27FC236}">
                <a16:creationId xmlns:a16="http://schemas.microsoft.com/office/drawing/2014/main" id="{438090FD-DCDA-4C84-8002-B462DCE4AB13}"/>
              </a:ext>
            </a:extLst>
          </p:cNvPr>
          <p:cNvSpPr/>
          <p:nvPr/>
        </p:nvSpPr>
        <p:spPr>
          <a:xfrm>
            <a:off x="167738" y="4669062"/>
            <a:ext cx="3127459" cy="4255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Lemorzsolódás csökkentése</a:t>
            </a:r>
          </a:p>
        </p:txBody>
      </p:sp>
      <p:sp>
        <p:nvSpPr>
          <p:cNvPr id="25" name="Téglalap 24">
            <a:extLst>
              <a:ext uri="{FF2B5EF4-FFF2-40B4-BE49-F238E27FC236}">
                <a16:creationId xmlns:a16="http://schemas.microsoft.com/office/drawing/2014/main" id="{7375E23A-A725-46B8-A8A6-4935CCF32EBF}"/>
              </a:ext>
            </a:extLst>
          </p:cNvPr>
          <p:cNvSpPr/>
          <p:nvPr/>
        </p:nvSpPr>
        <p:spPr>
          <a:xfrm>
            <a:off x="4071282" y="5927967"/>
            <a:ext cx="23053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Egyetemi eredményektől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függő önköltségi díj</a:t>
            </a:r>
          </a:p>
        </p:txBody>
      </p:sp>
      <p:sp>
        <p:nvSpPr>
          <p:cNvPr id="26" name="Téglalap 25">
            <a:extLst>
              <a:ext uri="{FF2B5EF4-FFF2-40B4-BE49-F238E27FC236}">
                <a16:creationId xmlns:a16="http://schemas.microsoft.com/office/drawing/2014/main" id="{9BF78926-CD4D-47A8-A0E5-89133798085B}"/>
              </a:ext>
            </a:extLst>
          </p:cNvPr>
          <p:cNvSpPr/>
          <p:nvPr/>
        </p:nvSpPr>
        <p:spPr>
          <a:xfrm>
            <a:off x="4685135" y="955499"/>
            <a:ext cx="3857659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Felsőoktatási infrastruktúra fejlesztése</a:t>
            </a:r>
          </a:p>
        </p:txBody>
      </p:sp>
      <p:sp>
        <p:nvSpPr>
          <p:cNvPr id="27" name="Téglalap 26">
            <a:extLst>
              <a:ext uri="{FF2B5EF4-FFF2-40B4-BE49-F238E27FC236}">
                <a16:creationId xmlns:a16="http://schemas.microsoft.com/office/drawing/2014/main" id="{DC8DA8A9-6F48-4FB9-A447-D18ED167F770}"/>
              </a:ext>
            </a:extLst>
          </p:cNvPr>
          <p:cNvSpPr/>
          <p:nvPr/>
        </p:nvSpPr>
        <p:spPr>
          <a:xfrm>
            <a:off x="248177" y="1832030"/>
            <a:ext cx="3237809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Nyelvvizsgák elvárásainak átalakítása</a:t>
            </a:r>
          </a:p>
        </p:txBody>
      </p:sp>
      <p:sp>
        <p:nvSpPr>
          <p:cNvPr id="28" name="Téglalap 27">
            <a:extLst>
              <a:ext uri="{FF2B5EF4-FFF2-40B4-BE49-F238E27FC236}">
                <a16:creationId xmlns:a16="http://schemas.microsoft.com/office/drawing/2014/main" id="{CF3C6389-E7F8-4444-BBD9-E9E1D0CC9731}"/>
              </a:ext>
            </a:extLst>
          </p:cNvPr>
          <p:cNvSpPr/>
          <p:nvPr/>
        </p:nvSpPr>
        <p:spPr>
          <a:xfrm>
            <a:off x="4548870" y="4356566"/>
            <a:ext cx="3061031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Informatikai eszközpark fejlesztése</a:t>
            </a:r>
          </a:p>
        </p:txBody>
      </p:sp>
      <p:sp>
        <p:nvSpPr>
          <p:cNvPr id="30" name="Téglalap 29">
            <a:extLst>
              <a:ext uri="{FF2B5EF4-FFF2-40B4-BE49-F238E27FC236}">
                <a16:creationId xmlns:a16="http://schemas.microsoft.com/office/drawing/2014/main" id="{4B7A0402-B271-498F-B879-C1D2246610D7}"/>
              </a:ext>
            </a:extLst>
          </p:cNvPr>
          <p:cNvSpPr/>
          <p:nvPr/>
        </p:nvSpPr>
        <p:spPr>
          <a:xfrm>
            <a:off x="331884" y="5365846"/>
            <a:ext cx="2631426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Ösztöndíjrendszerek bővítése</a:t>
            </a:r>
          </a:p>
        </p:txBody>
      </p:sp>
      <p:sp>
        <p:nvSpPr>
          <p:cNvPr id="31" name="Téglalap 30">
            <a:extLst>
              <a:ext uri="{FF2B5EF4-FFF2-40B4-BE49-F238E27FC236}">
                <a16:creationId xmlns:a16="http://schemas.microsoft.com/office/drawing/2014/main" id="{5ED33BD7-2AC0-4371-9A1E-4549C0319EDF}"/>
              </a:ext>
            </a:extLst>
          </p:cNvPr>
          <p:cNvSpPr/>
          <p:nvPr/>
        </p:nvSpPr>
        <p:spPr>
          <a:xfrm>
            <a:off x="6493791" y="1861970"/>
            <a:ext cx="2444131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Magántőke becsatornázása</a:t>
            </a:r>
          </a:p>
        </p:txBody>
      </p:sp>
      <p:sp>
        <p:nvSpPr>
          <p:cNvPr id="32" name="Téglalap 31">
            <a:extLst>
              <a:ext uri="{FF2B5EF4-FFF2-40B4-BE49-F238E27FC236}">
                <a16:creationId xmlns:a16="http://schemas.microsoft.com/office/drawing/2014/main" id="{A2CF3464-4853-4433-A58B-A7DF612FAA22}"/>
              </a:ext>
            </a:extLst>
          </p:cNvPr>
          <p:cNvSpPr/>
          <p:nvPr/>
        </p:nvSpPr>
        <p:spPr>
          <a:xfrm>
            <a:off x="3455504" y="1297534"/>
            <a:ext cx="2377382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Pályaorientáció fejlesztése</a:t>
            </a:r>
          </a:p>
        </p:txBody>
      </p:sp>
      <p:sp>
        <p:nvSpPr>
          <p:cNvPr id="33" name="Téglalap 32">
            <a:extLst>
              <a:ext uri="{FF2B5EF4-FFF2-40B4-BE49-F238E27FC236}">
                <a16:creationId xmlns:a16="http://schemas.microsoft.com/office/drawing/2014/main" id="{1CD64743-C69E-42E7-A24B-B4CC21C38611}"/>
              </a:ext>
            </a:extLst>
          </p:cNvPr>
          <p:cNvSpPr/>
          <p:nvPr/>
        </p:nvSpPr>
        <p:spPr>
          <a:xfrm>
            <a:off x="3833909" y="3807378"/>
            <a:ext cx="2780056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Tanítók számának növelése</a:t>
            </a:r>
          </a:p>
        </p:txBody>
      </p:sp>
      <p:sp>
        <p:nvSpPr>
          <p:cNvPr id="34" name="Téglalap 33">
            <a:extLst>
              <a:ext uri="{FF2B5EF4-FFF2-40B4-BE49-F238E27FC236}">
                <a16:creationId xmlns:a16="http://schemas.microsoft.com/office/drawing/2014/main" id="{C894B9B1-DA1D-49F7-8629-B4530573808C}"/>
              </a:ext>
            </a:extLst>
          </p:cNvPr>
          <p:cNvSpPr/>
          <p:nvPr/>
        </p:nvSpPr>
        <p:spPr>
          <a:xfrm>
            <a:off x="3385418" y="4700548"/>
            <a:ext cx="2234907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Angol nyelvű publikációk</a:t>
            </a:r>
          </a:p>
        </p:txBody>
      </p:sp>
      <p:sp>
        <p:nvSpPr>
          <p:cNvPr id="35" name="Téglalap 34">
            <a:extLst>
              <a:ext uri="{FF2B5EF4-FFF2-40B4-BE49-F238E27FC236}">
                <a16:creationId xmlns:a16="http://schemas.microsoft.com/office/drawing/2014/main" id="{19E8DBC2-562B-4C27-AFFA-119632B07BA6}"/>
              </a:ext>
            </a:extLst>
          </p:cNvPr>
          <p:cNvSpPr/>
          <p:nvPr/>
        </p:nvSpPr>
        <p:spPr>
          <a:xfrm>
            <a:off x="2519344" y="2365465"/>
            <a:ext cx="15113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Duális képzés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erősítése</a:t>
            </a:r>
          </a:p>
        </p:txBody>
      </p:sp>
      <p:sp>
        <p:nvSpPr>
          <p:cNvPr id="36" name="Téglalap 35">
            <a:extLst>
              <a:ext uri="{FF2B5EF4-FFF2-40B4-BE49-F238E27FC236}">
                <a16:creationId xmlns:a16="http://schemas.microsoft.com/office/drawing/2014/main" id="{16F7236D-D0EC-46E5-8423-240E856354C4}"/>
              </a:ext>
            </a:extLst>
          </p:cNvPr>
          <p:cNvSpPr/>
          <p:nvPr/>
        </p:nvSpPr>
        <p:spPr>
          <a:xfrm>
            <a:off x="806590" y="5015161"/>
            <a:ext cx="2114681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Alapozó 0. évfolyam</a:t>
            </a:r>
          </a:p>
        </p:txBody>
      </p:sp>
      <p:sp>
        <p:nvSpPr>
          <p:cNvPr id="37" name="Téglalap 36">
            <a:extLst>
              <a:ext uri="{FF2B5EF4-FFF2-40B4-BE49-F238E27FC236}">
                <a16:creationId xmlns:a16="http://schemas.microsoft.com/office/drawing/2014/main" id="{3DABBFBC-87E9-429E-9881-9AF643B37CF3}"/>
              </a:ext>
            </a:extLst>
          </p:cNvPr>
          <p:cNvSpPr/>
          <p:nvPr/>
        </p:nvSpPr>
        <p:spPr>
          <a:xfrm>
            <a:off x="500621" y="3400463"/>
            <a:ext cx="2437206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Hallgatói aktivitás növelése</a:t>
            </a:r>
          </a:p>
        </p:txBody>
      </p:sp>
      <p:sp>
        <p:nvSpPr>
          <p:cNvPr id="38" name="Téglalap 37">
            <a:extLst>
              <a:ext uri="{FF2B5EF4-FFF2-40B4-BE49-F238E27FC236}">
                <a16:creationId xmlns:a16="http://schemas.microsoft.com/office/drawing/2014/main" id="{00353BF6-EC58-4825-B813-A8DC5EA08F9F}"/>
              </a:ext>
            </a:extLst>
          </p:cNvPr>
          <p:cNvSpPr/>
          <p:nvPr/>
        </p:nvSpPr>
        <p:spPr>
          <a:xfrm>
            <a:off x="3973653" y="2312798"/>
            <a:ext cx="2743059" cy="3921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Pénzügyi kultúra mélyítése</a:t>
            </a:r>
          </a:p>
        </p:txBody>
      </p:sp>
      <p:sp>
        <p:nvSpPr>
          <p:cNvPr id="39" name="Téglalap 38">
            <a:extLst>
              <a:ext uri="{FF2B5EF4-FFF2-40B4-BE49-F238E27FC236}">
                <a16:creationId xmlns:a16="http://schemas.microsoft.com/office/drawing/2014/main" id="{18601AA1-BDAA-4720-9362-5BC00B2EA6C1}"/>
              </a:ext>
            </a:extLst>
          </p:cNvPr>
          <p:cNvSpPr/>
          <p:nvPr/>
        </p:nvSpPr>
        <p:spPr>
          <a:xfrm>
            <a:off x="901868" y="995898"/>
            <a:ext cx="3896644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Felsőoktatási tantárgyi szerkezet átalakítása</a:t>
            </a:r>
          </a:p>
        </p:txBody>
      </p:sp>
      <p:sp>
        <p:nvSpPr>
          <p:cNvPr id="40" name="Téglalap 39">
            <a:extLst>
              <a:ext uri="{FF2B5EF4-FFF2-40B4-BE49-F238E27FC236}">
                <a16:creationId xmlns:a16="http://schemas.microsoft.com/office/drawing/2014/main" id="{91F3D693-DDB6-4626-BF19-EC8822747E25}"/>
              </a:ext>
            </a:extLst>
          </p:cNvPr>
          <p:cNvSpPr/>
          <p:nvPr/>
        </p:nvSpPr>
        <p:spPr>
          <a:xfrm>
            <a:off x="5165276" y="5690996"/>
            <a:ext cx="3658630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Kötelező természettudományos érettségi</a:t>
            </a:r>
          </a:p>
        </p:txBody>
      </p:sp>
      <p:sp>
        <p:nvSpPr>
          <p:cNvPr id="41" name="Téglalap 40">
            <a:extLst>
              <a:ext uri="{FF2B5EF4-FFF2-40B4-BE49-F238E27FC236}">
                <a16:creationId xmlns:a16="http://schemas.microsoft.com/office/drawing/2014/main" id="{6BD17935-58DC-4F16-81B9-3EF76C0BFCA9}"/>
              </a:ext>
            </a:extLst>
          </p:cNvPr>
          <p:cNvSpPr/>
          <p:nvPr/>
        </p:nvSpPr>
        <p:spPr>
          <a:xfrm>
            <a:off x="153291" y="5937987"/>
            <a:ext cx="4009111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Angol nyelvű felvételi és érettségi lehetősége</a:t>
            </a:r>
          </a:p>
        </p:txBody>
      </p:sp>
      <p:sp>
        <p:nvSpPr>
          <p:cNvPr id="42" name="Téglalap 41">
            <a:extLst>
              <a:ext uri="{FF2B5EF4-FFF2-40B4-BE49-F238E27FC236}">
                <a16:creationId xmlns:a16="http://schemas.microsoft.com/office/drawing/2014/main" id="{00A35ACC-79E3-4536-945E-2197660C9179}"/>
              </a:ext>
            </a:extLst>
          </p:cNvPr>
          <p:cNvSpPr/>
          <p:nvPr/>
        </p:nvSpPr>
        <p:spPr>
          <a:xfrm>
            <a:off x="5232593" y="3606032"/>
            <a:ext cx="3827971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Szakképzés és piac kapcsolatának erősítése</a:t>
            </a:r>
          </a:p>
        </p:txBody>
      </p:sp>
      <p:sp>
        <p:nvSpPr>
          <p:cNvPr id="43" name="Téglalap 42">
            <a:extLst>
              <a:ext uri="{FF2B5EF4-FFF2-40B4-BE49-F238E27FC236}">
                <a16:creationId xmlns:a16="http://schemas.microsoft.com/office/drawing/2014/main" id="{9944C5C4-26D8-4DB1-8C61-9E57A65A5930}"/>
              </a:ext>
            </a:extLst>
          </p:cNvPr>
          <p:cNvSpPr/>
          <p:nvPr/>
        </p:nvSpPr>
        <p:spPr>
          <a:xfrm>
            <a:off x="5426187" y="2905993"/>
            <a:ext cx="3717813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Természettudományok súlyának növelése</a:t>
            </a:r>
          </a:p>
        </p:txBody>
      </p:sp>
      <p:sp>
        <p:nvSpPr>
          <p:cNvPr id="45" name="Téglalap 44">
            <a:extLst>
              <a:ext uri="{FF2B5EF4-FFF2-40B4-BE49-F238E27FC236}">
                <a16:creationId xmlns:a16="http://schemas.microsoft.com/office/drawing/2014/main" id="{B6DE2B39-CBE7-45F2-850B-6078DA0CD7CC}"/>
              </a:ext>
            </a:extLst>
          </p:cNvPr>
          <p:cNvSpPr/>
          <p:nvPr/>
        </p:nvSpPr>
        <p:spPr>
          <a:xfrm>
            <a:off x="6894092" y="5112043"/>
            <a:ext cx="223118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Külföldi diákok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Magyarországon tartása</a:t>
            </a:r>
          </a:p>
        </p:txBody>
      </p:sp>
      <p:sp>
        <p:nvSpPr>
          <p:cNvPr id="46" name="Téglalap 45">
            <a:extLst>
              <a:ext uri="{FF2B5EF4-FFF2-40B4-BE49-F238E27FC236}">
                <a16:creationId xmlns:a16="http://schemas.microsoft.com/office/drawing/2014/main" id="{36417CBA-D374-4A7E-A7B3-864EDC04A3A0}"/>
              </a:ext>
            </a:extLst>
          </p:cNvPr>
          <p:cNvSpPr/>
          <p:nvPr/>
        </p:nvSpPr>
        <p:spPr>
          <a:xfrm>
            <a:off x="4227113" y="3133690"/>
            <a:ext cx="3118611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Specifikus posztgraduális képzések</a:t>
            </a:r>
          </a:p>
        </p:txBody>
      </p:sp>
      <p:sp>
        <p:nvSpPr>
          <p:cNvPr id="47" name="Téglalap 46">
            <a:extLst>
              <a:ext uri="{FF2B5EF4-FFF2-40B4-BE49-F238E27FC236}">
                <a16:creationId xmlns:a16="http://schemas.microsoft.com/office/drawing/2014/main" id="{3D5441CE-D16C-4182-889D-B4E029AB51A3}"/>
              </a:ext>
            </a:extLst>
          </p:cNvPr>
          <p:cNvSpPr/>
          <p:nvPr/>
        </p:nvSpPr>
        <p:spPr>
          <a:xfrm>
            <a:off x="865371" y="4476739"/>
            <a:ext cx="3681777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Programozás integrálása a matematikába</a:t>
            </a:r>
          </a:p>
        </p:txBody>
      </p:sp>
      <p:sp>
        <p:nvSpPr>
          <p:cNvPr id="48" name="Téglalap 47">
            <a:extLst>
              <a:ext uri="{FF2B5EF4-FFF2-40B4-BE49-F238E27FC236}">
                <a16:creationId xmlns:a16="http://schemas.microsoft.com/office/drawing/2014/main" id="{F6F63CF1-B719-44C4-AD1E-381259C92E0D}"/>
              </a:ext>
            </a:extLst>
          </p:cNvPr>
          <p:cNvSpPr/>
          <p:nvPr/>
        </p:nvSpPr>
        <p:spPr>
          <a:xfrm>
            <a:off x="1383322" y="2875767"/>
            <a:ext cx="3264676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Teljesítmény- és elégedettség-mérés</a:t>
            </a:r>
          </a:p>
        </p:txBody>
      </p:sp>
      <p:sp>
        <p:nvSpPr>
          <p:cNvPr id="49" name="Téglalap 48">
            <a:extLst>
              <a:ext uri="{FF2B5EF4-FFF2-40B4-BE49-F238E27FC236}">
                <a16:creationId xmlns:a16="http://schemas.microsoft.com/office/drawing/2014/main" id="{033AE5EF-4C74-41B3-AD9D-D4A5F9144C12}"/>
              </a:ext>
            </a:extLst>
          </p:cNvPr>
          <p:cNvSpPr/>
          <p:nvPr/>
        </p:nvSpPr>
        <p:spPr>
          <a:xfrm>
            <a:off x="6549503" y="3893839"/>
            <a:ext cx="2348720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Pénzügyi továbbképzések</a:t>
            </a:r>
          </a:p>
        </p:txBody>
      </p:sp>
      <p:sp>
        <p:nvSpPr>
          <p:cNvPr id="50" name="Téglalap 49">
            <a:extLst>
              <a:ext uri="{FF2B5EF4-FFF2-40B4-BE49-F238E27FC236}">
                <a16:creationId xmlns:a16="http://schemas.microsoft.com/office/drawing/2014/main" id="{EC942F4B-35BB-48C7-9AD2-457C9C1D3F5D}"/>
              </a:ext>
            </a:extLst>
          </p:cNvPr>
          <p:cNvSpPr/>
          <p:nvPr/>
        </p:nvSpPr>
        <p:spPr>
          <a:xfrm>
            <a:off x="4484267" y="2096405"/>
            <a:ext cx="3231590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Egyetemi infrastruktúra bérbeadása</a:t>
            </a:r>
          </a:p>
        </p:txBody>
      </p:sp>
      <p:sp>
        <p:nvSpPr>
          <p:cNvPr id="51" name="Téglalap 50">
            <a:extLst>
              <a:ext uri="{FF2B5EF4-FFF2-40B4-BE49-F238E27FC236}">
                <a16:creationId xmlns:a16="http://schemas.microsoft.com/office/drawing/2014/main" id="{C70B5C20-502B-4D8F-9D35-E7167288844D}"/>
              </a:ext>
            </a:extLst>
          </p:cNvPr>
          <p:cNvSpPr/>
          <p:nvPr/>
        </p:nvSpPr>
        <p:spPr>
          <a:xfrm>
            <a:off x="135332" y="2345942"/>
            <a:ext cx="2242473" cy="3255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4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Feliratos filmek és sorozatok</a:t>
            </a:r>
          </a:p>
        </p:txBody>
      </p:sp>
      <p:sp>
        <p:nvSpPr>
          <p:cNvPr id="53" name="Téglalap 52">
            <a:extLst>
              <a:ext uri="{FF2B5EF4-FFF2-40B4-BE49-F238E27FC236}">
                <a16:creationId xmlns:a16="http://schemas.microsoft.com/office/drawing/2014/main" id="{7D44E8CB-36CA-4439-98D2-296AD65DFEE5}"/>
              </a:ext>
            </a:extLst>
          </p:cNvPr>
          <p:cNvSpPr/>
          <p:nvPr/>
        </p:nvSpPr>
        <p:spPr>
          <a:xfrm>
            <a:off x="4245063" y="1571213"/>
            <a:ext cx="1986313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Külföldi részképzések</a:t>
            </a:r>
          </a:p>
        </p:txBody>
      </p:sp>
      <p:sp>
        <p:nvSpPr>
          <p:cNvPr id="54" name="Téglalap 53">
            <a:extLst>
              <a:ext uri="{FF2B5EF4-FFF2-40B4-BE49-F238E27FC236}">
                <a16:creationId xmlns:a16="http://schemas.microsoft.com/office/drawing/2014/main" id="{7B53EE40-BD29-43B6-B59C-40D8B195C030}"/>
              </a:ext>
            </a:extLst>
          </p:cNvPr>
          <p:cNvSpPr/>
          <p:nvPr/>
        </p:nvSpPr>
        <p:spPr>
          <a:xfrm>
            <a:off x="7564668" y="4206096"/>
            <a:ext cx="15152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Kettős diploma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programok</a:t>
            </a:r>
          </a:p>
        </p:txBody>
      </p:sp>
      <p:sp>
        <p:nvSpPr>
          <p:cNvPr id="55" name="Téglalap 54">
            <a:extLst>
              <a:ext uri="{FF2B5EF4-FFF2-40B4-BE49-F238E27FC236}">
                <a16:creationId xmlns:a16="http://schemas.microsoft.com/office/drawing/2014/main" id="{74FFDCD8-7DA3-47B3-A226-8B2EEF0A548A}"/>
              </a:ext>
            </a:extLst>
          </p:cNvPr>
          <p:cNvSpPr/>
          <p:nvPr/>
        </p:nvSpPr>
        <p:spPr>
          <a:xfrm>
            <a:off x="6894092" y="3360683"/>
            <a:ext cx="2196627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Idegen nyelvi szakkörök</a:t>
            </a:r>
          </a:p>
        </p:txBody>
      </p:sp>
      <p:sp>
        <p:nvSpPr>
          <p:cNvPr id="56" name="Téglalap 55">
            <a:extLst>
              <a:ext uri="{FF2B5EF4-FFF2-40B4-BE49-F238E27FC236}">
                <a16:creationId xmlns:a16="http://schemas.microsoft.com/office/drawing/2014/main" id="{58D4985F-8AE2-4BCC-A3D1-253C0338A1A1}"/>
              </a:ext>
            </a:extLst>
          </p:cNvPr>
          <p:cNvSpPr/>
          <p:nvPr/>
        </p:nvSpPr>
        <p:spPr>
          <a:xfrm>
            <a:off x="3861829" y="6441304"/>
            <a:ext cx="2265236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Külföldi csereprogramok</a:t>
            </a:r>
          </a:p>
        </p:txBody>
      </p:sp>
      <p:sp>
        <p:nvSpPr>
          <p:cNvPr id="57" name="Téglalap 56">
            <a:extLst>
              <a:ext uri="{FF2B5EF4-FFF2-40B4-BE49-F238E27FC236}">
                <a16:creationId xmlns:a16="http://schemas.microsoft.com/office/drawing/2014/main" id="{8784689E-F440-4C3D-9E65-FAA7801B7D59}"/>
              </a:ext>
            </a:extLst>
          </p:cNvPr>
          <p:cNvSpPr/>
          <p:nvPr/>
        </p:nvSpPr>
        <p:spPr>
          <a:xfrm>
            <a:off x="616562" y="6399229"/>
            <a:ext cx="2586734" cy="3588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4572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75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Két- vagy többnyelvű képzés</a:t>
            </a:r>
          </a:p>
        </p:txBody>
      </p:sp>
      <p:pic>
        <p:nvPicPr>
          <p:cNvPr id="58" name="Kép 57">
            <a:extLst>
              <a:ext uri="{FF2B5EF4-FFF2-40B4-BE49-F238E27FC236}">
                <a16:creationId xmlns:a16="http://schemas.microsoft.com/office/drawing/2014/main" id="{E44BAB4F-A8F2-4CE3-B8F7-C2EF4843E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8" y="835464"/>
            <a:ext cx="779269" cy="900000"/>
          </a:xfrm>
          <a:prstGeom prst="rect">
            <a:avLst/>
          </a:prstGeom>
        </p:spPr>
      </p:pic>
      <p:sp>
        <p:nvSpPr>
          <p:cNvPr id="59" name="Szöveg helye 3">
            <a:extLst>
              <a:ext uri="{FF2B5EF4-FFF2-40B4-BE49-F238E27FC236}">
                <a16:creationId xmlns:a16="http://schemas.microsoft.com/office/drawing/2014/main" id="{0C5491EE-AFFE-4DDD-8664-181469FD0AA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7891453" y="6596865"/>
            <a:ext cx="1172895" cy="197502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</p:spTree>
    <p:extLst>
      <p:ext uri="{BB962C8B-B14F-4D97-AF65-F5344CB8AC3E}">
        <p14:creationId xmlns:p14="http://schemas.microsoft.com/office/powerpoint/2010/main" val="49247433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60CF2066-E7B6-44E3-B71A-6EB4CE219231}"/>
              </a:ext>
            </a:extLst>
          </p:cNvPr>
          <p:cNvGraphicFramePr>
            <a:graphicFrameLocks noGrp="1"/>
          </p:cNvGraphicFramePr>
          <p:nvPr>
            <p:ph sz="quarter" idx="10"/>
            <p:extLst/>
          </p:nvPr>
        </p:nvGraphicFramePr>
        <p:xfrm>
          <a:off x="278674" y="1741715"/>
          <a:ext cx="8630195" cy="44955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id="{FEC3631E-29B7-47A4-9C27-1DBF388E5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Több k+f ráfordítás és kutató az innovációvezérelt MAGYARORSZÁGÉRT</a:t>
            </a:r>
          </a:p>
        </p:txBody>
      </p:sp>
      <p:sp>
        <p:nvSpPr>
          <p:cNvPr id="5" name="Szöveg helye 2">
            <a:extLst>
              <a:ext uri="{FF2B5EF4-FFF2-40B4-BE49-F238E27FC236}">
                <a16:creationId xmlns:a16="http://schemas.microsoft.com/office/drawing/2014/main" id="{B7E62266-1199-48F5-BF2D-50260D27A4CC}"/>
              </a:ext>
            </a:extLst>
          </p:cNvPr>
          <p:cNvSpPr txBox="1">
            <a:spLocks/>
          </p:cNvSpPr>
          <p:nvPr/>
        </p:nvSpPr>
        <p:spPr>
          <a:xfrm>
            <a:off x="2520231" y="1183573"/>
            <a:ext cx="4821089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K+F kiadás érje el a GDP 2 százalékát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églalap: lekerekített 10">
            <a:extLst>
              <a:ext uri="{FF2B5EF4-FFF2-40B4-BE49-F238E27FC236}">
                <a16:creationId xmlns:a16="http://schemas.microsoft.com/office/drawing/2014/main" id="{FC5B7F10-5174-46A9-A68C-E8DCC9C7F49D}"/>
              </a:ext>
            </a:extLst>
          </p:cNvPr>
          <p:cNvSpPr/>
          <p:nvPr/>
        </p:nvSpPr>
        <p:spPr>
          <a:xfrm>
            <a:off x="1697944" y="1175698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sp>
        <p:nvSpPr>
          <p:cNvPr id="9" name="Szöveg helye 3">
            <a:extLst>
              <a:ext uri="{FF2B5EF4-FFF2-40B4-BE49-F238E27FC236}">
                <a16:creationId xmlns:a16="http://schemas.microsoft.com/office/drawing/2014/main" id="{CBFCF168-A316-4ED9-B4D1-49891B2EC94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10" name="Kép 9">
            <a:extLst>
              <a:ext uri="{FF2B5EF4-FFF2-40B4-BE49-F238E27FC236}">
                <a16:creationId xmlns:a16="http://schemas.microsoft.com/office/drawing/2014/main" id="{442B88EF-B780-4445-A084-723CE8E739D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18" y="820433"/>
            <a:ext cx="7792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3636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B7E95EF-642B-4EC1-AE39-C1C0AED90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Megfelelni az ipar 4.0-nak és felkészülni az 5.0-ra</a:t>
            </a:r>
            <a:br>
              <a:rPr lang="hu-HU" sz="2300" dirty="0"/>
            </a:br>
            <a:r>
              <a:rPr lang="hu-HU" sz="2300" dirty="0"/>
              <a:t>(8 JAVASLAT)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123331-07BF-4B4C-971D-C7CDFE7077A8}"/>
              </a:ext>
            </a:extLst>
          </p:cNvPr>
          <p:cNvSpPr txBox="1"/>
          <p:nvPr/>
        </p:nvSpPr>
        <p:spPr>
          <a:xfrm>
            <a:off x="896275" y="1280575"/>
            <a:ext cx="6540137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Adókedvezmény kiterjesztése az egyetemi végzettséggel rendelkező kutatóknak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A3E9BD-36C7-421E-9E0A-3FE10CCC98C0}"/>
              </a:ext>
            </a:extLst>
          </p:cNvPr>
          <p:cNvSpPr txBox="1"/>
          <p:nvPr/>
        </p:nvSpPr>
        <p:spPr>
          <a:xfrm>
            <a:off x="4906973" y="2184971"/>
            <a:ext cx="418882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K+F segédszemélyzet létszámának növelése béremelésekkel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46A11B7-371A-46A3-A329-01AAE78A4647}"/>
              </a:ext>
            </a:extLst>
          </p:cNvPr>
          <p:cNvSpPr txBox="1"/>
          <p:nvPr/>
        </p:nvSpPr>
        <p:spPr>
          <a:xfrm>
            <a:off x="283156" y="3809794"/>
            <a:ext cx="43194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Doktori költségek 50 százalékának állami átvállalása a 30 év feletti munkavállalóknak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D1D45A-A946-4AB4-8B6A-CAA676756E71}"/>
              </a:ext>
            </a:extLst>
          </p:cNvPr>
          <p:cNvSpPr txBox="1"/>
          <p:nvPr/>
        </p:nvSpPr>
        <p:spPr>
          <a:xfrm>
            <a:off x="4543158" y="4287651"/>
            <a:ext cx="377123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Vállalati K+F kiadások ösztönzése az üzleti környezet fejlesztésével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51B391-FC81-423D-8995-40E143B6F139}"/>
              </a:ext>
            </a:extLst>
          </p:cNvPr>
          <p:cNvSpPr txBox="1"/>
          <p:nvPr/>
        </p:nvSpPr>
        <p:spPr>
          <a:xfrm>
            <a:off x="718150" y="2453356"/>
            <a:ext cx="4188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Életciklus elején lévő vállalkozások K+F kiadásainak támogatása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161DAEC-77FD-4B20-8C32-992249B844E6}"/>
              </a:ext>
            </a:extLst>
          </p:cNvPr>
          <p:cNvSpPr txBox="1"/>
          <p:nvPr/>
        </p:nvSpPr>
        <p:spPr>
          <a:xfrm>
            <a:off x="4500436" y="2979437"/>
            <a:ext cx="41888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hu-HU" sz="2400" b="1" dirty="0">
                <a:solidFill>
                  <a:srgbClr val="70AD47">
                    <a:lumMod val="50000"/>
                  </a:srgbClr>
                </a:solidFill>
              </a:rPr>
              <a:t>Feltételes munkáltatói járulékcsökkentés a </a:t>
            </a:r>
            <a:r>
              <a:rPr lang="hu-HU" sz="2400" b="1" dirty="0" err="1">
                <a:solidFill>
                  <a:srgbClr val="70AD47">
                    <a:lumMod val="50000"/>
                  </a:srgbClr>
                </a:solidFill>
              </a:rPr>
              <a:t>K+F-be</a:t>
            </a:r>
            <a:r>
              <a:rPr lang="hu-HU" sz="2400" b="1" dirty="0">
                <a:solidFill>
                  <a:srgbClr val="70AD47">
                    <a:lumMod val="50000"/>
                  </a:srgbClr>
                </a:solidFill>
              </a:rPr>
              <a:t> beruházó kkv-k számára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2447880-5F54-4B91-A213-B00E77E24E1D}"/>
              </a:ext>
            </a:extLst>
          </p:cNvPr>
          <p:cNvSpPr txBox="1"/>
          <p:nvPr/>
        </p:nvSpPr>
        <p:spPr>
          <a:xfrm>
            <a:off x="766460" y="5026987"/>
            <a:ext cx="51990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Szabadalmi díjak csökkentése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650662B-E498-48B2-BD00-7FADDB2F7911}"/>
              </a:ext>
            </a:extLst>
          </p:cNvPr>
          <p:cNvSpPr txBox="1"/>
          <p:nvPr/>
        </p:nvSpPr>
        <p:spPr>
          <a:xfrm>
            <a:off x="3287740" y="5666893"/>
            <a:ext cx="418882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2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Szabadalmakból szerzett bevétel kötelező elszámolása</a:t>
            </a:r>
          </a:p>
        </p:txBody>
      </p:sp>
      <p:sp>
        <p:nvSpPr>
          <p:cNvPr id="16" name="Szöveg helye 3">
            <a:extLst>
              <a:ext uri="{FF2B5EF4-FFF2-40B4-BE49-F238E27FC236}">
                <a16:creationId xmlns:a16="http://schemas.microsoft.com/office/drawing/2014/main" id="{275EA60D-3C13-4D53-892C-08086038C8F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8F7B08DA-B86D-496D-A365-57C488580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8" y="820433"/>
            <a:ext cx="779269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828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Tartalom helye 5">
            <a:extLst>
              <a:ext uri="{FF2B5EF4-FFF2-40B4-BE49-F238E27FC236}">
                <a16:creationId xmlns:a16="http://schemas.microsoft.com/office/drawing/2014/main" id="{6F5120A0-A83D-4B85-9C6B-1245D6B2F2F6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342" y="1375968"/>
            <a:ext cx="5768265" cy="5650245"/>
          </a:xfrm>
        </p:spPr>
      </p:pic>
      <p:sp>
        <p:nvSpPr>
          <p:cNvPr id="3" name="Cím 2">
            <a:extLst>
              <a:ext uri="{FF2B5EF4-FFF2-40B4-BE49-F238E27FC236}">
                <a16:creationId xmlns:a16="http://schemas.microsoft.com/office/drawing/2014/main" id="{5C5B86BF-D3DB-40DC-BD84-D544F3A13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A hatékonyabb és gazdaságosabb államapparátus támogatja a sikeres felzárkózást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4941B496-0DCE-4B13-BA26-915F10ACC32E}"/>
              </a:ext>
            </a:extLst>
          </p:cNvPr>
          <p:cNvSpPr txBox="1"/>
          <p:nvPr/>
        </p:nvSpPr>
        <p:spPr>
          <a:xfrm>
            <a:off x="3582015" y="2145938"/>
            <a:ext cx="2348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E-közigazgatás fejlesztése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81B38AED-5068-4884-B2C4-E2A4393BC22B}"/>
              </a:ext>
            </a:extLst>
          </p:cNvPr>
          <p:cNvSpPr txBox="1"/>
          <p:nvPr/>
        </p:nvSpPr>
        <p:spPr>
          <a:xfrm>
            <a:off x="5638576" y="3245910"/>
            <a:ext cx="16330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Gazdaságo-sabb állami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működés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C3A13836-3853-4E9C-BBE9-E9EC209D057E}"/>
              </a:ext>
            </a:extLst>
          </p:cNvPr>
          <p:cNvSpPr txBox="1"/>
          <p:nvPr/>
        </p:nvSpPr>
        <p:spPr>
          <a:xfrm>
            <a:off x="2141006" y="3392400"/>
            <a:ext cx="158470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Költségvetési megtakarítás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124EF1D5-2833-4522-BB8A-730F3E7BF9D8}"/>
              </a:ext>
            </a:extLst>
          </p:cNvPr>
          <p:cNvSpPr txBox="1"/>
          <p:nvPr/>
        </p:nvSpPr>
        <p:spPr>
          <a:xfrm>
            <a:off x="4607643" y="5419964"/>
            <a:ext cx="2469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Bürokrácia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csökkentése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107E9261-5639-4D40-8385-BCFC13FDB144}"/>
              </a:ext>
            </a:extLst>
          </p:cNvPr>
          <p:cNvSpPr txBox="1"/>
          <p:nvPr/>
        </p:nvSpPr>
        <p:spPr>
          <a:xfrm>
            <a:off x="2706570" y="5320484"/>
            <a:ext cx="1847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Hatékonyabb államapparátus</a:t>
            </a:r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8D4A6A37-587C-44CA-B7EC-031D21082024}"/>
              </a:ext>
            </a:extLst>
          </p:cNvPr>
          <p:cNvSpPr txBox="1"/>
          <p:nvPr/>
        </p:nvSpPr>
        <p:spPr>
          <a:xfrm>
            <a:off x="3538470" y="3898270"/>
            <a:ext cx="23489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8F746454-CD97-4C31-B395-C4CB34B73C98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382152" y="6316643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sp>
        <p:nvSpPr>
          <p:cNvPr id="14" name="Szöveg helye 2">
            <a:extLst>
              <a:ext uri="{FF2B5EF4-FFF2-40B4-BE49-F238E27FC236}">
                <a16:creationId xmlns:a16="http://schemas.microsoft.com/office/drawing/2014/main" id="{E07EDCB2-6E44-41BB-9947-66F28FE6F208}"/>
              </a:ext>
            </a:extLst>
          </p:cNvPr>
          <p:cNvSpPr txBox="1">
            <a:spLocks/>
          </p:cNvSpPr>
          <p:nvPr/>
        </p:nvSpPr>
        <p:spPr>
          <a:xfrm>
            <a:off x="1719048" y="1183573"/>
            <a:ext cx="6224629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 fontScale="92500"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Vállalati adóbevallással töltött idő évi 170 órára csökkenése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églalap: lekerekített 10">
            <a:extLst>
              <a:ext uri="{FF2B5EF4-FFF2-40B4-BE49-F238E27FC236}">
                <a16:creationId xmlns:a16="http://schemas.microsoft.com/office/drawing/2014/main" id="{3E960A8A-E9E6-4490-B979-F528FFA63DEB}"/>
              </a:ext>
            </a:extLst>
          </p:cNvPr>
          <p:cNvSpPr/>
          <p:nvPr/>
        </p:nvSpPr>
        <p:spPr>
          <a:xfrm>
            <a:off x="896761" y="1175698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pic>
        <p:nvPicPr>
          <p:cNvPr id="17" name="Kép 16">
            <a:extLst>
              <a:ext uri="{FF2B5EF4-FFF2-40B4-BE49-F238E27FC236}">
                <a16:creationId xmlns:a16="http://schemas.microsoft.com/office/drawing/2014/main" id="{02951027-45F2-4669-83EA-357C9108B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43" y="839866"/>
            <a:ext cx="775610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54031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B7E95EF-642B-4EC1-AE39-C1C0AED90F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0438" y="310448"/>
            <a:ext cx="7598378" cy="612000"/>
          </a:xfrm>
        </p:spPr>
        <p:txBody>
          <a:bodyPr>
            <a:noAutofit/>
          </a:bodyPr>
          <a:lstStyle/>
          <a:p>
            <a:r>
              <a:rPr lang="hu-HU" sz="2300" dirty="0"/>
              <a:t>Digitális és hatékony államigazgatás (23 JAVASLAT)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6453A2-5C34-499A-97EF-8B868AC4508F}"/>
              </a:ext>
            </a:extLst>
          </p:cNvPr>
          <p:cNvSpPr txBox="1"/>
          <p:nvPr/>
        </p:nvSpPr>
        <p:spPr>
          <a:xfrm>
            <a:off x="4891018" y="4192543"/>
            <a:ext cx="439782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Állami intézményrendszer racionalizálása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4E86145-A4B4-4A8A-B26A-51770B1EF798}"/>
              </a:ext>
            </a:extLst>
          </p:cNvPr>
          <p:cNvSpPr txBox="1"/>
          <p:nvPr/>
        </p:nvSpPr>
        <p:spPr>
          <a:xfrm>
            <a:off x="878233" y="1334544"/>
            <a:ext cx="56458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Átlagos bérek emelése a közigazgatásban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F78BA1-0982-475B-82A5-F3F26F9C877A}"/>
              </a:ext>
            </a:extLst>
          </p:cNvPr>
          <p:cNvSpPr txBox="1"/>
          <p:nvPr/>
        </p:nvSpPr>
        <p:spPr>
          <a:xfrm>
            <a:off x="4251116" y="1035012"/>
            <a:ext cx="45458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Bértömeggazdálkodás az államigazgatásban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855BE4E-14C6-44CA-AF1D-21997901DB41}"/>
              </a:ext>
            </a:extLst>
          </p:cNvPr>
          <p:cNvSpPr txBox="1"/>
          <p:nvPr/>
        </p:nvSpPr>
        <p:spPr>
          <a:xfrm>
            <a:off x="1319131" y="1837955"/>
            <a:ext cx="310001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Állami hatékonyság mérése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A204E4F-239C-4159-B4CB-3E051E2A71D8}"/>
              </a:ext>
            </a:extLst>
          </p:cNvPr>
          <p:cNvSpPr txBox="1"/>
          <p:nvPr/>
        </p:nvSpPr>
        <p:spPr>
          <a:xfrm>
            <a:off x="4291947" y="2575365"/>
            <a:ext cx="47635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Minden kormányablakban elintézhető ügy legyen online is elintézhető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7CE676B-1978-4DC0-BB78-956957810F24}"/>
              </a:ext>
            </a:extLst>
          </p:cNvPr>
          <p:cNvSpPr txBox="1"/>
          <p:nvPr/>
        </p:nvSpPr>
        <p:spPr>
          <a:xfrm>
            <a:off x="346165" y="2248132"/>
            <a:ext cx="4263643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Adatbázisösszekapcsolások a közigazgatásban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F85389E-482B-4972-939F-0AAA59CECEFB}"/>
              </a:ext>
            </a:extLst>
          </p:cNvPr>
          <p:cNvSpPr txBox="1"/>
          <p:nvPr/>
        </p:nvSpPr>
        <p:spPr>
          <a:xfrm>
            <a:off x="3886789" y="5672440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Ügyintéző mobil alkalmazások továbbfejlesztése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E2EBE4-471D-4C91-8FA2-9458B82BFC7A}"/>
              </a:ext>
            </a:extLst>
          </p:cNvPr>
          <p:cNvSpPr txBox="1"/>
          <p:nvPr/>
        </p:nvSpPr>
        <p:spPr>
          <a:xfrm>
            <a:off x="631377" y="3637271"/>
            <a:ext cx="540960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Elektronikus adatlapok előre kitöltött részeinek növelése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E5E670D-F73A-481C-8BD1-B5ABC0730EE4}"/>
              </a:ext>
            </a:extLst>
          </p:cNvPr>
          <p:cNvSpPr txBox="1"/>
          <p:nvPr/>
        </p:nvSpPr>
        <p:spPr>
          <a:xfrm>
            <a:off x="975360" y="4363435"/>
            <a:ext cx="272578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Online elégedettségmérés a közszolgáltatásokban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A55A1C9-ECCC-43A5-AE27-451A6D57C2F5}"/>
              </a:ext>
            </a:extLst>
          </p:cNvPr>
          <p:cNvSpPr txBox="1"/>
          <p:nvPr/>
        </p:nvSpPr>
        <p:spPr>
          <a:xfrm>
            <a:off x="4115598" y="3262784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Adóhivatal hatékonyságának növelése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98FC521-6E28-44E8-B4C3-5F19453544E2}"/>
              </a:ext>
            </a:extLst>
          </p:cNvPr>
          <p:cNvSpPr txBox="1"/>
          <p:nvPr/>
        </p:nvSpPr>
        <p:spPr>
          <a:xfrm>
            <a:off x="-36417" y="3974232"/>
            <a:ext cx="53590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Előre elkészített e-társasági adó és e-áfabevallás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10D858D-1966-4B3E-BF23-6A9C5C02CADE}"/>
              </a:ext>
            </a:extLst>
          </p:cNvPr>
          <p:cNvSpPr txBox="1"/>
          <p:nvPr/>
        </p:nvSpPr>
        <p:spPr>
          <a:xfrm>
            <a:off x="6106292" y="3587907"/>
            <a:ext cx="289678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Adózóbarát NAV oldal, online intézhető ügyek bővítése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2AB3A44-33A1-43E6-A68B-02DFE804A327}"/>
              </a:ext>
            </a:extLst>
          </p:cNvPr>
          <p:cNvSpPr txBox="1"/>
          <p:nvPr/>
        </p:nvSpPr>
        <p:spPr>
          <a:xfrm>
            <a:off x="4289627" y="1759833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Társasági adóelőleg-kiegészítés megszüntetése 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434D9C6-F1FA-4880-9B28-B4CD68161B4B}"/>
              </a:ext>
            </a:extLst>
          </p:cNvPr>
          <p:cNvSpPr txBox="1"/>
          <p:nvPr/>
        </p:nvSpPr>
        <p:spPr>
          <a:xfrm>
            <a:off x="3701143" y="4554233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Társasági adó közelítése a „pénzforgalmi adózás” felé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0D0E11E-9DE6-4D22-9082-745886EB524C}"/>
              </a:ext>
            </a:extLst>
          </p:cNvPr>
          <p:cNvSpPr txBox="1"/>
          <p:nvPr/>
        </p:nvSpPr>
        <p:spPr>
          <a:xfrm>
            <a:off x="4289627" y="6149755"/>
            <a:ext cx="5116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Adminisztratív </a:t>
            </a:r>
            <a:r>
              <a:rPr kumimoji="0" lang="hu-HU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terhek</a:t>
            </a: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csökkentése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81EA30D-8EBD-4308-87AB-072BDF30EE17}"/>
              </a:ext>
            </a:extLst>
          </p:cNvPr>
          <p:cNvSpPr txBox="1"/>
          <p:nvPr/>
        </p:nvSpPr>
        <p:spPr>
          <a:xfrm>
            <a:off x="380201" y="4937353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Digitális multicégek adófizetői körbe vonása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5EAC4D2-2471-4E6B-955B-30619765A112}"/>
              </a:ext>
            </a:extLst>
          </p:cNvPr>
          <p:cNvSpPr txBox="1"/>
          <p:nvPr/>
        </p:nvSpPr>
        <p:spPr>
          <a:xfrm>
            <a:off x="4530499" y="2129270"/>
            <a:ext cx="4545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Online pénztárgépek kiterjesztése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A68C8B5-8A80-4153-B88C-90AD7A6078DE}"/>
              </a:ext>
            </a:extLst>
          </p:cNvPr>
          <p:cNvSpPr txBox="1"/>
          <p:nvPr/>
        </p:nvSpPr>
        <p:spPr>
          <a:xfrm>
            <a:off x="5084212" y="4942597"/>
            <a:ext cx="40597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Lakossági pénzügyi tranzakciós illeték megszüntetése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A5D83C3-12C6-4EB7-BDF1-B5DE39EE9148}"/>
              </a:ext>
            </a:extLst>
          </p:cNvPr>
          <p:cNvSpPr txBox="1"/>
          <p:nvPr/>
        </p:nvSpPr>
        <p:spPr>
          <a:xfrm>
            <a:off x="100146" y="2905279"/>
            <a:ext cx="511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Elektronikus fizetési módok kötelező elfogadása meghatározott kereskedői körben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DECCA2AA-284F-4EF4-8AA5-CEAC4090EFC1}"/>
              </a:ext>
            </a:extLst>
          </p:cNvPr>
          <p:cNvSpPr txBox="1"/>
          <p:nvPr/>
        </p:nvSpPr>
        <p:spPr>
          <a:xfrm>
            <a:off x="-558279" y="5613173"/>
            <a:ext cx="51162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Építőipari foglalkoztatás fehérítése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4365A66-4C52-4943-BEAB-18E8D56FE5EC}"/>
              </a:ext>
            </a:extLst>
          </p:cNvPr>
          <p:cNvSpPr txBox="1"/>
          <p:nvPr/>
        </p:nvSpPr>
        <p:spPr>
          <a:xfrm>
            <a:off x="100146" y="5292503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Kincstári rendszer hatékonyságnövelése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A7E792B-13D9-4A8E-BBDA-62B863E291F3}"/>
              </a:ext>
            </a:extLst>
          </p:cNvPr>
          <p:cNvSpPr txBox="1"/>
          <p:nvPr/>
        </p:nvSpPr>
        <p:spPr>
          <a:xfrm>
            <a:off x="-32074" y="2547622"/>
            <a:ext cx="511628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5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Kincstár ügyfélkapcsolatainak erősítése</a:t>
            </a:r>
          </a:p>
        </p:txBody>
      </p:sp>
      <p:sp>
        <p:nvSpPr>
          <p:cNvPr id="38" name="Szöveg helye 3">
            <a:extLst>
              <a:ext uri="{FF2B5EF4-FFF2-40B4-BE49-F238E27FC236}">
                <a16:creationId xmlns:a16="http://schemas.microsoft.com/office/drawing/2014/main" id="{ACC71263-0F55-4D46-A2DA-DA3875E9B3A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37" name="Kép 36">
            <a:extLst>
              <a:ext uri="{FF2B5EF4-FFF2-40B4-BE49-F238E27FC236}">
                <a16:creationId xmlns:a16="http://schemas.microsoft.com/office/drawing/2014/main" id="{306E0BC3-90D1-421F-9340-1CBE51A828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43" y="839866"/>
            <a:ext cx="775610" cy="900000"/>
          </a:xfrm>
          <a:prstGeom prst="rect">
            <a:avLst/>
          </a:prstGeom>
        </p:spPr>
      </p:pic>
      <p:sp>
        <p:nvSpPr>
          <p:cNvPr id="39" name="Szövegdoboz 38">
            <a:extLst>
              <a:ext uri="{FF2B5EF4-FFF2-40B4-BE49-F238E27FC236}">
                <a16:creationId xmlns:a16="http://schemas.microsoft.com/office/drawing/2014/main" id="{2884A94E-90DC-401B-82B1-FBF0E82E3DAA}"/>
              </a:ext>
            </a:extLst>
          </p:cNvPr>
          <p:cNvSpPr txBox="1"/>
          <p:nvPr/>
        </p:nvSpPr>
        <p:spPr>
          <a:xfrm>
            <a:off x="631377" y="5994317"/>
            <a:ext cx="43396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Kincstári számlavezetés önkormányzatoknak és állami vállalatoknak</a:t>
            </a:r>
          </a:p>
        </p:txBody>
      </p:sp>
    </p:spTree>
    <p:extLst>
      <p:ext uri="{BB962C8B-B14F-4D97-AF65-F5344CB8AC3E}">
        <p14:creationId xmlns:p14="http://schemas.microsoft.com/office/powerpoint/2010/main" val="313075344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ím 2">
            <a:extLst>
              <a:ext uri="{FF2B5EF4-FFF2-40B4-BE49-F238E27FC236}">
                <a16:creationId xmlns:a16="http://schemas.microsoft.com/office/drawing/2014/main" id="{5C5B86BF-D3DB-40DC-BD84-D544F3A13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24516"/>
            <a:ext cx="7610642" cy="612000"/>
          </a:xfrm>
        </p:spPr>
        <p:txBody>
          <a:bodyPr>
            <a:noAutofit/>
          </a:bodyPr>
          <a:lstStyle/>
          <a:p>
            <a:r>
              <a:rPr lang="hu-HU" sz="2300" dirty="0"/>
              <a:t>Fejlett infrastruktúra és zöldebb gazdaság a fenntarthatóságért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4941B496-0DCE-4B13-BA26-915F10ACC32E}"/>
              </a:ext>
            </a:extLst>
          </p:cNvPr>
          <p:cNvSpPr txBox="1"/>
          <p:nvPr/>
        </p:nvSpPr>
        <p:spPr>
          <a:xfrm>
            <a:off x="3392185" y="1111533"/>
            <a:ext cx="23489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Modern infrastruktúra, hatékony energiafelhasználás 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81B38AED-5068-4884-B2C4-E2A4393BC22B}"/>
              </a:ext>
            </a:extLst>
          </p:cNvPr>
          <p:cNvSpPr txBox="1"/>
          <p:nvPr/>
        </p:nvSpPr>
        <p:spPr>
          <a:xfrm>
            <a:off x="4994485" y="5255181"/>
            <a:ext cx="14932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Költségek csökkenése</a:t>
            </a:r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C3A13836-3853-4E9C-BBE9-E9EC209D057E}"/>
              </a:ext>
            </a:extLst>
          </p:cNvPr>
          <p:cNvSpPr txBox="1"/>
          <p:nvPr/>
        </p:nvSpPr>
        <p:spPr>
          <a:xfrm>
            <a:off x="5313262" y="2828437"/>
            <a:ext cx="2348918" cy="9925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9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Termelékenység, hatékonyság növekedése</a:t>
            </a:r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107E9261-5639-4D40-8385-BCFC13FDB144}"/>
              </a:ext>
            </a:extLst>
          </p:cNvPr>
          <p:cNvSpPr txBox="1"/>
          <p:nvPr/>
        </p:nvSpPr>
        <p:spPr>
          <a:xfrm>
            <a:off x="2198578" y="5223916"/>
            <a:ext cx="20015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Versenyképesség emelkedése</a:t>
            </a:r>
          </a:p>
        </p:txBody>
      </p:sp>
      <p:sp>
        <p:nvSpPr>
          <p:cNvPr id="14" name="Szöveg helye 2">
            <a:extLst>
              <a:ext uri="{FF2B5EF4-FFF2-40B4-BE49-F238E27FC236}">
                <a16:creationId xmlns:a16="http://schemas.microsoft.com/office/drawing/2014/main" id="{5A932F0E-2580-4045-A8B0-E3F261AEE6FD}"/>
              </a:ext>
            </a:extLst>
          </p:cNvPr>
          <p:cNvSpPr txBox="1">
            <a:spLocks/>
          </p:cNvSpPr>
          <p:nvPr/>
        </p:nvSpPr>
        <p:spPr>
          <a:xfrm>
            <a:off x="2461998" y="1183573"/>
            <a:ext cx="5165775" cy="452588"/>
          </a:xfrm>
          <a:prstGeom prst="rect">
            <a:avLst/>
          </a:prstGeom>
          <a:ln w="25400">
            <a:solidFill>
              <a:schemeClr val="accent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0" indent="0" algn="l" defTabSz="685749" rtl="0" eaLnBrk="1" latinLnBrk="0" hangingPunct="1">
              <a:lnSpc>
                <a:spcPct val="120000"/>
              </a:lnSpc>
              <a:spcBef>
                <a:spcPts val="750"/>
              </a:spcBef>
              <a:buFont typeface="Arial" panose="020B0604020202020204" pitchFamily="34" charset="0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42875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8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2pPr>
            <a:lvl3pPr marL="685749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50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3pPr>
            <a:lvl4pPr marL="1028624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4pPr>
            <a:lvl5pPr marL="1371498" indent="0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None/>
              <a:defRPr sz="1350" kern="120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lvl5pPr>
            <a:lvl6pPr marL="1885809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684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558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433" indent="-171438" algn="l" defTabSz="685749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85749" rtl="0" eaLnBrk="1" fontAlgn="auto" latinLnBrk="0" hangingPunct="1">
              <a:lnSpc>
                <a:spcPct val="120000"/>
              </a:lnSpc>
              <a:spcBef>
                <a:spcPts val="75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Energiaimport 50 százalék alá csökkentése</a:t>
            </a:r>
            <a:endParaRPr kumimoji="0" lang="hu-HU" sz="2400" b="1" i="0" u="none" strike="noStrike" kern="1200" cap="none" spc="0" normalizeH="0" baseline="0" noProof="0" dirty="0">
              <a:ln>
                <a:noFill/>
              </a:ln>
              <a:solidFill>
                <a:srgbClr val="DA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églalap: lekerekített 10">
            <a:extLst>
              <a:ext uri="{FF2B5EF4-FFF2-40B4-BE49-F238E27FC236}">
                <a16:creationId xmlns:a16="http://schemas.microsoft.com/office/drawing/2014/main" id="{73B8C33B-4618-4619-92D0-A9BF2B596CD9}"/>
              </a:ext>
            </a:extLst>
          </p:cNvPr>
          <p:cNvSpPr/>
          <p:nvPr/>
        </p:nvSpPr>
        <p:spPr>
          <a:xfrm>
            <a:off x="1639711" y="1175698"/>
            <a:ext cx="884582" cy="47707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Cél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3D471B-CB23-4C24-9B26-6A18BB5A78A3}"/>
              </a:ext>
            </a:extLst>
          </p:cNvPr>
          <p:cNvSpPr txBox="1"/>
          <p:nvPr/>
        </p:nvSpPr>
        <p:spPr>
          <a:xfrm>
            <a:off x="189751" y="1957355"/>
            <a:ext cx="2455817" cy="4001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Fejlett infrastruktúra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543FCF-752B-4342-BA6B-B96B29AE0059}"/>
              </a:ext>
            </a:extLst>
          </p:cNvPr>
          <p:cNvSpPr txBox="1"/>
          <p:nvPr/>
        </p:nvSpPr>
        <p:spPr>
          <a:xfrm>
            <a:off x="2969623" y="1957355"/>
            <a:ext cx="3318978" cy="4001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Hatékony energiafelhasználás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DC0EE1-9CB5-4610-BB52-D7A5C2700C2F}"/>
              </a:ext>
            </a:extLst>
          </p:cNvPr>
          <p:cNvSpPr txBox="1"/>
          <p:nvPr/>
        </p:nvSpPr>
        <p:spPr>
          <a:xfrm>
            <a:off x="3718830" y="3152296"/>
            <a:ext cx="1754441" cy="70788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Növekvő foglalkoztatás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9EAF8C-F75E-45A6-BE17-2B1A92B2AD85}"/>
              </a:ext>
            </a:extLst>
          </p:cNvPr>
          <p:cNvSpPr txBox="1"/>
          <p:nvPr/>
        </p:nvSpPr>
        <p:spPr>
          <a:xfrm>
            <a:off x="6884823" y="3158697"/>
            <a:ext cx="1962918" cy="70788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Növekvő termelékenység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7D3FDB9-3960-4258-9573-EB00B148ED44}"/>
              </a:ext>
            </a:extLst>
          </p:cNvPr>
          <p:cNvSpPr txBox="1"/>
          <p:nvPr/>
        </p:nvSpPr>
        <p:spPr>
          <a:xfrm>
            <a:off x="3461086" y="4644487"/>
            <a:ext cx="2283800" cy="70788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Növekvő versenyképesség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2089AB6-4D29-448D-9103-6D7836CB84E1}"/>
              </a:ext>
            </a:extLst>
          </p:cNvPr>
          <p:cNvSpPr txBox="1"/>
          <p:nvPr/>
        </p:nvSpPr>
        <p:spPr>
          <a:xfrm>
            <a:off x="3419818" y="6109756"/>
            <a:ext cx="2418586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Fenntartható felzárkózás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BA1ECF9-2F0F-4373-9D7B-483DACA90344}"/>
              </a:ext>
            </a:extLst>
          </p:cNvPr>
          <p:cNvSpPr txBox="1"/>
          <p:nvPr/>
        </p:nvSpPr>
        <p:spPr>
          <a:xfrm>
            <a:off x="6574804" y="1957884"/>
            <a:ext cx="2455817" cy="40011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Zöldebb gazdaság</a:t>
            </a:r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F4788E41-507B-4184-8E91-EC228F5A3C09}"/>
              </a:ext>
            </a:extLst>
          </p:cNvPr>
          <p:cNvSpPr/>
          <p:nvPr/>
        </p:nvSpPr>
        <p:spPr>
          <a:xfrm rot="5400000">
            <a:off x="4388371" y="-1688367"/>
            <a:ext cx="415360" cy="8772206"/>
          </a:xfrm>
          <a:prstGeom prst="rightBrac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ross 19">
            <a:extLst>
              <a:ext uri="{FF2B5EF4-FFF2-40B4-BE49-F238E27FC236}">
                <a16:creationId xmlns:a16="http://schemas.microsoft.com/office/drawing/2014/main" id="{CC957C80-AC77-4A21-BC60-02F77529C4D6}"/>
              </a:ext>
            </a:extLst>
          </p:cNvPr>
          <p:cNvSpPr/>
          <p:nvPr/>
        </p:nvSpPr>
        <p:spPr>
          <a:xfrm>
            <a:off x="5860701" y="3240062"/>
            <a:ext cx="531223" cy="543614"/>
          </a:xfrm>
          <a:prstGeom prst="plus">
            <a:avLst>
              <a:gd name="adj" fmla="val 33197"/>
            </a:avLst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Arrow: Down 20">
            <a:extLst>
              <a:ext uri="{FF2B5EF4-FFF2-40B4-BE49-F238E27FC236}">
                <a16:creationId xmlns:a16="http://schemas.microsoft.com/office/drawing/2014/main" id="{A5A7F665-74EF-4059-8F4C-7A93E4B9D0A7}"/>
              </a:ext>
            </a:extLst>
          </p:cNvPr>
          <p:cNvSpPr/>
          <p:nvPr/>
        </p:nvSpPr>
        <p:spPr>
          <a:xfrm rot="17853029">
            <a:off x="1944234" y="3671898"/>
            <a:ext cx="692668" cy="1945174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Cross 22">
            <a:extLst>
              <a:ext uri="{FF2B5EF4-FFF2-40B4-BE49-F238E27FC236}">
                <a16:creationId xmlns:a16="http://schemas.microsoft.com/office/drawing/2014/main" id="{794D0062-CE85-4E9D-8593-3D5E69DC9A42}"/>
              </a:ext>
            </a:extLst>
          </p:cNvPr>
          <p:cNvSpPr/>
          <p:nvPr/>
        </p:nvSpPr>
        <p:spPr>
          <a:xfrm>
            <a:off x="2744137" y="3231337"/>
            <a:ext cx="531223" cy="543614"/>
          </a:xfrm>
          <a:prstGeom prst="plus">
            <a:avLst>
              <a:gd name="adj" fmla="val 33197"/>
            </a:avLst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AC4993C-FF03-448D-94D4-1093D67FF0D7}"/>
              </a:ext>
            </a:extLst>
          </p:cNvPr>
          <p:cNvSpPr txBox="1"/>
          <p:nvPr/>
        </p:nvSpPr>
        <p:spPr>
          <a:xfrm>
            <a:off x="555228" y="3158697"/>
            <a:ext cx="1754441" cy="707886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Csökkenő költségek</a:t>
            </a:r>
          </a:p>
        </p:txBody>
      </p:sp>
      <p:sp>
        <p:nvSpPr>
          <p:cNvPr id="26" name="Arrow: Down 25">
            <a:extLst>
              <a:ext uri="{FF2B5EF4-FFF2-40B4-BE49-F238E27FC236}">
                <a16:creationId xmlns:a16="http://schemas.microsoft.com/office/drawing/2014/main" id="{04894F0A-8645-43F1-8090-6245D16E883D}"/>
              </a:ext>
            </a:extLst>
          </p:cNvPr>
          <p:cNvSpPr/>
          <p:nvPr/>
        </p:nvSpPr>
        <p:spPr>
          <a:xfrm rot="3720000">
            <a:off x="6620169" y="3715665"/>
            <a:ext cx="692668" cy="1945174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Arrow: Down 26">
            <a:extLst>
              <a:ext uri="{FF2B5EF4-FFF2-40B4-BE49-F238E27FC236}">
                <a16:creationId xmlns:a16="http://schemas.microsoft.com/office/drawing/2014/main" id="{C22CF754-AC18-4D3C-9716-16933CE3C8DF}"/>
              </a:ext>
            </a:extLst>
          </p:cNvPr>
          <p:cNvSpPr/>
          <p:nvPr/>
        </p:nvSpPr>
        <p:spPr>
          <a:xfrm>
            <a:off x="4377160" y="3982834"/>
            <a:ext cx="503904" cy="548640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Arrow: Down 28">
            <a:extLst>
              <a:ext uri="{FF2B5EF4-FFF2-40B4-BE49-F238E27FC236}">
                <a16:creationId xmlns:a16="http://schemas.microsoft.com/office/drawing/2014/main" id="{D83615CE-52D8-4437-94AC-FA65266897F6}"/>
              </a:ext>
            </a:extLst>
          </p:cNvPr>
          <p:cNvSpPr/>
          <p:nvPr/>
        </p:nvSpPr>
        <p:spPr>
          <a:xfrm>
            <a:off x="4377159" y="5447959"/>
            <a:ext cx="503904" cy="548640"/>
          </a:xfrm>
          <a:prstGeom prst="down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hu-H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Szöveg helye 3">
            <a:extLst>
              <a:ext uri="{FF2B5EF4-FFF2-40B4-BE49-F238E27FC236}">
                <a16:creationId xmlns:a16="http://schemas.microsoft.com/office/drawing/2014/main" id="{02FE94EE-9012-4776-8322-D9FFD2E4F5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55982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30" name="Kép 29">
            <a:extLst>
              <a:ext uri="{FF2B5EF4-FFF2-40B4-BE49-F238E27FC236}">
                <a16:creationId xmlns:a16="http://schemas.microsoft.com/office/drawing/2014/main" id="{7BB03096-15C8-46C3-92CD-41A032714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18" y="820088"/>
            <a:ext cx="78571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7061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BD338DA-5C6D-488A-913E-08257CBFE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8174" y="310448"/>
            <a:ext cx="7610642" cy="612000"/>
          </a:xfrm>
        </p:spPr>
        <p:txBody>
          <a:bodyPr>
            <a:noAutofit/>
          </a:bodyPr>
          <a:lstStyle/>
          <a:p>
            <a:r>
              <a:rPr lang="hu-HU" sz="1900" dirty="0"/>
              <a:t>Gyors vasút, okos közút, információbiztonság és környezetvédelem az élhető Magyarországért (26 JAVASLAT)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45A2784-40C9-4966-B8BC-C16CCE8DE533}"/>
              </a:ext>
            </a:extLst>
          </p:cNvPr>
          <p:cNvSpPr txBox="1"/>
          <p:nvPr/>
        </p:nvSpPr>
        <p:spPr>
          <a:xfrm>
            <a:off x="654647" y="1028586"/>
            <a:ext cx="268224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Megyeszékhelyek elérése villamosított vasútvonalon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9FE5560-73DB-4A0C-9093-AFFEA268FDC2}"/>
              </a:ext>
            </a:extLst>
          </p:cNvPr>
          <p:cNvSpPr txBox="1"/>
          <p:nvPr/>
        </p:nvSpPr>
        <p:spPr>
          <a:xfrm>
            <a:off x="2837930" y="951832"/>
            <a:ext cx="253855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160 km/h sebesség a fő vasútvonalakon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06910D3-86FC-4DF1-8CC1-E8425693BA32}"/>
              </a:ext>
            </a:extLst>
          </p:cNvPr>
          <p:cNvSpPr txBox="1"/>
          <p:nvPr/>
        </p:nvSpPr>
        <p:spPr>
          <a:xfrm>
            <a:off x="389318" y="1581223"/>
            <a:ext cx="3373830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vasúti mozdonyok és személykocsik cseréje, felújítása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E841F4-125F-454A-9670-739A017764DF}"/>
              </a:ext>
            </a:extLst>
          </p:cNvPr>
          <p:cNvSpPr txBox="1"/>
          <p:nvPr/>
        </p:nvSpPr>
        <p:spPr>
          <a:xfrm>
            <a:off x="3418655" y="1769773"/>
            <a:ext cx="5322439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Intermodális csomópontok és teherpályaudvarok fejlesztése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E333DA-0AF3-43C3-9D97-1E798CA64E27}"/>
              </a:ext>
            </a:extLst>
          </p:cNvPr>
          <p:cNvSpPr txBox="1"/>
          <p:nvPr/>
        </p:nvSpPr>
        <p:spPr>
          <a:xfrm>
            <a:off x="6079875" y="2819614"/>
            <a:ext cx="3322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M1, M7 háromsávosítása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9B0BF6-B1BA-4B01-9011-CAE30F14CBCE}"/>
              </a:ext>
            </a:extLst>
          </p:cNvPr>
          <p:cNvSpPr txBox="1"/>
          <p:nvPr/>
        </p:nvSpPr>
        <p:spPr>
          <a:xfrm>
            <a:off x="3655565" y="2374167"/>
            <a:ext cx="5392712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Autópálya ráhordóutak település-elkerülésének előmozdítása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5448534-F1BD-4166-A553-ADE7A0E66B82}"/>
              </a:ext>
            </a:extLst>
          </p:cNvPr>
          <p:cNvSpPr txBox="1"/>
          <p:nvPr/>
        </p:nvSpPr>
        <p:spPr>
          <a:xfrm>
            <a:off x="3089681" y="2074658"/>
            <a:ext cx="6414816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Önvezető autók közlekedésére alkalmas gyorsforgalmi utak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F823A1-FFE2-4006-91A5-69C63C9090D6}"/>
              </a:ext>
            </a:extLst>
          </p:cNvPr>
          <p:cNvSpPr txBox="1"/>
          <p:nvPr/>
        </p:nvSpPr>
        <p:spPr>
          <a:xfrm>
            <a:off x="526638" y="2116022"/>
            <a:ext cx="3322319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5G technológia fejlesztése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B1A8BF-4594-408E-A395-EE2944ACC2CB}"/>
              </a:ext>
            </a:extLst>
          </p:cNvPr>
          <p:cNvSpPr txBox="1"/>
          <p:nvPr/>
        </p:nvSpPr>
        <p:spPr>
          <a:xfrm>
            <a:off x="-171904" y="2419505"/>
            <a:ext cx="368418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Üvegszálas vezetékek elterjedésének állami támogatása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856B902-CE95-4229-AEA3-FD406737F9A4}"/>
              </a:ext>
            </a:extLst>
          </p:cNvPr>
          <p:cNvSpPr txBox="1"/>
          <p:nvPr/>
        </p:nvSpPr>
        <p:spPr>
          <a:xfrm>
            <a:off x="2098769" y="2703476"/>
            <a:ext cx="486809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Elektromos hálózat szigetelésének javítása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4C9DB9E-1A1B-4EBC-99C0-33E0D4E323D6}"/>
              </a:ext>
            </a:extLst>
          </p:cNvPr>
          <p:cNvSpPr txBox="1"/>
          <p:nvPr/>
        </p:nvSpPr>
        <p:spPr>
          <a:xfrm>
            <a:off x="4995828" y="3142140"/>
            <a:ext cx="394206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Föld alatt futó elektromos vezetékek arányának növelése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9DA9035-92B5-43E5-8F75-2AB647A1342C}"/>
              </a:ext>
            </a:extLst>
          </p:cNvPr>
          <p:cNvSpPr txBox="1"/>
          <p:nvPr/>
        </p:nvSpPr>
        <p:spPr>
          <a:xfrm>
            <a:off x="70990" y="3002156"/>
            <a:ext cx="550474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Állami támogatás a magasabb áramerősségű csatlakozások kiépítésére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217DB9-6F22-401C-BD84-8BE13BDFC076}"/>
              </a:ext>
            </a:extLst>
          </p:cNvPr>
          <p:cNvSpPr txBox="1"/>
          <p:nvPr/>
        </p:nvSpPr>
        <p:spPr>
          <a:xfrm>
            <a:off x="5651863" y="3643768"/>
            <a:ext cx="34803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főváros és minden magyar megyeszékhely váljon okosvárossá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79D350C-0CC9-4988-991C-5044FB28B24A}"/>
              </a:ext>
            </a:extLst>
          </p:cNvPr>
          <p:cNvSpPr txBox="1"/>
          <p:nvPr/>
        </p:nvSpPr>
        <p:spPr>
          <a:xfrm>
            <a:off x="164665" y="3559341"/>
            <a:ext cx="58500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Magyar információbiztonsági </a:t>
            </a: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szoftveripar fejlesztése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64C8492-4288-4D47-9CA9-106E7EBBFE55}"/>
              </a:ext>
            </a:extLst>
          </p:cNvPr>
          <p:cNvSpPr txBox="1"/>
          <p:nvPr/>
        </p:nvSpPr>
        <p:spPr>
          <a:xfrm>
            <a:off x="0" y="4282408"/>
            <a:ext cx="5514298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Vállalati energiahatékonyság növelése adókedvezményekkel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125B3C4-24B5-4632-B569-BEB57C5667C2}"/>
              </a:ext>
            </a:extLst>
          </p:cNvPr>
          <p:cNvSpPr txBox="1"/>
          <p:nvPr/>
        </p:nvSpPr>
        <p:spPr>
          <a:xfrm>
            <a:off x="389318" y="3932821"/>
            <a:ext cx="4868091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Energetikai auditálás bevezetésének állami támogatása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83BEA11-2385-41C5-8CF2-6F844B3C39B9}"/>
              </a:ext>
            </a:extLst>
          </p:cNvPr>
          <p:cNvSpPr txBox="1"/>
          <p:nvPr/>
        </p:nvSpPr>
        <p:spPr>
          <a:xfrm>
            <a:off x="372157" y="4604112"/>
            <a:ext cx="48680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Háztartási energiahatékonysági beruházások állami támogatása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9449DCD-357C-41DD-B21A-931948F22F8A}"/>
              </a:ext>
            </a:extLst>
          </p:cNvPr>
          <p:cNvSpPr txBox="1"/>
          <p:nvPr/>
        </p:nvSpPr>
        <p:spPr>
          <a:xfrm>
            <a:off x="4972599" y="4172159"/>
            <a:ext cx="407567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Szabályozott energiaárak további csökkentésének folyamatos vizsgálata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46562B3-01FD-4626-AE1A-D2E39AB3C856}"/>
              </a:ext>
            </a:extLst>
          </p:cNvPr>
          <p:cNvSpPr txBox="1"/>
          <p:nvPr/>
        </p:nvSpPr>
        <p:spPr>
          <a:xfrm>
            <a:off x="4748106" y="4706934"/>
            <a:ext cx="48680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villamosenergia hálózat nagy kapacitású áramtárolókkal való kiegészítése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E9535B8A-16E8-4082-AD64-81F9B4BF0C23}"/>
              </a:ext>
            </a:extLst>
          </p:cNvPr>
          <p:cNvSpPr txBox="1"/>
          <p:nvPr/>
        </p:nvSpPr>
        <p:spPr>
          <a:xfrm>
            <a:off x="3962400" y="5220729"/>
            <a:ext cx="53125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20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50 milliárd forint szél és naperőművek támogatására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C3A5779-A591-4CE8-8F5E-002DC8ED3F42}"/>
              </a:ext>
            </a:extLst>
          </p:cNvPr>
          <p:cNvSpPr txBox="1"/>
          <p:nvPr/>
        </p:nvSpPr>
        <p:spPr>
          <a:xfrm>
            <a:off x="-20058" y="5149869"/>
            <a:ext cx="4868091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25 milliárd forint a kkv-k környezetvédelmi célú beruházásainak támogatására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F2A00F59-1541-410F-AFFC-0242D4068FA6}"/>
              </a:ext>
            </a:extLst>
          </p:cNvPr>
          <p:cNvSpPr txBox="1"/>
          <p:nvPr/>
        </p:nvSpPr>
        <p:spPr>
          <a:xfrm>
            <a:off x="4698027" y="5826617"/>
            <a:ext cx="439073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0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víziközművek felújítása, felszerelése okosmérőkkel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5B112D9D-4849-4A92-9252-969E98142CAC}"/>
              </a:ext>
            </a:extLst>
          </p:cNvPr>
          <p:cNvSpPr txBox="1"/>
          <p:nvPr/>
        </p:nvSpPr>
        <p:spPr>
          <a:xfrm>
            <a:off x="138454" y="5704029"/>
            <a:ext cx="4729107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0C2148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Szennyvíz elvezetési és tisztító infrastruktúra bővítése 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11C6919-AEB1-4FC3-B939-A5A917697205}"/>
              </a:ext>
            </a:extLst>
          </p:cNvPr>
          <p:cNvSpPr txBox="1"/>
          <p:nvPr/>
        </p:nvSpPr>
        <p:spPr>
          <a:xfrm>
            <a:off x="4354286" y="1104043"/>
            <a:ext cx="4858610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srgbClr val="DA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Betéti díjas rendszer bevezetése az újrahasznosított hulladék arányának növeléséért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93400741-2F46-41F3-A38C-4C6DB31C32A5}"/>
              </a:ext>
            </a:extLst>
          </p:cNvPr>
          <p:cNvSpPr txBox="1"/>
          <p:nvPr/>
        </p:nvSpPr>
        <p:spPr>
          <a:xfrm>
            <a:off x="3011927" y="6391972"/>
            <a:ext cx="4729107" cy="346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Elektromos járművek támogatásának erősítése</a:t>
            </a:r>
          </a:p>
        </p:txBody>
      </p:sp>
      <p:sp>
        <p:nvSpPr>
          <p:cNvPr id="33" name="Szöveg helye 3">
            <a:extLst>
              <a:ext uri="{FF2B5EF4-FFF2-40B4-BE49-F238E27FC236}">
                <a16:creationId xmlns:a16="http://schemas.microsoft.com/office/drawing/2014/main" id="{8912192C-7715-49C0-9EB0-0B7168A8AFA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512784" y="6482109"/>
            <a:ext cx="3600000" cy="369333"/>
          </a:xfrm>
        </p:spPr>
        <p:txBody>
          <a:bodyPr/>
          <a:lstStyle/>
          <a:p>
            <a:r>
              <a:rPr lang="hu-HU" dirty="0"/>
              <a:t>Forrás | MNB</a:t>
            </a:r>
          </a:p>
        </p:txBody>
      </p:sp>
      <p:pic>
        <p:nvPicPr>
          <p:cNvPr id="34" name="Kép 33">
            <a:extLst>
              <a:ext uri="{FF2B5EF4-FFF2-40B4-BE49-F238E27FC236}">
                <a16:creationId xmlns:a16="http://schemas.microsoft.com/office/drawing/2014/main" id="{87C3DFE2-A865-4E1E-89F3-B63100BD0D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18" y="820088"/>
            <a:ext cx="785714" cy="900000"/>
          </a:xfrm>
          <a:prstGeom prst="rect">
            <a:avLst/>
          </a:prstGeom>
        </p:spPr>
      </p:pic>
      <p:sp>
        <p:nvSpPr>
          <p:cNvPr id="35" name="Téglalap 34">
            <a:extLst>
              <a:ext uri="{FF2B5EF4-FFF2-40B4-BE49-F238E27FC236}">
                <a16:creationId xmlns:a16="http://schemas.microsoft.com/office/drawing/2014/main" id="{3517D51D-795B-4AF9-AB35-2C2EC68A3CE0}"/>
              </a:ext>
            </a:extLst>
          </p:cNvPr>
          <p:cNvSpPr/>
          <p:nvPr/>
        </p:nvSpPr>
        <p:spPr>
          <a:xfrm>
            <a:off x="286955" y="6078468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600" b="1" i="0" u="none" strike="noStrike" kern="1200" cap="none" spc="0" normalizeH="0" baseline="0" noProof="0" dirty="0">
                <a:ln>
                  <a:noFill/>
                </a:ln>
                <a:solidFill>
                  <a:srgbClr val="70AD47">
                    <a:lumMod val="50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mezőgazdasági öntözési infrastruktúra fejlesztése </a:t>
            </a:r>
            <a:endParaRPr kumimoji="0" lang="hu-HU" sz="1600" b="1" i="0" u="none" strike="noStrike" kern="1200" cap="none" spc="0" normalizeH="0" baseline="0" noProof="0" dirty="0">
              <a:ln>
                <a:noFill/>
              </a:ln>
              <a:solidFill>
                <a:srgbClr val="70AD47">
                  <a:lumMod val="50000"/>
                </a:srgb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55033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7E5B442-863D-424F-AD14-7B9ADFCD8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37" y="2211574"/>
            <a:ext cx="8312727" cy="1699244"/>
          </a:xfrm>
        </p:spPr>
        <p:txBody>
          <a:bodyPr/>
          <a:lstStyle/>
          <a:p>
            <a:r>
              <a:rPr lang="hu-HU" dirty="0"/>
              <a:t>Köszönöm a megtisztelő figyelmet!</a:t>
            </a:r>
            <a:endParaRPr lang="hu-HU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AA7621D-1565-48CF-9FA8-D074735BC970}"/>
              </a:ext>
            </a:extLst>
          </p:cNvPr>
          <p:cNvSpPr txBox="1"/>
          <p:nvPr/>
        </p:nvSpPr>
        <p:spPr>
          <a:xfrm>
            <a:off x="2656114" y="6060472"/>
            <a:ext cx="3831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 Light" panose="020F0302020204030204" pitchFamily="34" charset="0"/>
                <a:ea typeface="+mn-ea"/>
                <a:cs typeface="Calibri Light" panose="020F0302020204030204" pitchFamily="34" charset="0"/>
              </a:rPr>
              <a:t>www.mnb.hu</a:t>
            </a:r>
          </a:p>
        </p:txBody>
      </p:sp>
    </p:spTree>
    <p:extLst>
      <p:ext uri="{BB962C8B-B14F-4D97-AF65-F5344CB8AC3E}">
        <p14:creationId xmlns:p14="http://schemas.microsoft.com/office/powerpoint/2010/main" val="2511618383"/>
      </p:ext>
    </p:extLst>
  </p:cSld>
  <p:clrMapOvr>
    <a:masterClrMapping/>
  </p:clrMapOvr>
</p:sld>
</file>

<file path=ppt/theme/theme1.xml><?xml version="1.0" encoding="utf-8"?>
<a:theme xmlns:a="http://schemas.openxmlformats.org/drawingml/2006/main" name="MNB téma 4_3 új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9D82F22-8C12-49ED-9B02-0DE281DA6CCC}" vid="{B62070E2-8DAD-4C8D-8BC5-F50A9BF3ACF0}"/>
    </a:ext>
  </a:extLst>
</a:theme>
</file>

<file path=ppt/theme/theme2.xml><?xml version="1.0" encoding="utf-8"?>
<a:theme xmlns:a="http://schemas.openxmlformats.org/drawingml/2006/main" name="MNB téma 4_3 nyomtatásra">
  <a:themeElements>
    <a:clrScheme name="MNB séma">
      <a:dk1>
        <a:sysClr val="windowText" lastClr="000000"/>
      </a:dk1>
      <a:lt1>
        <a:sysClr val="window" lastClr="FFFFFF"/>
      </a:lt1>
      <a:dk2>
        <a:srgbClr val="0C2148"/>
      </a:dk2>
      <a:lt2>
        <a:srgbClr val="E7E6E6"/>
      </a:lt2>
      <a:accent1>
        <a:srgbClr val="009EE0"/>
      </a:accent1>
      <a:accent2>
        <a:srgbClr val="48A0AE"/>
      </a:accent2>
      <a:accent3>
        <a:srgbClr val="DA0000"/>
      </a:accent3>
      <a:accent4>
        <a:srgbClr val="E57200"/>
      </a:accent4>
      <a:accent5>
        <a:srgbClr val="F6A800"/>
      </a:accent5>
      <a:accent6>
        <a:srgbClr val="70AD47"/>
      </a:accent6>
      <a:hlink>
        <a:srgbClr val="0563C1"/>
      </a:hlink>
      <a:folHlink>
        <a:srgbClr val="954F72"/>
      </a:folHlink>
    </a:clrScheme>
    <a:fontScheme name="MNB séma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59D82F22-8C12-49ED-9B02-0DE281DA6CCC}" vid="{A9582B90-6524-41EB-9FA6-0BA03A9CB942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NB új séma">
    <a:dk1>
      <a:sysClr val="windowText" lastClr="000000"/>
    </a:dk1>
    <a:lt1>
      <a:sysClr val="window" lastClr="FFFFFF"/>
    </a:lt1>
    <a:dk2>
      <a:srgbClr val="0C2148"/>
    </a:dk2>
    <a:lt2>
      <a:srgbClr val="E7E6E6"/>
    </a:lt2>
    <a:accent1>
      <a:srgbClr val="009EE0"/>
    </a:accent1>
    <a:accent2>
      <a:srgbClr val="48A0AE"/>
    </a:accent2>
    <a:accent3>
      <a:srgbClr val="DA0000"/>
    </a:accent3>
    <a:accent4>
      <a:srgbClr val="E57200"/>
    </a:accent4>
    <a:accent5>
      <a:srgbClr val="F6A800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1555</TotalTime>
  <Words>3194</Words>
  <Application>Microsoft Office PowerPoint</Application>
  <PresentationFormat>Diavetítés a képernyőre (4:3 oldalarány)</PresentationFormat>
  <Paragraphs>774</Paragraphs>
  <Slides>47</Slides>
  <Notes>15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4</vt:i4>
      </vt:variant>
      <vt:variant>
        <vt:lpstr>Téma</vt:lpstr>
      </vt:variant>
      <vt:variant>
        <vt:i4>2</vt:i4>
      </vt:variant>
      <vt:variant>
        <vt:lpstr>Diacímek</vt:lpstr>
      </vt:variant>
      <vt:variant>
        <vt:i4>47</vt:i4>
      </vt:variant>
    </vt:vector>
  </HeadingPairs>
  <TitlesOfParts>
    <vt:vector size="53" baseType="lpstr">
      <vt:lpstr>Arial</vt:lpstr>
      <vt:lpstr>Calibri</vt:lpstr>
      <vt:lpstr>Calibri (szövegtörzs)</vt:lpstr>
      <vt:lpstr>Calibri Light</vt:lpstr>
      <vt:lpstr>MNB téma 4_3 új</vt:lpstr>
      <vt:lpstr>MNB téma 4_3 nyomtatásra</vt:lpstr>
      <vt:lpstr>A magyar felzárkózás versenyképességi reformjai és fordulatai 2019-2030</vt:lpstr>
      <vt:lpstr>PowerPoint-bemutató</vt:lpstr>
      <vt:lpstr>PowerPoint-bemutató</vt:lpstr>
      <vt:lpstr>A magyar gazdaság 2010-ben</vt:lpstr>
      <vt:lpstr>Az elmúlt években hazánk az európai unió egyik növekedési motorjává vált…</vt:lpstr>
      <vt:lpstr>…amivel összhangban hazánk fejlettsége emelkedett és a konvergenciánk folytatódott</vt:lpstr>
      <vt:lpstr>A legfontosabb reformlépések 2010 után</vt:lpstr>
      <vt:lpstr>A 12 fordulat, amely növekedési pályára helyezte Magyarországot</vt:lpstr>
      <vt:lpstr>A példátlanul hosszú egyensúlyi növekedési szakasz elérése után cél a Fenntartható felzárkózás</vt:lpstr>
      <vt:lpstr>Az mnb versenyképességi munkájának mérföldkövei</vt:lpstr>
      <vt:lpstr>az mnb ÚJ versenyképességi programot tesz közzé</vt:lpstr>
      <vt:lpstr>fenntartható felzárkózás: magas életminőség és erős Magyarország</vt:lpstr>
      <vt:lpstr>Magyarország ne ragadjon a közepes fejlettség csapdájába</vt:lpstr>
      <vt:lpstr>A cél az osztrák életszínvonal elérése</vt:lpstr>
      <vt:lpstr>Elengedhetetlen a tudás- és technológiaintenzív fejlődési szakaszba történő átmenet biztosítása</vt:lpstr>
      <vt:lpstr>Az egy főre jutó GDP emelkedését leginkább a termelékenység növekedése támogathatja </vt:lpstr>
      <vt:lpstr>Célunk a hosszú távon fenntartható organikus felzárkózási pálya elérése</vt:lpstr>
      <vt:lpstr>Versenyképességi reformokkal érhető el az osztrák fejlettség 80 százaléka</vt:lpstr>
      <vt:lpstr>a Bérszínvonal a 80-100 százalékos sávba kerül a reformpályán</vt:lpstr>
      <vt:lpstr>2030-ra Elérhető makrogazdasági eredmények</vt:lpstr>
      <vt:lpstr>Újabb reformokkal kell lendületet adni a felzárkózásnak</vt:lpstr>
      <vt:lpstr>Az MNB VERSENYKÉPESSÉGI programjának területei </vt:lpstr>
      <vt:lpstr>A PÉNZÜGYI KÖZVETÍTŐK VERSENYKÉPES működése jobban támogatná a gazdaság felzárkózását</vt:lpstr>
      <vt:lpstr>Dinamikus lakossági és vállalati hitelnövekedés egészséges szerkezetben (56 JAVASLAT)</vt:lpstr>
      <vt:lpstr>Versenyképesebbé tesz a belföldi befektetői bázis megerősítése</vt:lpstr>
      <vt:lpstr>a lakossági állampapír állomány növelése  (9 JAVASLAT)</vt:lpstr>
      <vt:lpstr>Nemzetközileg versenyképes hazai kkv szektor</vt:lpstr>
      <vt:lpstr>Kkv-k innovációjának és méretnövekedésének támogatása a termelékenység növeléséért (26 JAVASLAT)</vt:lpstr>
      <vt:lpstr>Lépjenek ki a hazai KKV-k a nemzetközi piacra</vt:lpstr>
      <vt:lpstr>A NEMZETKÖZI GAZDASÁGI KAPCSOLATOK ERŐSÍTÉSE  (9 JAVASLAT)</vt:lpstr>
      <vt:lpstr>Több és képzettebb foglalkoztatott a felzárkózásért</vt:lpstr>
      <vt:lpstr>A MUNKÁVAL KAPCSOLATOS TERHEK CSÖKKENTÉSE  (26 JAVASLAT)</vt:lpstr>
      <vt:lpstr>A vidék megtartóképességének növekedése támogatja a fenntartható felzárkózást</vt:lpstr>
      <vt:lpstr>HELYI BEAVATKOZÁS a kevésbé fejlett régiók felzárkózásáért (13 JAVASLAT)</vt:lpstr>
      <vt:lpstr>A növekvő születésszám növeli a gazdaság jövőbeni kibocsátását és ezáltal a hosszú távú versenyképességét</vt:lpstr>
      <vt:lpstr>A GYEREKVÁLLALÁS TÁMOGATÁSA A DEMOGRÁFIAI FORDULATÉRT (46 JAVASLAT)</vt:lpstr>
      <vt:lpstr>A lakosság egészségi állapotának javítása hatékonysági, növekedési és termelékenységi tartalékokat rejt </vt:lpstr>
      <vt:lpstr>A népesség egészségi állapota a nemzeti vagyon része (39 JAVASLAT)</vt:lpstr>
      <vt:lpstr>A képzettebb munkaerő magasabb bért és növekedést jelent</vt:lpstr>
      <vt:lpstr>Kompetencia alapú közoktatás, versengő felsőoktatás (49 JAVASLAT)</vt:lpstr>
      <vt:lpstr>Több k+f ráfordítás és kutató az innovációvezérelt MAGYARORSZÁGÉRT</vt:lpstr>
      <vt:lpstr>Megfelelni az ipar 4.0-nak és felkészülni az 5.0-ra (8 JAVASLAT)</vt:lpstr>
      <vt:lpstr>A hatékonyabb és gazdaságosabb államapparátus támogatja a sikeres felzárkózást</vt:lpstr>
      <vt:lpstr>Digitális és hatékony államigazgatás (23 JAVASLAT)</vt:lpstr>
      <vt:lpstr>Fejlett infrastruktúra és zöldebb gazdaság a fenntarthatóságért</vt:lpstr>
      <vt:lpstr>Gyors vasút, okos közút, információbiztonság és környezetvédelem az élhető Magyarországért (26 JAVASLAT)</vt:lpstr>
      <vt:lpstr>Köszönöm a megtisztelő figyelmet!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Nagy Ágnes</dc:creator>
  <cp:lastModifiedBy>Tóth Krisztina</cp:lastModifiedBy>
  <cp:revision>228</cp:revision>
  <dcterms:created xsi:type="dcterms:W3CDTF">2019-02-18T13:24:06Z</dcterms:created>
  <dcterms:modified xsi:type="dcterms:W3CDTF">2019-03-05T10:24:58Z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b0d11092-50c9-4e74-84b5-b1af078dc3d0_Enabled">
    <vt:lpwstr>True</vt:lpwstr>
  </property>
  <property fmtid="{D5CDD505-2E9C-101B-9397-08002B2CF9AE}" pid="3" name="MSIP_Label_b0d11092-50c9-4e74-84b5-b1af078dc3d0_SiteId">
    <vt:lpwstr>97c01ef8-0264-4eef-9c08-fb4a9ba1c0db</vt:lpwstr>
  </property>
  <property fmtid="{D5CDD505-2E9C-101B-9397-08002B2CF9AE}" pid="4" name="MSIP_Label_b0d11092-50c9-4e74-84b5-b1af078dc3d0_Ref">
    <vt:lpwstr>https://api.informationprotection.azure.com/api/97c01ef8-0264-4eef-9c08-fb4a9ba1c0db</vt:lpwstr>
  </property>
  <property fmtid="{D5CDD505-2E9C-101B-9397-08002B2CF9AE}" pid="5" name="MSIP_Label_b0d11092-50c9-4e74-84b5-b1af078dc3d0_Owner">
    <vt:lpwstr>nagyag@mnb.hu</vt:lpwstr>
  </property>
  <property fmtid="{D5CDD505-2E9C-101B-9397-08002B2CF9AE}" pid="6" name="MSIP_Label_b0d11092-50c9-4e74-84b5-b1af078dc3d0_SetDate">
    <vt:lpwstr>2019-02-18T18:19:44.0132818+01:00</vt:lpwstr>
  </property>
  <property fmtid="{D5CDD505-2E9C-101B-9397-08002B2CF9AE}" pid="7" name="MSIP_Label_b0d11092-50c9-4e74-84b5-b1af078dc3d0_Name">
    <vt:lpwstr>Protected</vt:lpwstr>
  </property>
  <property fmtid="{D5CDD505-2E9C-101B-9397-08002B2CF9AE}" pid="8" name="MSIP_Label_b0d11092-50c9-4e74-84b5-b1af078dc3d0_Application">
    <vt:lpwstr>Microsoft Azure Information Protection</vt:lpwstr>
  </property>
  <property fmtid="{D5CDD505-2E9C-101B-9397-08002B2CF9AE}" pid="9" name="MSIP_Label_b0d11092-50c9-4e74-84b5-b1af078dc3d0_Extended_MSFT_Method">
    <vt:lpwstr>Automatic</vt:lpwstr>
  </property>
  <property fmtid="{D5CDD505-2E9C-101B-9397-08002B2CF9AE}" pid="10" name="Sensitivity">
    <vt:lpwstr>Protected</vt:lpwstr>
  </property>
  <property fmtid="{D5CDD505-2E9C-101B-9397-08002B2CF9AE}" pid="11" name="Érvényességi idő">
    <vt:filetime>2024-02-19T23:00:00Z</vt:filetime>
  </property>
  <property fmtid="{D5CDD505-2E9C-101B-9397-08002B2CF9AE}" pid="12" name="Érvényességet beállító">
    <vt:lpwstr>hausmannr</vt:lpwstr>
  </property>
  <property fmtid="{D5CDD505-2E9C-101B-9397-08002B2CF9AE}" pid="13" name="Érvényességi idő első beállítása">
    <vt:filetime>2019-02-20T13:00:03Z</vt:filetime>
  </property>
</Properties>
</file>