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</p:sldMasterIdLst>
  <p:notesMasterIdLst>
    <p:notesMasterId r:id="rId7"/>
  </p:notesMasterIdLst>
  <p:handoutMasterIdLst>
    <p:handoutMasterId r:id="rId8"/>
  </p:handoutMasterIdLst>
  <p:sldIdLst>
    <p:sldId id="351" r:id="rId2"/>
    <p:sldId id="365" r:id="rId3"/>
    <p:sldId id="370" r:id="rId4"/>
    <p:sldId id="364" r:id="rId5"/>
    <p:sldId id="355" r:id="rId6"/>
  </p:sldIdLst>
  <p:sldSz cx="9144000" cy="6858000" type="screen4x3"/>
  <p:notesSz cx="6794500" cy="9906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1pPr>
    <a:lvl2pPr marL="4572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2pPr>
    <a:lvl3pPr marL="9144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3pPr>
    <a:lvl4pPr marL="1371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4pPr>
    <a:lvl5pPr marL="18288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69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3300"/>
    <a:srgbClr val="080808"/>
    <a:srgbClr val="B19C03"/>
    <a:srgbClr val="EEEEEE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110" d="100"/>
          <a:sy n="110" d="100"/>
        </p:scale>
        <p:origin x="1644" y="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069"/>
        <p:guide pos="21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fld id="{5F0043C6-0160-4B8E-9EF8-780718437058}" type="datetimeFigureOut">
              <a:rPr lang="hu-HU"/>
              <a:pPr>
                <a:defRPr/>
              </a:pPr>
              <a:t>2020. 10. 21.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48100" y="9409113"/>
            <a:ext cx="2944813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fld id="{C58E2BB8-BBB6-48AE-9D7F-E707554F8F84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41638350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1"/>
          <p:cNvSpPr>
            <a:spLocks noChangeArrowheads="1"/>
          </p:cNvSpPr>
          <p:nvPr/>
        </p:nvSpPr>
        <p:spPr bwMode="auto">
          <a:xfrm>
            <a:off x="0" y="0"/>
            <a:ext cx="6794500" cy="99060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hu-HU"/>
          </a:p>
        </p:txBody>
      </p:sp>
      <p:sp>
        <p:nvSpPr>
          <p:cNvPr id="27651" name="AutoShape 2"/>
          <p:cNvSpPr>
            <a:spLocks noChangeArrowheads="1"/>
          </p:cNvSpPr>
          <p:nvPr/>
        </p:nvSpPr>
        <p:spPr bwMode="auto">
          <a:xfrm>
            <a:off x="0" y="0"/>
            <a:ext cx="6794500" cy="99060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hu-HU"/>
          </a:p>
        </p:txBody>
      </p:sp>
      <p:sp>
        <p:nvSpPr>
          <p:cNvPr id="27652" name="AutoShape 3"/>
          <p:cNvSpPr>
            <a:spLocks noChangeArrowheads="1"/>
          </p:cNvSpPr>
          <p:nvPr/>
        </p:nvSpPr>
        <p:spPr bwMode="auto">
          <a:xfrm>
            <a:off x="0" y="0"/>
            <a:ext cx="6794500" cy="99060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hu-HU"/>
          </a:p>
        </p:txBody>
      </p:sp>
      <p:sp>
        <p:nvSpPr>
          <p:cNvPr id="27653" name="AutoShape 4"/>
          <p:cNvSpPr>
            <a:spLocks noChangeArrowheads="1"/>
          </p:cNvSpPr>
          <p:nvPr/>
        </p:nvSpPr>
        <p:spPr bwMode="auto">
          <a:xfrm>
            <a:off x="0" y="0"/>
            <a:ext cx="6792913" cy="990758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hu-H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38463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0" tIns="46080" rIns="92160" bIns="4608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3849688" y="0"/>
            <a:ext cx="2938462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0" tIns="46080" rIns="92160" bIns="4608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6" name="Rectangle 7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23925" y="744538"/>
            <a:ext cx="4943475" cy="37084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" name="Rectangle 8"/>
          <p:cNvSpPr>
            <a:spLocks noGrp="1" noChangeArrowheads="1"/>
          </p:cNvSpPr>
          <p:nvPr>
            <p:ph type="body"/>
          </p:nvPr>
        </p:nvSpPr>
        <p:spPr bwMode="auto">
          <a:xfrm>
            <a:off x="906463" y="4706938"/>
            <a:ext cx="4976812" cy="444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0" tIns="46080" rIns="92160" bIns="4608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noProof="0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ftr"/>
          </p:nvPr>
        </p:nvSpPr>
        <p:spPr bwMode="auto">
          <a:xfrm>
            <a:off x="0" y="9410700"/>
            <a:ext cx="2938463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0" tIns="46080" rIns="92160" bIns="46080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3849688" y="9410700"/>
            <a:ext cx="2938462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0" tIns="46080" rIns="92160" bIns="4608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D86B9290-E7E0-4FAA-8D85-B93BE31BDC7C}" type="slidenum">
              <a:rPr lang="en-GB" altLang="hu-HU"/>
              <a:pPr/>
              <a:t>‹#›</a:t>
            </a:fld>
            <a:endParaRPr lang="en-GB" altLang="hu-HU"/>
          </a:p>
        </p:txBody>
      </p:sp>
    </p:spTree>
    <p:extLst>
      <p:ext uri="{BB962C8B-B14F-4D97-AF65-F5344CB8AC3E}">
        <p14:creationId xmlns:p14="http://schemas.microsoft.com/office/powerpoint/2010/main" val="24841344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B3D75F-E038-45ED-A0CA-92E3DB3C62C4}" type="slidenum">
              <a:rPr lang="en-GB" altLang="hu-HU" smtClean="0"/>
              <a:pPr/>
              <a:t>‹#›</a:t>
            </a:fld>
            <a:endParaRPr lang="en-GB" altLang="hu-HU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fld id="{C37218C1-3A6C-4367-A521-EF32F05B1AAD}" type="slidenum">
              <a:rPr lang="en-GB" altLang="hu-HU" smtClean="0"/>
              <a:pPr/>
              <a:t>‹#›</a:t>
            </a:fld>
            <a:endParaRPr lang="en-GB" altLang="hu-HU" dirty="0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 baseline="0">
                <a:solidFill>
                  <a:schemeClr val="accent4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3178C863-FBE2-4017-BB92-0BE02D71B72E}" type="datetime3">
              <a:rPr lang="en-GB" smtClean="0"/>
              <a:pPr>
                <a:defRPr/>
              </a:pPr>
              <a:t>21 October, 2020</a:t>
            </a:fld>
            <a:endParaRPr lang="en-GB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u-HU" dirty="0" err="1"/>
              <a:t>Businessland</a:t>
            </a:r>
            <a:r>
              <a:rPr lang="hu-HU" dirty="0"/>
              <a:t> Hungary</a:t>
            </a:r>
            <a:endParaRPr lang="en-GB" dirty="0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alphaModFix amt="2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66050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hu-HU"/>
              <a:t>Címszöveg formátumának szerkesztése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6050" cy="4108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hu-HU"/>
              <a:t>Vázlatszöveg formátumának szerkesztése</a:t>
            </a:r>
          </a:p>
          <a:p>
            <a:pPr lvl="1"/>
            <a:r>
              <a:rPr lang="en-GB" altLang="hu-HU"/>
              <a:t>Második vázlatszint</a:t>
            </a:r>
          </a:p>
          <a:p>
            <a:pPr lvl="2"/>
            <a:r>
              <a:rPr lang="en-GB" altLang="hu-HU"/>
              <a:t>Harmadik vázlatszint</a:t>
            </a:r>
          </a:p>
          <a:p>
            <a:pPr lvl="3"/>
            <a:r>
              <a:rPr lang="en-GB" altLang="hu-HU"/>
              <a:t>Negyedik vázlatszint</a:t>
            </a:r>
          </a:p>
          <a:p>
            <a:pPr lvl="4"/>
            <a:r>
              <a:rPr lang="en-GB" altLang="hu-HU"/>
              <a:t>Ötödik vázlatszint</a:t>
            </a:r>
          </a:p>
          <a:p>
            <a:pPr lvl="4"/>
            <a:r>
              <a:rPr lang="en-GB" altLang="hu-HU"/>
              <a:t>Hatodik vázlatszint</a:t>
            </a:r>
          </a:p>
          <a:p>
            <a:pPr lvl="4"/>
            <a:r>
              <a:rPr lang="en-GB" altLang="hu-HU"/>
              <a:t>Hetedik vázlatszint</a:t>
            </a:r>
          </a:p>
          <a:p>
            <a:pPr lvl="4"/>
            <a:r>
              <a:rPr lang="en-GB" altLang="hu-HU"/>
              <a:t>Nyolcadik vázlatszint</a:t>
            </a:r>
          </a:p>
          <a:p>
            <a:pPr lvl="4"/>
            <a:r>
              <a:rPr lang="en-GB" altLang="hu-HU"/>
              <a:t>Kilencedik vázlatszint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89865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8925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S Gothic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89865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fld id="{9ABF93C4-A9F3-44D0-ABB4-0A4E835F685C}" type="slidenum">
              <a:rPr lang="en-GB" altLang="hu-HU" smtClean="0"/>
              <a:pPr/>
              <a:t>‹#›</a:t>
            </a:fld>
            <a:endParaRPr lang="en-GB" altLang="hu-HU"/>
          </a:p>
        </p:txBody>
      </p:sp>
      <p:sp>
        <p:nvSpPr>
          <p:cNvPr id="1031" name="Rectangle 6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S Gothic" panose="020B0609070205080204" pitchFamily="49" charset="-128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1" r:id="rId2"/>
  </p:sldLayoutIdLst>
  <p:transition spd="med">
    <p:dissolve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5pPr>
      <a:lvl6pPr marL="4572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6pPr>
      <a:lvl7pPr marL="9144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7pPr>
      <a:lvl8pPr marL="1371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8pPr>
      <a:lvl9pPr marL="18288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9pPr>
    </p:titleStyle>
    <p:bodyStyle>
      <a:lvl1pPr marL="336550" indent="-33655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36600" indent="-27940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2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E5CED9A-61EB-4A15-81B2-125C9313E4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404664"/>
            <a:ext cx="7086600" cy="1600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lnSpc>
                <a:spcPct val="17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fr-BE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F</a:t>
            </a:r>
            <a:r>
              <a:rPr lang="hu-HU" altLang="hu-HU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ókuszban</a:t>
            </a: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Belgium</a:t>
            </a:r>
          </a:p>
          <a:p>
            <a:pPr algn="ctr">
              <a:lnSpc>
                <a:spcPct val="17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hu-HU" altLang="hu-HU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MKIK </a:t>
            </a:r>
            <a:r>
              <a:rPr lang="hu-HU" altLang="hu-HU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webinárium</a:t>
            </a:r>
            <a:endParaRPr lang="hu-HU" altLang="hu-HU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algn="ctr"/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20</a:t>
            </a:r>
            <a:r>
              <a:rPr lang="hu-HU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20. október 22.</a:t>
            </a:r>
            <a:r>
              <a:rPr lang="en-US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</a:t>
            </a: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</a:t>
            </a:r>
            <a:endParaRPr lang="en-GB" altLang="hu-HU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234C0491-C941-4C47-B3F4-D4078B47BB03}"/>
              </a:ext>
            </a:extLst>
          </p:cNvPr>
          <p:cNvSpPr/>
          <p:nvPr/>
        </p:nvSpPr>
        <p:spPr>
          <a:xfrm>
            <a:off x="1259632" y="2828836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A koronavírus-járvány hatásai a belga gazdaság helyzetére</a:t>
            </a:r>
            <a:endParaRPr lang="hu-HU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B92A70D3-48CB-4497-AF6B-C180C8D8554E}"/>
              </a:ext>
            </a:extLst>
          </p:cNvPr>
          <p:cNvSpPr/>
          <p:nvPr/>
        </p:nvSpPr>
        <p:spPr>
          <a:xfrm>
            <a:off x="323528" y="4581128"/>
            <a:ext cx="3312368" cy="1928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i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Urbányi Péter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i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MKIK EU Képviselet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i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Brüsszel</a:t>
            </a:r>
            <a:endParaRPr lang="fr-BE" altLang="hu-HU" i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BE" altLang="hu-HU" i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altLang="hu-HU" i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D2C15F54-14BE-4F21-8581-781B3F13436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5" t="4260" r="-8852" b="1059"/>
          <a:stretch>
            <a:fillRect/>
          </a:stretch>
        </p:blipFill>
        <p:spPr bwMode="auto">
          <a:xfrm>
            <a:off x="467544" y="5733256"/>
            <a:ext cx="3505200" cy="847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9090006"/>
      </p:ext>
    </p:extLst>
  </p:cSld>
  <p:clrMapOvr>
    <a:masterClrMapping/>
  </p:clrMapOvr>
  <p:transition spd="med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2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E8373C67-D5CD-4529-B151-F74490619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56" y="188640"/>
            <a:ext cx="8964488" cy="83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>
            <a:defPPr>
              <a:defRPr lang="en-GB"/>
            </a:defPPr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1pPr>
            <a:lvl2pPr marL="457200" algn="l" defTabSz="449263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2pPr>
            <a:lvl3pPr marL="914400" algn="l" defTabSz="449263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3pPr>
            <a:lvl4pPr marL="1371600" algn="l" defTabSz="449263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4pPr>
            <a:lvl5pPr marL="1828800" algn="l" defTabSz="449263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Belgium GDP alakulása (prognózis) 2018 - 2020 </a:t>
            </a:r>
            <a:endParaRPr lang="en-US" altLang="hu-HU" b="1" dirty="0">
              <a:solidFill>
                <a:schemeClr val="accent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026" name="Image 1" descr="L'économie belge file vers une récession de 11% cette année | L'Echo">
            <a:extLst>
              <a:ext uri="{FF2B5EF4-FFF2-40B4-BE49-F238E27FC236}">
                <a16:creationId xmlns:a16="http://schemas.microsoft.com/office/drawing/2014/main" id="{6E3F771F-5757-46E7-B4AB-92AE6DE27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42260"/>
            <a:ext cx="4186971" cy="54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9292524"/>
      </p:ext>
    </p:extLst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2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E8373C67-D5CD-4529-B151-F74490619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31" y="0"/>
            <a:ext cx="8460433" cy="83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Belgium főbb gazdasági mutatói – 2020.szeptember</a:t>
            </a:r>
            <a:endParaRPr lang="en-US" altLang="hu-HU" b="1" dirty="0">
              <a:solidFill>
                <a:schemeClr val="accent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07DF28A5-BE20-4547-A859-FE694CDA10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34" y="1340768"/>
            <a:ext cx="7896225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8754"/>
      </p:ext>
    </p:extLst>
  </p:cSld>
  <p:clrMapOvr>
    <a:masterClrMapping/>
  </p:clrMapOvr>
  <p:transition spd="med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2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>
            <a:extLst>
              <a:ext uri="{FF2B5EF4-FFF2-40B4-BE49-F238E27FC236}">
                <a16:creationId xmlns:a16="http://schemas.microsoft.com/office/drawing/2014/main" id="{5FFA85A6-7EB6-4EE6-97D2-A74A9F0AE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783" y="0"/>
            <a:ext cx="8460433" cy="83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Tendenciák </a:t>
            </a:r>
            <a:endParaRPr lang="en-US" altLang="hu-HU" b="1" dirty="0">
              <a:solidFill>
                <a:schemeClr val="accent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3D2E7347-667D-4482-B1DB-1A31D6280824}"/>
              </a:ext>
            </a:extLst>
          </p:cNvPr>
          <p:cNvSpPr/>
          <p:nvPr/>
        </p:nvSpPr>
        <p:spPr>
          <a:xfrm>
            <a:off x="611560" y="1196752"/>
            <a:ext cx="8064896" cy="6166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FEB (</a:t>
            </a:r>
            <a:r>
              <a:rPr lang="hu-HU" altLang="hu-HU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Fédération</a:t>
            </a: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</a:t>
            </a:r>
            <a:r>
              <a:rPr lang="hu-HU" altLang="hu-HU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des</a:t>
            </a: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</a:t>
            </a:r>
            <a:r>
              <a:rPr lang="hu-HU" altLang="hu-HU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Entreprises</a:t>
            </a: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de </a:t>
            </a:r>
            <a:r>
              <a:rPr lang="hu-HU" altLang="hu-HU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Belgique</a:t>
            </a: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)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400.000 belga vállalkozás 20%-át fenyegeti a csődkockázat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leginkább érintett szektorok: turizmus és vendéglátás, kultúra  rendezvényszervezés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a </a:t>
            </a:r>
            <a:r>
              <a:rPr lang="hu-HU" altLang="hu-HU" sz="2000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cégcsődők</a:t>
            </a: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száma 26%-kal nőhet 2021-ben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hu-HU" altLang="hu-HU" sz="2000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Átmeneti munkanélküliség rendszere 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a belga KKV-k 56%-a veszi igénybe (5-20 főt foglalkoztató cégek: 42%, 20 – 50 fő: 72%, 100 – 250 fő : 40%)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hu-HU" altLang="hu-HU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„Vesztesek”: </a:t>
            </a:r>
            <a:endParaRPr lang="hu-HU" altLang="hu-HU" sz="2000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2000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Brussels</a:t>
            </a: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Airlines, </a:t>
            </a:r>
            <a:r>
              <a:rPr lang="hu-HU" altLang="hu-HU" sz="2000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Brussels</a:t>
            </a: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Airport, BSCA, hotelek, vendéglátóipar</a:t>
            </a:r>
            <a:endParaRPr lang="hu-HU" altLang="hu-HU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hu-HU" altLang="hu-HU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„Nyertesek”: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HELLOFRESH, amazon.fr , online kereskedelem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20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a belga háztartások megtakarításai közel megduplázódtak</a:t>
            </a: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hu-HU" altLang="hu-HU" sz="2000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hu-HU" altLang="hu-HU" sz="2000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806158"/>
      </p:ext>
    </p:extLst>
  </p:cSld>
  <p:clrMapOvr>
    <a:masterClrMapping/>
  </p:clrMapOvr>
  <p:transition spd="med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25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C3911159-DFAC-434E-A9DE-2A263EF05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256" y="116632"/>
            <a:ext cx="8345488" cy="11427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buClr>
                <a:srgbClr val="000000"/>
              </a:buCl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Köszönöm megtisztelő figyelmüket</a:t>
            </a:r>
            <a:r>
              <a:rPr lang="hu-HU" altLang="hu-HU" sz="2800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!</a:t>
            </a:r>
            <a:endParaRPr lang="en-US" altLang="hu-HU" sz="2800" b="1" dirty="0">
              <a:solidFill>
                <a:schemeClr val="accent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D039921D-892E-419F-AA48-74868DC9FA1B}"/>
              </a:ext>
            </a:extLst>
          </p:cNvPr>
          <p:cNvSpPr/>
          <p:nvPr/>
        </p:nvSpPr>
        <p:spPr>
          <a:xfrm>
            <a:off x="2392941" y="1052736"/>
            <a:ext cx="4752528" cy="2804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1800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MKIK EU Képviselet Brüsszel</a:t>
            </a: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1800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Urbányi Péter képviseletvezető</a:t>
            </a: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hu-HU" altLang="hu-HU" sz="1800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1800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B-1000 </a:t>
            </a:r>
            <a:r>
              <a:rPr lang="hu-HU" altLang="hu-HU" sz="1800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Bruxelles</a:t>
            </a:r>
            <a:endParaRPr lang="hu-HU" altLang="hu-HU" sz="1800" b="1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1800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Square</a:t>
            </a:r>
            <a:r>
              <a:rPr lang="hu-HU" altLang="hu-HU" sz="1800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de </a:t>
            </a:r>
            <a:r>
              <a:rPr lang="hu-HU" altLang="hu-HU" sz="1800" b="1" dirty="0" err="1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Mee</a:t>
            </a:r>
            <a:r>
              <a:rPr lang="fr-BE" altLang="hu-HU" sz="1800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û</a:t>
            </a:r>
            <a:r>
              <a:rPr lang="hu-HU" altLang="hu-HU" sz="1800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s 38-40.</a:t>
            </a: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1800" b="1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+32 497 401 572</a:t>
            </a: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hu-HU" altLang="hu-HU" sz="1800" b="1" u="sng" dirty="0">
                <a:solidFill>
                  <a:schemeClr val="accent2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hcci.bxl@mkik.hu</a:t>
            </a:r>
            <a:endParaRPr lang="fr-BE" altLang="hu-HU" sz="1800" b="1" u="sng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BE" altLang="hu-HU" sz="1800" b="1" u="sng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altLang="hu-HU" sz="1800" b="1" u="sng" dirty="0">
              <a:solidFill>
                <a:schemeClr val="accent2"/>
              </a:solidFill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B825F87D-1A33-4C51-B297-CC861937F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824" y="4485841"/>
            <a:ext cx="3562762" cy="2375175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20DBB5A9-54A0-4D64-A492-937944EB6C0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5" t="4260" r="-8852" b="1059"/>
          <a:stretch>
            <a:fillRect/>
          </a:stretch>
        </p:blipFill>
        <p:spPr bwMode="auto">
          <a:xfrm>
            <a:off x="3491880" y="3323998"/>
            <a:ext cx="3505200" cy="847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6316764"/>
      </p:ext>
    </p:extLst>
  </p:cSld>
  <p:clrMapOvr>
    <a:masterClrMapping/>
  </p:clrMapOvr>
  <p:transition spd="med">
    <p:dissolve/>
  </p:transition>
</p:sld>
</file>

<file path=ppt/theme/theme1.xml><?xml version="1.0" encoding="utf-8"?>
<a:theme xmlns:a="http://schemas.openxmlformats.org/drawingml/2006/main" name="Téma3">
  <a:themeElements>
    <a:clrScheme name="Egyéni 3. séma">
      <a:dk1>
        <a:srgbClr val="663300"/>
      </a:dk1>
      <a:lt1>
        <a:srgbClr val="FFFFFF"/>
      </a:lt1>
      <a:dk2>
        <a:srgbClr val="6633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6633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éma">
      <a:majorFont>
        <a:latin typeface="Times New Roman"/>
        <a:ea typeface="MS Gothic"/>
        <a:cs typeface=""/>
      </a:majorFont>
      <a:minorFont>
        <a:latin typeface="Times New Roman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MS Gothic" charset="-128"/>
          </a:defRPr>
        </a:defPPr>
      </a:lstStyle>
    </a:lnDef>
  </a:objectDefaults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7389</TotalTime>
  <Words>174</Words>
  <Application>Microsoft Office PowerPoint</Application>
  <PresentationFormat>Diavetítés a képernyőre (4:3 oldalarány)</PresentationFormat>
  <Paragraphs>32</Paragraphs>
  <Slides>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5</vt:i4>
      </vt:variant>
    </vt:vector>
  </HeadingPairs>
  <TitlesOfParts>
    <vt:vector size="10" baseType="lpstr">
      <vt:lpstr>Arial</vt:lpstr>
      <vt:lpstr>Arial Unicode MS</vt:lpstr>
      <vt:lpstr>Times New Roman</vt:lpstr>
      <vt:lpstr>Wingdings</vt:lpstr>
      <vt:lpstr>Téma3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Nincs diacím</dc:title>
  <dc:creator>Pálmay Flóra</dc:creator>
  <cp:lastModifiedBy>HCCI BXL</cp:lastModifiedBy>
  <cp:revision>419</cp:revision>
  <cp:lastPrinted>2014-05-16T11:29:02Z</cp:lastPrinted>
  <dcterms:modified xsi:type="dcterms:W3CDTF">2020-10-21T16:15:59Z</dcterms:modified>
</cp:coreProperties>
</file>