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02" r:id="rId4"/>
  </p:sldMasterIdLst>
  <p:notesMasterIdLst>
    <p:notesMasterId r:id="rId11"/>
  </p:notesMasterIdLst>
  <p:handoutMasterIdLst>
    <p:handoutMasterId r:id="rId12"/>
  </p:handoutMasterIdLst>
  <p:sldIdLst>
    <p:sldId id="256" r:id="rId5"/>
    <p:sldId id="311" r:id="rId6"/>
    <p:sldId id="312" r:id="rId7"/>
    <p:sldId id="313" r:id="rId8"/>
    <p:sldId id="276" r:id="rId9"/>
    <p:sldId id="277" r:id="rId10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éma alapján készült stílus 1 – 6. jelölőszín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Közepesen sötét stílus 2 – 6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Közepesen sötét stílus 2 – 3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Közepesen sötét stílus 2 – 5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7292A2E-F333-43FB-9621-5CBBE7FDCDCB}" styleName="Világos stílus 2 – 4. jelölőszín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éma alapján készült stílus 1 – 3. jelölőszín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05" autoAdjust="0"/>
    <p:restoredTop sz="93605" autoAdjust="0"/>
  </p:normalViewPr>
  <p:slideViewPr>
    <p:cSldViewPr snapToGrid="0" snapToObjects="1">
      <p:cViewPr varScale="1">
        <p:scale>
          <a:sx n="63" d="100"/>
          <a:sy n="63" d="100"/>
        </p:scale>
        <p:origin x="112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Munkaf&#252;zet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none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u-HU" dirty="0"/>
              <a:t>Magyarország-Belgium kereskedelmi forgalma </a:t>
            </a:r>
          </a:p>
          <a:p>
            <a:pPr>
              <a:defRPr/>
            </a:pPr>
            <a:r>
              <a:rPr lang="hu-HU" dirty="0"/>
              <a:t>(2001-2018) </a:t>
            </a:r>
          </a:p>
          <a:p>
            <a:pPr>
              <a:defRPr/>
            </a:pPr>
            <a:r>
              <a:rPr lang="hu-HU" sz="1000" dirty="0"/>
              <a:t>(folyó áron, millió forint)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none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Munka1!$A$6</c:f>
              <c:strCache>
                <c:ptCount val="1"/>
                <c:pt idx="0">
                  <c:v>Import</c:v>
                </c:pt>
              </c:strCache>
            </c:strRef>
          </c:tx>
          <c:spPr>
            <a:ln w="22225" cap="rnd">
              <a:solidFill>
                <a:srgbClr val="00B0F0"/>
              </a:solidFill>
            </a:ln>
            <a:effectLst>
              <a:glow rad="139700">
                <a:schemeClr val="accent1">
                  <a:satMod val="175000"/>
                  <a:alpha val="14000"/>
                </a:schemeClr>
              </a:glow>
            </a:effectLst>
          </c:spPr>
          <c:marker>
            <c:symbol val="none"/>
          </c:marker>
          <c:cat>
            <c:numRef>
              <c:f>Munka1!$B$5:$S$5</c:f>
              <c:numCache>
                <c:formatCode>General</c:formatCode>
                <c:ptCount val="18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  <c:pt idx="14">
                  <c:v>2015</c:v>
                </c:pt>
                <c:pt idx="15">
                  <c:v>2016</c:v>
                </c:pt>
                <c:pt idx="16">
                  <c:v>2017</c:v>
                </c:pt>
                <c:pt idx="17">
                  <c:v>2018</c:v>
                </c:pt>
              </c:numCache>
            </c:numRef>
          </c:cat>
          <c:val>
            <c:numRef>
              <c:f>Munka1!$B$6:$S$6</c:f>
              <c:numCache>
                <c:formatCode>#,##0.00</c:formatCode>
                <c:ptCount val="18"/>
                <c:pt idx="0">
                  <c:v>220640.7</c:v>
                </c:pt>
                <c:pt idx="1">
                  <c:v>185468</c:v>
                </c:pt>
                <c:pt idx="2">
                  <c:v>188110.7</c:v>
                </c:pt>
                <c:pt idx="3">
                  <c:v>253054</c:v>
                </c:pt>
                <c:pt idx="4">
                  <c:v>292936.59999999998</c:v>
                </c:pt>
                <c:pt idx="5">
                  <c:v>338006.1</c:v>
                </c:pt>
                <c:pt idx="6">
                  <c:v>347242.7</c:v>
                </c:pt>
                <c:pt idx="7">
                  <c:v>429210.4</c:v>
                </c:pt>
                <c:pt idx="8">
                  <c:v>372886.4</c:v>
                </c:pt>
                <c:pt idx="9">
                  <c:v>401520.4</c:v>
                </c:pt>
                <c:pt idx="10">
                  <c:v>427440.2</c:v>
                </c:pt>
                <c:pt idx="11">
                  <c:v>451769.5</c:v>
                </c:pt>
                <c:pt idx="12">
                  <c:v>484571.7</c:v>
                </c:pt>
                <c:pt idx="13">
                  <c:v>580183.80000000005</c:v>
                </c:pt>
                <c:pt idx="14">
                  <c:v>593604.6</c:v>
                </c:pt>
                <c:pt idx="15">
                  <c:v>603690.4</c:v>
                </c:pt>
                <c:pt idx="16">
                  <c:v>646298</c:v>
                </c:pt>
                <c:pt idx="17">
                  <c:v>757757.6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C68-4E8C-9FD0-8562D9EE43EA}"/>
            </c:ext>
          </c:extLst>
        </c:ser>
        <c:ser>
          <c:idx val="1"/>
          <c:order val="1"/>
          <c:tx>
            <c:strRef>
              <c:f>Munka1!$A$7</c:f>
              <c:strCache>
                <c:ptCount val="1"/>
                <c:pt idx="0">
                  <c:v>Export</c:v>
                </c:pt>
              </c:strCache>
            </c:strRef>
          </c:tx>
          <c:spPr>
            <a:ln w="22225" cap="rnd">
              <a:solidFill>
                <a:schemeClr val="accent2"/>
              </a:solidFill>
            </a:ln>
            <a:effectLst>
              <a:glow rad="139700">
                <a:schemeClr val="accent2">
                  <a:satMod val="175000"/>
                  <a:alpha val="14000"/>
                </a:schemeClr>
              </a:glow>
            </a:effectLst>
          </c:spPr>
          <c:marker>
            <c:symbol val="none"/>
          </c:marker>
          <c:cat>
            <c:numRef>
              <c:f>Munka1!$B$5:$S$5</c:f>
              <c:numCache>
                <c:formatCode>General</c:formatCode>
                <c:ptCount val="18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  <c:pt idx="14">
                  <c:v>2015</c:v>
                </c:pt>
                <c:pt idx="15">
                  <c:v>2016</c:v>
                </c:pt>
                <c:pt idx="16">
                  <c:v>2017</c:v>
                </c:pt>
                <c:pt idx="17">
                  <c:v>2018</c:v>
                </c:pt>
              </c:numCache>
            </c:numRef>
          </c:cat>
          <c:val>
            <c:numRef>
              <c:f>Munka1!$B$7:$S$7</c:f>
              <c:numCache>
                <c:formatCode>#,##0.00</c:formatCode>
                <c:ptCount val="18"/>
                <c:pt idx="0">
                  <c:v>286673.40000000002</c:v>
                </c:pt>
                <c:pt idx="1">
                  <c:v>239347.7</c:v>
                </c:pt>
                <c:pt idx="2">
                  <c:v>221328.8</c:v>
                </c:pt>
                <c:pt idx="3">
                  <c:v>249620.2</c:v>
                </c:pt>
                <c:pt idx="4">
                  <c:v>263750.3</c:v>
                </c:pt>
                <c:pt idx="5">
                  <c:v>303135.59999999998</c:v>
                </c:pt>
                <c:pt idx="6">
                  <c:v>269477.90000000002</c:v>
                </c:pt>
                <c:pt idx="7">
                  <c:v>311645.8</c:v>
                </c:pt>
                <c:pt idx="8">
                  <c:v>290472.59999999998</c:v>
                </c:pt>
                <c:pt idx="9">
                  <c:v>295963.40000000002</c:v>
                </c:pt>
                <c:pt idx="10">
                  <c:v>318113.5</c:v>
                </c:pt>
                <c:pt idx="11">
                  <c:v>337389.1</c:v>
                </c:pt>
                <c:pt idx="12">
                  <c:v>365546.1</c:v>
                </c:pt>
                <c:pt idx="13">
                  <c:v>469850.5</c:v>
                </c:pt>
                <c:pt idx="14">
                  <c:v>514001.7</c:v>
                </c:pt>
                <c:pt idx="15">
                  <c:v>527309.30000000005</c:v>
                </c:pt>
                <c:pt idx="16">
                  <c:v>586009</c:v>
                </c:pt>
                <c:pt idx="17">
                  <c:v>722763.4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C68-4E8C-9FD0-8562D9EE43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27937584"/>
        <c:axId val="321648296"/>
      </c:lineChart>
      <c:catAx>
        <c:axId val="327937584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75000"/>
                      <a:lumOff val="25000"/>
                    </a:schemeClr>
                  </a:gs>
                  <a:gs pos="0">
                    <a:schemeClr val="dk1">
                      <a:lumMod val="65000"/>
                      <a:lumOff val="3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21648296"/>
        <c:crosses val="autoZero"/>
        <c:auto val="1"/>
        <c:lblAlgn val="ctr"/>
        <c:lblOffset val="100"/>
        <c:noMultiLvlLbl val="0"/>
      </c:catAx>
      <c:valAx>
        <c:axId val="321648296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75000"/>
                      <a:lumOff val="25000"/>
                    </a:schemeClr>
                  </a:gs>
                  <a:gs pos="0">
                    <a:schemeClr val="dk1">
                      <a:lumMod val="65000"/>
                      <a:lumOff val="3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327937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solidFill>
      <a:schemeClr val="dk1">
        <a:lumMod val="75000"/>
        <a:lumOff val="25000"/>
      </a:schemeClr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6">
  <cs:axisTitle>
    <cs:lnRef idx="0"/>
    <cs:fillRef idx="0"/>
    <cs:effectRef idx="0"/>
    <cs:fontRef idx="minor">
      <a:schemeClr val="lt1">
        <a:lumMod val="75000"/>
      </a:schemeClr>
    </cs:fontRef>
    <cs:defRPr sz="1197" b="1" kern="1200"/>
  </cs:axisTitle>
  <cs:categoryAxis>
    <cs:lnRef idx="0"/>
    <cs:fillRef idx="0"/>
    <cs:effectRef idx="0"/>
    <cs:fontRef idx="minor">
      <a:schemeClr val="lt1">
        <a:lumMod val="7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>
        <a:lumMod val="75000"/>
      </a:schemeClr>
    </cs:fontRef>
    <cs:defRPr sz="1197" kern="1200"/>
  </cs:dataLabel>
  <cs:dataLabelCallout>
    <cs:lnRef idx="0"/>
    <cs:fillRef idx="0"/>
    <cs:effectRef idx="0"/>
    <cs:fontRef idx="minor">
      <a:schemeClr val="lt1">
        <a:lumMod val="15000"/>
        <a:lumOff val="85000"/>
      </a:schemeClr>
    </cs:fontRef>
    <cs:spPr>
      <a:solidFill>
        <a:schemeClr val="dk1">
          <a:lumMod val="65000"/>
          <a:lumOff val="3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3D>
  <cs:dataPointLine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22225" cap="rnd">
        <a:solidFill>
          <a:schemeClr val="phClr"/>
        </a:solidFill>
      </a:ln>
      <a:effectLst>
        <a:glow rad="139700">
          <a:schemeClr val="phClr">
            <a:satMod val="175000"/>
            <a:alpha val="14000"/>
          </a:schemeClr>
        </a:glow>
      </a:effectLst>
    </cs:spPr>
  </cs:dataPointLine>
  <cs:dataPointMarker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lumMod val="60000"/>
          <a:lumOff val="40000"/>
        </a:schemeClr>
      </a:solidFill>
      <a:effectLst>
        <a:glow rad="63500">
          <a:schemeClr val="phClr">
            <a:satMod val="175000"/>
            <a:alpha val="25000"/>
          </a:schemeClr>
        </a:glow>
      </a:effectLst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dk1">
            <a:lumMod val="50000"/>
            <a:lumOff val="50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7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</a:schemeClr>
            </a:gs>
            <a:gs pos="0">
              <a:schemeClr val="dk1">
                <a:lumMod val="65000"/>
                <a:lumOff val="3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  <a:alpha val="25000"/>
              </a:schemeClr>
            </a:gs>
            <a:gs pos="0">
              <a:schemeClr val="dk1">
                <a:lumMod val="65000"/>
                <a:lumOff val="35000"/>
                <a:alpha val="2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lt1">
        <a:lumMod val="7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85000"/>
      </a:schemeClr>
    </cs:fontRef>
    <cs:defRPr sz="1862" b="1" kern="1200" cap="none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25400" cap="rnd">
        <a:solidFill>
          <a:schemeClr val="phClr">
            <a:alpha val="50000"/>
          </a:schemeClr>
        </a:solidFill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85000"/>
        </a:schemeClr>
      </a:solidFill>
      <a:ln w="9525">
        <a:solidFill>
          <a:schemeClr val="dk1">
            <a:lumMod val="50000"/>
          </a:schemeClr>
        </a:solidFill>
        <a:round/>
      </a:ln>
    </cs:spPr>
  </cs:upBar>
  <cs:valueAxis>
    <cs:lnRef idx="0"/>
    <cs:fillRef idx="0"/>
    <cs:effectRef idx="0"/>
    <cs:fontRef idx="minor">
      <a:schemeClr val="lt1">
        <a:lumMod val="7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D65DA6-B81A-4223-844F-A3663CD7E486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</dgm:pt>
    <dgm:pt modelId="{DBDE2E83-883B-4043-97D5-C98F2987767E}">
      <dgm:prSet phldrT="[Szöveg]"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</dgm:spPr>
      <dgm:t>
        <a:bodyPr/>
        <a:lstStyle/>
        <a:p>
          <a:r>
            <a:rPr lang="hu-HU" sz="1900" dirty="0" smtClean="0">
              <a:solidFill>
                <a:schemeClr val="tx1"/>
              </a:solidFill>
            </a:rPr>
            <a:t>Vízgazdálkodás</a:t>
          </a:r>
          <a:endParaRPr lang="hu-HU" sz="1900" dirty="0">
            <a:solidFill>
              <a:schemeClr val="tx1"/>
            </a:solidFill>
          </a:endParaRPr>
        </a:p>
      </dgm:t>
    </dgm:pt>
    <dgm:pt modelId="{094FFA4B-AB35-4C41-87F8-51A0C54067E7}" type="sibTrans" cxnId="{FBC4DEBE-EC77-4734-8195-1ADB4A3ACC29}">
      <dgm:prSet/>
      <dgm:spPr/>
      <dgm:t>
        <a:bodyPr/>
        <a:lstStyle/>
        <a:p>
          <a:endParaRPr lang="hu-HU"/>
        </a:p>
      </dgm:t>
    </dgm:pt>
    <dgm:pt modelId="{E55545EF-1421-4C40-98EE-911D190486EE}" type="parTrans" cxnId="{FBC4DEBE-EC77-4734-8195-1ADB4A3ACC29}">
      <dgm:prSet/>
      <dgm:spPr/>
      <dgm:t>
        <a:bodyPr/>
        <a:lstStyle/>
        <a:p>
          <a:endParaRPr lang="hu-HU"/>
        </a:p>
      </dgm:t>
    </dgm:pt>
    <dgm:pt modelId="{2CCCE888-213E-4E54-B35E-211310AFDF51}">
      <dgm:prSet phldrT="[Szöveg]"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</dgm:spPr>
      <dgm:t>
        <a:bodyPr/>
        <a:lstStyle/>
        <a:p>
          <a:r>
            <a:rPr lang="en-US" sz="1900" dirty="0" smtClean="0">
              <a:solidFill>
                <a:schemeClr val="tx1"/>
              </a:solidFill>
            </a:rPr>
            <a:t>Alternat</a:t>
          </a:r>
          <a:r>
            <a:rPr lang="hu-HU" sz="1900" dirty="0" smtClean="0">
              <a:solidFill>
                <a:schemeClr val="tx1"/>
              </a:solidFill>
            </a:rPr>
            <a:t>í</a:t>
          </a:r>
          <a:r>
            <a:rPr lang="en-US" sz="1900" dirty="0" smtClean="0">
              <a:solidFill>
                <a:schemeClr val="tx1"/>
              </a:solidFill>
            </a:rPr>
            <a:t>v </a:t>
          </a:r>
          <a:r>
            <a:rPr lang="hu-HU" sz="1900" dirty="0" smtClean="0">
              <a:solidFill>
                <a:schemeClr val="tx1"/>
              </a:solidFill>
            </a:rPr>
            <a:t>és</a:t>
          </a:r>
          <a:r>
            <a:rPr lang="en-US" sz="1900" dirty="0" smtClean="0">
              <a:solidFill>
                <a:schemeClr val="tx1"/>
              </a:solidFill>
            </a:rPr>
            <a:t> </a:t>
          </a:r>
          <a:r>
            <a:rPr lang="hu-HU" sz="1900" dirty="0" smtClean="0">
              <a:solidFill>
                <a:schemeClr val="tx1"/>
              </a:solidFill>
            </a:rPr>
            <a:t>megújuló energia</a:t>
          </a:r>
        </a:p>
      </dgm:t>
    </dgm:pt>
    <dgm:pt modelId="{ED1A1117-46D8-41BD-A3A6-6ACEA3705F9F}" type="sibTrans" cxnId="{A17E15B0-C6A1-4144-B108-526A6662963A}">
      <dgm:prSet/>
      <dgm:spPr/>
      <dgm:t>
        <a:bodyPr/>
        <a:lstStyle/>
        <a:p>
          <a:endParaRPr lang="hu-HU"/>
        </a:p>
      </dgm:t>
    </dgm:pt>
    <dgm:pt modelId="{D61ECE08-3307-4E38-91DD-F886835C9248}" type="parTrans" cxnId="{A17E15B0-C6A1-4144-B108-526A6662963A}">
      <dgm:prSet/>
      <dgm:spPr/>
      <dgm:t>
        <a:bodyPr/>
        <a:lstStyle/>
        <a:p>
          <a:endParaRPr lang="hu-HU"/>
        </a:p>
      </dgm:t>
    </dgm:pt>
    <dgm:pt modelId="{1578D75C-A793-49BE-98E5-8832D94843CE}">
      <dgm:prSet phldrT="[Szöveg]"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</dgm:spPr>
      <dgm:t>
        <a:bodyPr/>
        <a:lstStyle/>
        <a:p>
          <a:r>
            <a:rPr lang="hu-HU" sz="1900" dirty="0" smtClean="0">
              <a:solidFill>
                <a:schemeClr val="tx1"/>
              </a:solidFill>
            </a:rPr>
            <a:t>Mezőgazdasági és élelmiszer feldolgozó technológiák</a:t>
          </a:r>
        </a:p>
      </dgm:t>
    </dgm:pt>
    <dgm:pt modelId="{5203B525-1EF4-4DAE-8DF9-550E49AEC779}" type="sibTrans" cxnId="{627C39C2-22DA-45D6-92DD-67B4F1CE83F3}">
      <dgm:prSet/>
      <dgm:spPr/>
      <dgm:t>
        <a:bodyPr/>
        <a:lstStyle/>
        <a:p>
          <a:endParaRPr lang="hu-HU"/>
        </a:p>
      </dgm:t>
    </dgm:pt>
    <dgm:pt modelId="{06B3BD79-4B13-497E-B909-F34FBDE93E2B}" type="parTrans" cxnId="{627C39C2-22DA-45D6-92DD-67B4F1CE83F3}">
      <dgm:prSet/>
      <dgm:spPr/>
      <dgm:t>
        <a:bodyPr/>
        <a:lstStyle/>
        <a:p>
          <a:endParaRPr lang="hu-HU"/>
        </a:p>
      </dgm:t>
    </dgm:pt>
    <dgm:pt modelId="{E54B8903-00C5-41CF-9B4C-A47BCF0309FB}" type="pres">
      <dgm:prSet presAssocID="{4AD65DA6-B81A-4223-844F-A3663CD7E486}" presName="linearFlow" presStyleCnt="0">
        <dgm:presLayoutVars>
          <dgm:dir/>
          <dgm:resizeHandles val="exact"/>
        </dgm:presLayoutVars>
      </dgm:prSet>
      <dgm:spPr/>
    </dgm:pt>
    <dgm:pt modelId="{28337E37-FFED-49B9-972C-798A4359E510}" type="pres">
      <dgm:prSet presAssocID="{DBDE2E83-883B-4043-97D5-C98F2987767E}" presName="composite" presStyleCnt="0"/>
      <dgm:spPr/>
    </dgm:pt>
    <dgm:pt modelId="{B73BE191-AEE1-4E1E-9306-2B8BAD925176}" type="pres">
      <dgm:prSet presAssocID="{DBDE2E83-883B-4043-97D5-C98F2987767E}" presName="imgShp" presStyleLbl="fgImgPlace1" presStyleIdx="0" presStyleCnt="3" custLinFactNeighborX="-6943" custLinFactNeighborY="-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168BB0B-910E-46FE-87E9-947956A6309E}" type="pres">
      <dgm:prSet presAssocID="{DBDE2E83-883B-4043-97D5-C98F2987767E}" presName="txShp" presStyleLbl="node1" presStyleIdx="0" presStyleCnt="3" custLinFactNeighborX="880" custLinFactNeighborY="97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E8423B7-623D-4BE3-A134-553134F785DB}" type="pres">
      <dgm:prSet presAssocID="{094FFA4B-AB35-4C41-87F8-51A0C54067E7}" presName="spacing" presStyleCnt="0"/>
      <dgm:spPr/>
    </dgm:pt>
    <dgm:pt modelId="{6CA547AF-C56F-4125-A9C1-C4FDBCC800A7}" type="pres">
      <dgm:prSet presAssocID="{2CCCE888-213E-4E54-B35E-211310AFDF51}" presName="composite" presStyleCnt="0"/>
      <dgm:spPr/>
    </dgm:pt>
    <dgm:pt modelId="{65EFAF75-0397-413A-984D-E23ECB47F7B9}" type="pres">
      <dgm:prSet presAssocID="{2CCCE888-213E-4E54-B35E-211310AFDF51}" presName="imgShp" presStyleLbl="fgImgPlace1" presStyleIdx="1" presStyleCnt="3" custLinFactNeighborX="-6943" custLinFactNeighborY="412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9E1A76A6-57E2-47E6-A1A6-BE4083E06963}" type="pres">
      <dgm:prSet presAssocID="{2CCCE888-213E-4E54-B35E-211310AFDF51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E6E1526-E912-45F9-B908-081FB67B2B58}" type="pres">
      <dgm:prSet presAssocID="{ED1A1117-46D8-41BD-A3A6-6ACEA3705F9F}" presName="spacing" presStyleCnt="0"/>
      <dgm:spPr/>
    </dgm:pt>
    <dgm:pt modelId="{A4D04E25-771E-4886-A518-1D9E4809FF87}" type="pres">
      <dgm:prSet presAssocID="{1578D75C-A793-49BE-98E5-8832D94843CE}" presName="composite" presStyleCnt="0"/>
      <dgm:spPr/>
    </dgm:pt>
    <dgm:pt modelId="{6CB37079-23E5-4E2F-9388-9BB34CCBB1BC}" type="pres">
      <dgm:prSet presAssocID="{1578D75C-A793-49BE-98E5-8832D94843CE}" presName="imgShp" presStyleLbl="fgImgPlace1" presStyleIdx="2" presStyleCnt="3" custLinFactNeighborX="-6462" custLinFactNeighborY="-1189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CF9B30CD-07DD-498D-ADF2-43EE41962826}" type="pres">
      <dgm:prSet presAssocID="{1578D75C-A793-49BE-98E5-8832D94843CE}" presName="txShp" presStyleLbl="node1" presStyleIdx="2" presStyleCnt="3" custLinFactNeighborX="880" custLinFactNeighborY="4032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A17E15B0-C6A1-4144-B108-526A6662963A}" srcId="{4AD65DA6-B81A-4223-844F-A3663CD7E486}" destId="{2CCCE888-213E-4E54-B35E-211310AFDF51}" srcOrd="1" destOrd="0" parTransId="{D61ECE08-3307-4E38-91DD-F886835C9248}" sibTransId="{ED1A1117-46D8-41BD-A3A6-6ACEA3705F9F}"/>
    <dgm:cxn modelId="{E5AEEDEA-D4E4-4EC1-87F9-15C13FB2E767}" type="presOf" srcId="{2CCCE888-213E-4E54-B35E-211310AFDF51}" destId="{9E1A76A6-57E2-47E6-A1A6-BE4083E06963}" srcOrd="0" destOrd="0" presId="urn:microsoft.com/office/officeart/2005/8/layout/vList3#1"/>
    <dgm:cxn modelId="{8A37E24D-7A87-40BB-9426-9131B816C5E2}" type="presOf" srcId="{4AD65DA6-B81A-4223-844F-A3663CD7E486}" destId="{E54B8903-00C5-41CF-9B4C-A47BCF0309FB}" srcOrd="0" destOrd="0" presId="urn:microsoft.com/office/officeart/2005/8/layout/vList3#1"/>
    <dgm:cxn modelId="{627C39C2-22DA-45D6-92DD-67B4F1CE83F3}" srcId="{4AD65DA6-B81A-4223-844F-A3663CD7E486}" destId="{1578D75C-A793-49BE-98E5-8832D94843CE}" srcOrd="2" destOrd="0" parTransId="{06B3BD79-4B13-497E-B909-F34FBDE93E2B}" sibTransId="{5203B525-1EF4-4DAE-8DF9-550E49AEC779}"/>
    <dgm:cxn modelId="{FBC4DEBE-EC77-4734-8195-1ADB4A3ACC29}" srcId="{4AD65DA6-B81A-4223-844F-A3663CD7E486}" destId="{DBDE2E83-883B-4043-97D5-C98F2987767E}" srcOrd="0" destOrd="0" parTransId="{E55545EF-1421-4C40-98EE-911D190486EE}" sibTransId="{094FFA4B-AB35-4C41-87F8-51A0C54067E7}"/>
    <dgm:cxn modelId="{FB88C1BC-557F-4B77-9A1D-8A03A73E6EAF}" type="presOf" srcId="{DBDE2E83-883B-4043-97D5-C98F2987767E}" destId="{0168BB0B-910E-46FE-87E9-947956A6309E}" srcOrd="0" destOrd="0" presId="urn:microsoft.com/office/officeart/2005/8/layout/vList3#1"/>
    <dgm:cxn modelId="{F680A8FA-5588-438F-BD5E-E8C0723BCF86}" type="presOf" srcId="{1578D75C-A793-49BE-98E5-8832D94843CE}" destId="{CF9B30CD-07DD-498D-ADF2-43EE41962826}" srcOrd="0" destOrd="0" presId="urn:microsoft.com/office/officeart/2005/8/layout/vList3#1"/>
    <dgm:cxn modelId="{5ADD9C6C-9984-4AAB-B536-E7CB3D3DF920}" type="presParOf" srcId="{E54B8903-00C5-41CF-9B4C-A47BCF0309FB}" destId="{28337E37-FFED-49B9-972C-798A4359E510}" srcOrd="0" destOrd="0" presId="urn:microsoft.com/office/officeart/2005/8/layout/vList3#1"/>
    <dgm:cxn modelId="{61B0F1B0-44F3-45A5-B1EC-81F7A4C45E68}" type="presParOf" srcId="{28337E37-FFED-49B9-972C-798A4359E510}" destId="{B73BE191-AEE1-4E1E-9306-2B8BAD925176}" srcOrd="0" destOrd="0" presId="urn:microsoft.com/office/officeart/2005/8/layout/vList3#1"/>
    <dgm:cxn modelId="{9FD51D83-2353-4B1F-852F-4953A33C408F}" type="presParOf" srcId="{28337E37-FFED-49B9-972C-798A4359E510}" destId="{0168BB0B-910E-46FE-87E9-947956A6309E}" srcOrd="1" destOrd="0" presId="urn:microsoft.com/office/officeart/2005/8/layout/vList3#1"/>
    <dgm:cxn modelId="{1810E6A3-D663-473C-B9A3-164A37C7E958}" type="presParOf" srcId="{E54B8903-00C5-41CF-9B4C-A47BCF0309FB}" destId="{6E8423B7-623D-4BE3-A134-553134F785DB}" srcOrd="1" destOrd="0" presId="urn:microsoft.com/office/officeart/2005/8/layout/vList3#1"/>
    <dgm:cxn modelId="{C41C53D5-087E-4A35-9978-2D7F100F658B}" type="presParOf" srcId="{E54B8903-00C5-41CF-9B4C-A47BCF0309FB}" destId="{6CA547AF-C56F-4125-A9C1-C4FDBCC800A7}" srcOrd="2" destOrd="0" presId="urn:microsoft.com/office/officeart/2005/8/layout/vList3#1"/>
    <dgm:cxn modelId="{51C344B7-CA60-44AE-AA68-202FC0ACA89B}" type="presParOf" srcId="{6CA547AF-C56F-4125-A9C1-C4FDBCC800A7}" destId="{65EFAF75-0397-413A-984D-E23ECB47F7B9}" srcOrd="0" destOrd="0" presId="urn:microsoft.com/office/officeart/2005/8/layout/vList3#1"/>
    <dgm:cxn modelId="{1CA3D519-8DDF-40B8-B9FB-F5768A327007}" type="presParOf" srcId="{6CA547AF-C56F-4125-A9C1-C4FDBCC800A7}" destId="{9E1A76A6-57E2-47E6-A1A6-BE4083E06963}" srcOrd="1" destOrd="0" presId="urn:microsoft.com/office/officeart/2005/8/layout/vList3#1"/>
    <dgm:cxn modelId="{CF100F72-1115-47C3-BC85-E62FA840519C}" type="presParOf" srcId="{E54B8903-00C5-41CF-9B4C-A47BCF0309FB}" destId="{3E6E1526-E912-45F9-B908-081FB67B2B58}" srcOrd="3" destOrd="0" presId="urn:microsoft.com/office/officeart/2005/8/layout/vList3#1"/>
    <dgm:cxn modelId="{B1C53BA4-61AA-4E83-ABCE-7532C93913E9}" type="presParOf" srcId="{E54B8903-00C5-41CF-9B4C-A47BCF0309FB}" destId="{A4D04E25-771E-4886-A518-1D9E4809FF87}" srcOrd="4" destOrd="0" presId="urn:microsoft.com/office/officeart/2005/8/layout/vList3#1"/>
    <dgm:cxn modelId="{0646566B-960E-4C8F-B35B-09ECB564A852}" type="presParOf" srcId="{A4D04E25-771E-4886-A518-1D9E4809FF87}" destId="{6CB37079-23E5-4E2F-9388-9BB34CCBB1BC}" srcOrd="0" destOrd="0" presId="urn:microsoft.com/office/officeart/2005/8/layout/vList3#1"/>
    <dgm:cxn modelId="{355BAEA3-C2DB-44CD-9910-C22CB0506FED}" type="presParOf" srcId="{A4D04E25-771E-4886-A518-1D9E4809FF87}" destId="{CF9B30CD-07DD-498D-ADF2-43EE41962826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AD65DA6-B81A-4223-844F-A3663CD7E486}" type="doc">
      <dgm:prSet loTypeId="urn:microsoft.com/office/officeart/2005/8/layout/vList3#2" loCatId="list" qsTypeId="urn:microsoft.com/office/officeart/2005/8/quickstyle/simple1" qsCatId="simple" csTypeId="urn:microsoft.com/office/officeart/2005/8/colors/accent1_2" csCatId="accent1" phldr="1"/>
      <dgm:spPr/>
    </dgm:pt>
    <dgm:pt modelId="{DBDE2E83-883B-4043-97D5-C98F2987767E}">
      <dgm:prSet phldrT="[Szöveg]"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</dgm:spPr>
      <dgm:t>
        <a:bodyPr/>
        <a:lstStyle/>
        <a:p>
          <a:r>
            <a:rPr lang="hu-HU" sz="1900" dirty="0" smtClean="0">
              <a:solidFill>
                <a:schemeClr val="tx1"/>
              </a:solidFill>
            </a:rPr>
            <a:t>ICT</a:t>
          </a:r>
          <a:endParaRPr lang="hu-HU" sz="1900" dirty="0">
            <a:solidFill>
              <a:schemeClr val="tx1"/>
            </a:solidFill>
          </a:endParaRPr>
        </a:p>
      </dgm:t>
    </dgm:pt>
    <dgm:pt modelId="{E55545EF-1421-4C40-98EE-911D190486EE}" type="parTrans" cxnId="{FBC4DEBE-EC77-4734-8195-1ADB4A3ACC29}">
      <dgm:prSet/>
      <dgm:spPr/>
      <dgm:t>
        <a:bodyPr/>
        <a:lstStyle/>
        <a:p>
          <a:endParaRPr lang="hu-HU"/>
        </a:p>
      </dgm:t>
    </dgm:pt>
    <dgm:pt modelId="{094FFA4B-AB35-4C41-87F8-51A0C54067E7}" type="sibTrans" cxnId="{FBC4DEBE-EC77-4734-8195-1ADB4A3ACC29}">
      <dgm:prSet/>
      <dgm:spPr/>
      <dgm:t>
        <a:bodyPr/>
        <a:lstStyle/>
        <a:p>
          <a:endParaRPr lang="hu-HU"/>
        </a:p>
      </dgm:t>
    </dgm:pt>
    <dgm:pt modelId="{2CCCE888-213E-4E54-B35E-211310AFDF51}">
      <dgm:prSet phldrT="[Szöveg]"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</dgm:spPr>
      <dgm:t>
        <a:bodyPr/>
        <a:lstStyle/>
        <a:p>
          <a:r>
            <a:rPr lang="en-US" sz="1900" dirty="0" smtClean="0">
              <a:solidFill>
                <a:schemeClr val="tx1"/>
              </a:solidFill>
            </a:rPr>
            <a:t>R &amp; D, </a:t>
          </a:r>
          <a:r>
            <a:rPr lang="hu-HU" sz="1900" dirty="0" smtClean="0">
              <a:solidFill>
                <a:schemeClr val="tx1"/>
              </a:solidFill>
            </a:rPr>
            <a:t>tudás</a:t>
          </a:r>
          <a:r>
            <a:rPr lang="en-US" sz="1900" dirty="0" smtClean="0">
              <a:solidFill>
                <a:schemeClr val="tx1"/>
              </a:solidFill>
            </a:rPr>
            <a:t> </a:t>
          </a:r>
          <a:r>
            <a:rPr lang="hu-HU" sz="1900" dirty="0" smtClean="0">
              <a:solidFill>
                <a:schemeClr val="tx1"/>
              </a:solidFill>
            </a:rPr>
            <a:t>és</a:t>
          </a:r>
          <a:r>
            <a:rPr lang="en-US" sz="1900" dirty="0" smtClean="0">
              <a:solidFill>
                <a:schemeClr val="tx1"/>
              </a:solidFill>
            </a:rPr>
            <a:t> </a:t>
          </a:r>
          <a:r>
            <a:rPr lang="en-US" sz="1900" dirty="0" err="1" smtClean="0">
              <a:solidFill>
                <a:schemeClr val="tx1"/>
              </a:solidFill>
            </a:rPr>
            <a:t>technol</a:t>
          </a:r>
          <a:r>
            <a:rPr lang="hu-HU" sz="1900" dirty="0" err="1" smtClean="0">
              <a:solidFill>
                <a:schemeClr val="tx1"/>
              </a:solidFill>
            </a:rPr>
            <a:t>ógia</a:t>
          </a:r>
          <a:r>
            <a:rPr lang="en-US" sz="1900" dirty="0" smtClean="0">
              <a:solidFill>
                <a:schemeClr val="tx1"/>
              </a:solidFill>
            </a:rPr>
            <a:t> trans</a:t>
          </a:r>
          <a:r>
            <a:rPr lang="hu-HU" sz="1900" dirty="0" smtClean="0">
              <a:solidFill>
                <a:schemeClr val="tx1"/>
              </a:solidFill>
            </a:rPr>
            <a:t>z</a:t>
          </a:r>
          <a:r>
            <a:rPr lang="en-US" sz="1900" dirty="0" err="1" smtClean="0">
              <a:solidFill>
                <a:schemeClr val="tx1"/>
              </a:solidFill>
            </a:rPr>
            <a:t>fer</a:t>
          </a:r>
          <a:endParaRPr lang="hu-HU" sz="1900" dirty="0" smtClean="0">
            <a:solidFill>
              <a:schemeClr val="tx1"/>
            </a:solidFill>
          </a:endParaRPr>
        </a:p>
      </dgm:t>
    </dgm:pt>
    <dgm:pt modelId="{D61ECE08-3307-4E38-91DD-F886835C9248}" type="parTrans" cxnId="{A17E15B0-C6A1-4144-B108-526A6662963A}">
      <dgm:prSet/>
      <dgm:spPr/>
      <dgm:t>
        <a:bodyPr/>
        <a:lstStyle/>
        <a:p>
          <a:endParaRPr lang="hu-HU"/>
        </a:p>
      </dgm:t>
    </dgm:pt>
    <dgm:pt modelId="{ED1A1117-46D8-41BD-A3A6-6ACEA3705F9F}" type="sibTrans" cxnId="{A17E15B0-C6A1-4144-B108-526A6662963A}">
      <dgm:prSet/>
      <dgm:spPr/>
      <dgm:t>
        <a:bodyPr/>
        <a:lstStyle/>
        <a:p>
          <a:endParaRPr lang="hu-HU"/>
        </a:p>
      </dgm:t>
    </dgm:pt>
    <dgm:pt modelId="{1578D75C-A793-49BE-98E5-8832D94843CE}">
      <dgm:prSet phldrT="[Szöveg]"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</dgm:spPr>
      <dgm:t>
        <a:bodyPr/>
        <a:lstStyle/>
        <a:p>
          <a:r>
            <a:rPr lang="hu-HU" sz="1900" dirty="0" smtClean="0">
              <a:solidFill>
                <a:schemeClr val="tx1"/>
              </a:solidFill>
            </a:rPr>
            <a:t>Gyógyszerek, gyógyászati berendezések</a:t>
          </a:r>
        </a:p>
      </dgm:t>
    </dgm:pt>
    <dgm:pt modelId="{06B3BD79-4B13-497E-B909-F34FBDE93E2B}" type="parTrans" cxnId="{627C39C2-22DA-45D6-92DD-67B4F1CE83F3}">
      <dgm:prSet/>
      <dgm:spPr/>
      <dgm:t>
        <a:bodyPr/>
        <a:lstStyle/>
        <a:p>
          <a:endParaRPr lang="hu-HU"/>
        </a:p>
      </dgm:t>
    </dgm:pt>
    <dgm:pt modelId="{5203B525-1EF4-4DAE-8DF9-550E49AEC779}" type="sibTrans" cxnId="{627C39C2-22DA-45D6-92DD-67B4F1CE83F3}">
      <dgm:prSet/>
      <dgm:spPr/>
      <dgm:t>
        <a:bodyPr/>
        <a:lstStyle/>
        <a:p>
          <a:endParaRPr lang="hu-HU"/>
        </a:p>
      </dgm:t>
    </dgm:pt>
    <dgm:pt modelId="{E54B8903-00C5-41CF-9B4C-A47BCF0309FB}" type="pres">
      <dgm:prSet presAssocID="{4AD65DA6-B81A-4223-844F-A3663CD7E486}" presName="linearFlow" presStyleCnt="0">
        <dgm:presLayoutVars>
          <dgm:dir/>
          <dgm:resizeHandles val="exact"/>
        </dgm:presLayoutVars>
      </dgm:prSet>
      <dgm:spPr/>
    </dgm:pt>
    <dgm:pt modelId="{28337E37-FFED-49B9-972C-798A4359E510}" type="pres">
      <dgm:prSet presAssocID="{DBDE2E83-883B-4043-97D5-C98F2987767E}" presName="composite" presStyleCnt="0"/>
      <dgm:spPr/>
    </dgm:pt>
    <dgm:pt modelId="{B73BE191-AEE1-4E1E-9306-2B8BAD925176}" type="pres">
      <dgm:prSet presAssocID="{DBDE2E83-883B-4043-97D5-C98F2987767E}" presName="imgShp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168BB0B-910E-46FE-87E9-947956A6309E}" type="pres">
      <dgm:prSet presAssocID="{DBDE2E83-883B-4043-97D5-C98F2987767E}" presName="txShp" presStyleLbl="node1" presStyleIdx="0" presStyleCnt="3" custLinFactNeighborX="-175" custLinFactNeighborY="-23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E8423B7-623D-4BE3-A134-553134F785DB}" type="pres">
      <dgm:prSet presAssocID="{094FFA4B-AB35-4C41-87F8-51A0C54067E7}" presName="spacing" presStyleCnt="0"/>
      <dgm:spPr/>
    </dgm:pt>
    <dgm:pt modelId="{6CA547AF-C56F-4125-A9C1-C4FDBCC800A7}" type="pres">
      <dgm:prSet presAssocID="{2CCCE888-213E-4E54-B35E-211310AFDF51}" presName="composite" presStyleCnt="0"/>
      <dgm:spPr/>
    </dgm:pt>
    <dgm:pt modelId="{65EFAF75-0397-413A-984D-E23ECB47F7B9}" type="pres">
      <dgm:prSet presAssocID="{2CCCE888-213E-4E54-B35E-211310AFDF51}" presName="imgShp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9E1A76A6-57E2-47E6-A1A6-BE4083E06963}" type="pres">
      <dgm:prSet presAssocID="{2CCCE888-213E-4E54-B35E-211310AFDF51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E6E1526-E912-45F9-B908-081FB67B2B58}" type="pres">
      <dgm:prSet presAssocID="{ED1A1117-46D8-41BD-A3A6-6ACEA3705F9F}" presName="spacing" presStyleCnt="0"/>
      <dgm:spPr/>
    </dgm:pt>
    <dgm:pt modelId="{A4D04E25-771E-4886-A518-1D9E4809FF87}" type="pres">
      <dgm:prSet presAssocID="{1578D75C-A793-49BE-98E5-8832D94843CE}" presName="composite" presStyleCnt="0"/>
      <dgm:spPr/>
    </dgm:pt>
    <dgm:pt modelId="{6CB37079-23E5-4E2F-9388-9BB34CCBB1BC}" type="pres">
      <dgm:prSet presAssocID="{1578D75C-A793-49BE-98E5-8832D94843CE}" presName="imgShp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CF9B30CD-07DD-498D-ADF2-43EE41962826}" type="pres">
      <dgm:prSet presAssocID="{1578D75C-A793-49BE-98E5-8832D94843CE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A702AAD9-B77F-4822-8ACC-BFD9123BE027}" type="presOf" srcId="{4AD65DA6-B81A-4223-844F-A3663CD7E486}" destId="{E54B8903-00C5-41CF-9B4C-A47BCF0309FB}" srcOrd="0" destOrd="0" presId="urn:microsoft.com/office/officeart/2005/8/layout/vList3#2"/>
    <dgm:cxn modelId="{A17E15B0-C6A1-4144-B108-526A6662963A}" srcId="{4AD65DA6-B81A-4223-844F-A3663CD7E486}" destId="{2CCCE888-213E-4E54-B35E-211310AFDF51}" srcOrd="1" destOrd="0" parTransId="{D61ECE08-3307-4E38-91DD-F886835C9248}" sibTransId="{ED1A1117-46D8-41BD-A3A6-6ACEA3705F9F}"/>
    <dgm:cxn modelId="{F6C9F302-B9ED-4596-A2AB-9A711A6EE911}" type="presOf" srcId="{DBDE2E83-883B-4043-97D5-C98F2987767E}" destId="{0168BB0B-910E-46FE-87E9-947956A6309E}" srcOrd="0" destOrd="0" presId="urn:microsoft.com/office/officeart/2005/8/layout/vList3#2"/>
    <dgm:cxn modelId="{D35E1DFE-08E5-49CC-AEE6-027E09B39D42}" type="presOf" srcId="{1578D75C-A793-49BE-98E5-8832D94843CE}" destId="{CF9B30CD-07DD-498D-ADF2-43EE41962826}" srcOrd="0" destOrd="0" presId="urn:microsoft.com/office/officeart/2005/8/layout/vList3#2"/>
    <dgm:cxn modelId="{627C39C2-22DA-45D6-92DD-67B4F1CE83F3}" srcId="{4AD65DA6-B81A-4223-844F-A3663CD7E486}" destId="{1578D75C-A793-49BE-98E5-8832D94843CE}" srcOrd="2" destOrd="0" parTransId="{06B3BD79-4B13-497E-B909-F34FBDE93E2B}" sibTransId="{5203B525-1EF4-4DAE-8DF9-550E49AEC779}"/>
    <dgm:cxn modelId="{FBC4DEBE-EC77-4734-8195-1ADB4A3ACC29}" srcId="{4AD65DA6-B81A-4223-844F-A3663CD7E486}" destId="{DBDE2E83-883B-4043-97D5-C98F2987767E}" srcOrd="0" destOrd="0" parTransId="{E55545EF-1421-4C40-98EE-911D190486EE}" sibTransId="{094FFA4B-AB35-4C41-87F8-51A0C54067E7}"/>
    <dgm:cxn modelId="{527DF412-B0BB-46CB-BC16-3ABA09A03A2E}" type="presOf" srcId="{2CCCE888-213E-4E54-B35E-211310AFDF51}" destId="{9E1A76A6-57E2-47E6-A1A6-BE4083E06963}" srcOrd="0" destOrd="0" presId="urn:microsoft.com/office/officeart/2005/8/layout/vList3#2"/>
    <dgm:cxn modelId="{C62B4CF4-92A4-4617-94E6-60EBCEF03C28}" type="presParOf" srcId="{E54B8903-00C5-41CF-9B4C-A47BCF0309FB}" destId="{28337E37-FFED-49B9-972C-798A4359E510}" srcOrd="0" destOrd="0" presId="urn:microsoft.com/office/officeart/2005/8/layout/vList3#2"/>
    <dgm:cxn modelId="{FAB7702F-CE33-4048-B4E9-8889605CCD0A}" type="presParOf" srcId="{28337E37-FFED-49B9-972C-798A4359E510}" destId="{B73BE191-AEE1-4E1E-9306-2B8BAD925176}" srcOrd="0" destOrd="0" presId="urn:microsoft.com/office/officeart/2005/8/layout/vList3#2"/>
    <dgm:cxn modelId="{577E9553-2D72-4485-AC1D-94FA4BE5E064}" type="presParOf" srcId="{28337E37-FFED-49B9-972C-798A4359E510}" destId="{0168BB0B-910E-46FE-87E9-947956A6309E}" srcOrd="1" destOrd="0" presId="urn:microsoft.com/office/officeart/2005/8/layout/vList3#2"/>
    <dgm:cxn modelId="{032B6E18-D8A6-46A5-A365-6C2D3511909A}" type="presParOf" srcId="{E54B8903-00C5-41CF-9B4C-A47BCF0309FB}" destId="{6E8423B7-623D-4BE3-A134-553134F785DB}" srcOrd="1" destOrd="0" presId="urn:microsoft.com/office/officeart/2005/8/layout/vList3#2"/>
    <dgm:cxn modelId="{BE3D65F6-6FE5-43FC-B2D9-6513F74F0E45}" type="presParOf" srcId="{E54B8903-00C5-41CF-9B4C-A47BCF0309FB}" destId="{6CA547AF-C56F-4125-A9C1-C4FDBCC800A7}" srcOrd="2" destOrd="0" presId="urn:microsoft.com/office/officeart/2005/8/layout/vList3#2"/>
    <dgm:cxn modelId="{2D3CB84F-C539-4428-85E6-EE9CACD17605}" type="presParOf" srcId="{6CA547AF-C56F-4125-A9C1-C4FDBCC800A7}" destId="{65EFAF75-0397-413A-984D-E23ECB47F7B9}" srcOrd="0" destOrd="0" presId="urn:microsoft.com/office/officeart/2005/8/layout/vList3#2"/>
    <dgm:cxn modelId="{14EB3398-6E1C-4D75-BF79-17B6422A54AE}" type="presParOf" srcId="{6CA547AF-C56F-4125-A9C1-C4FDBCC800A7}" destId="{9E1A76A6-57E2-47E6-A1A6-BE4083E06963}" srcOrd="1" destOrd="0" presId="urn:microsoft.com/office/officeart/2005/8/layout/vList3#2"/>
    <dgm:cxn modelId="{C7B0E038-0C78-4EFD-A550-06FBBCC4A781}" type="presParOf" srcId="{E54B8903-00C5-41CF-9B4C-A47BCF0309FB}" destId="{3E6E1526-E912-45F9-B908-081FB67B2B58}" srcOrd="3" destOrd="0" presId="urn:microsoft.com/office/officeart/2005/8/layout/vList3#2"/>
    <dgm:cxn modelId="{E287C823-53B2-43D2-9858-5F528A8C124E}" type="presParOf" srcId="{E54B8903-00C5-41CF-9B4C-A47BCF0309FB}" destId="{A4D04E25-771E-4886-A518-1D9E4809FF87}" srcOrd="4" destOrd="0" presId="urn:microsoft.com/office/officeart/2005/8/layout/vList3#2"/>
    <dgm:cxn modelId="{968039DB-EB06-4529-ABB1-EEC3FD13FFC9}" type="presParOf" srcId="{A4D04E25-771E-4886-A518-1D9E4809FF87}" destId="{6CB37079-23E5-4E2F-9388-9BB34CCBB1BC}" srcOrd="0" destOrd="0" presId="urn:microsoft.com/office/officeart/2005/8/layout/vList3#2"/>
    <dgm:cxn modelId="{E44AE319-F329-4CC0-942B-25FA1D51DFE2}" type="presParOf" srcId="{A4D04E25-771E-4886-A518-1D9E4809FF87}" destId="{CF9B30CD-07DD-498D-ADF2-43EE41962826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68BB0B-910E-46FE-87E9-947956A6309E}">
      <dsp:nvSpPr>
        <dsp:cNvPr id="0" name=""/>
        <dsp:cNvSpPr/>
      </dsp:nvSpPr>
      <dsp:spPr>
        <a:xfrm rot="10800000">
          <a:off x="1145396" y="11366"/>
          <a:ext cx="3325438" cy="1114087"/>
        </a:xfrm>
        <a:prstGeom prst="homePlate">
          <a:avLst/>
        </a:prstGeom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82" tIns="72390" rIns="135128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900" kern="1200" dirty="0" smtClean="0">
              <a:solidFill>
                <a:schemeClr val="tx1"/>
              </a:solidFill>
            </a:rPr>
            <a:t>Vízgazdálkodás</a:t>
          </a:r>
          <a:endParaRPr lang="hu-HU" sz="1900" kern="1200" dirty="0">
            <a:solidFill>
              <a:schemeClr val="tx1"/>
            </a:solidFill>
          </a:endParaRPr>
        </a:p>
      </dsp:txBody>
      <dsp:txXfrm rot="10800000">
        <a:off x="1423918" y="11366"/>
        <a:ext cx="3046916" cy="1114087"/>
      </dsp:txXfrm>
    </dsp:sp>
    <dsp:sp modelId="{B73BE191-AEE1-4E1E-9306-2B8BAD925176}">
      <dsp:nvSpPr>
        <dsp:cNvPr id="0" name=""/>
        <dsp:cNvSpPr/>
      </dsp:nvSpPr>
      <dsp:spPr>
        <a:xfrm>
          <a:off x="481737" y="514"/>
          <a:ext cx="1114087" cy="111408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1A76A6-57E2-47E6-A1A6-BE4083E06963}">
      <dsp:nvSpPr>
        <dsp:cNvPr id="0" name=""/>
        <dsp:cNvSpPr/>
      </dsp:nvSpPr>
      <dsp:spPr>
        <a:xfrm rot="10800000">
          <a:off x="1116132" y="1447210"/>
          <a:ext cx="3325438" cy="1114087"/>
        </a:xfrm>
        <a:prstGeom prst="homePlate">
          <a:avLst/>
        </a:prstGeom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82" tIns="72390" rIns="135128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chemeClr val="tx1"/>
              </a:solidFill>
            </a:rPr>
            <a:t>Alternat</a:t>
          </a:r>
          <a:r>
            <a:rPr lang="hu-HU" sz="1900" kern="1200" dirty="0" smtClean="0">
              <a:solidFill>
                <a:schemeClr val="tx1"/>
              </a:solidFill>
            </a:rPr>
            <a:t>í</a:t>
          </a:r>
          <a:r>
            <a:rPr lang="en-US" sz="1900" kern="1200" dirty="0" smtClean="0">
              <a:solidFill>
                <a:schemeClr val="tx1"/>
              </a:solidFill>
            </a:rPr>
            <a:t>v </a:t>
          </a:r>
          <a:r>
            <a:rPr lang="hu-HU" sz="1900" kern="1200" dirty="0" smtClean="0">
              <a:solidFill>
                <a:schemeClr val="tx1"/>
              </a:solidFill>
            </a:rPr>
            <a:t>és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hu-HU" sz="1900" kern="1200" dirty="0" smtClean="0">
              <a:solidFill>
                <a:schemeClr val="tx1"/>
              </a:solidFill>
            </a:rPr>
            <a:t>megújuló energia</a:t>
          </a:r>
        </a:p>
      </dsp:txBody>
      <dsp:txXfrm rot="10800000">
        <a:off x="1394654" y="1447210"/>
        <a:ext cx="3046916" cy="1114087"/>
      </dsp:txXfrm>
    </dsp:sp>
    <dsp:sp modelId="{65EFAF75-0397-413A-984D-E23ECB47F7B9}">
      <dsp:nvSpPr>
        <dsp:cNvPr id="0" name=""/>
        <dsp:cNvSpPr/>
      </dsp:nvSpPr>
      <dsp:spPr>
        <a:xfrm>
          <a:off x="481737" y="1493166"/>
          <a:ext cx="1114087" cy="1114087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9B30CD-07DD-498D-ADF2-43EE41962826}">
      <dsp:nvSpPr>
        <dsp:cNvPr id="0" name=""/>
        <dsp:cNvSpPr/>
      </dsp:nvSpPr>
      <dsp:spPr>
        <a:xfrm rot="10800000">
          <a:off x="1145396" y="2894420"/>
          <a:ext cx="3325438" cy="1114087"/>
        </a:xfrm>
        <a:prstGeom prst="homePlate">
          <a:avLst/>
        </a:prstGeom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82" tIns="72390" rIns="135128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900" kern="1200" dirty="0" smtClean="0">
              <a:solidFill>
                <a:schemeClr val="tx1"/>
              </a:solidFill>
            </a:rPr>
            <a:t>Mezőgazdasági és élelmiszer feldolgozó technológiák</a:t>
          </a:r>
        </a:p>
      </dsp:txBody>
      <dsp:txXfrm rot="10800000">
        <a:off x="1423918" y="2894420"/>
        <a:ext cx="3046916" cy="1114087"/>
      </dsp:txXfrm>
    </dsp:sp>
    <dsp:sp modelId="{6CB37079-23E5-4E2F-9388-9BB34CCBB1BC}">
      <dsp:nvSpPr>
        <dsp:cNvPr id="0" name=""/>
        <dsp:cNvSpPr/>
      </dsp:nvSpPr>
      <dsp:spPr>
        <a:xfrm>
          <a:off x="487096" y="2880614"/>
          <a:ext cx="1114087" cy="1114087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68BB0B-910E-46FE-87E9-947956A6309E}">
      <dsp:nvSpPr>
        <dsp:cNvPr id="0" name=""/>
        <dsp:cNvSpPr/>
      </dsp:nvSpPr>
      <dsp:spPr>
        <a:xfrm rot="10800000">
          <a:off x="1110312" y="0"/>
          <a:ext cx="3325438" cy="1114087"/>
        </a:xfrm>
        <a:prstGeom prst="homePlate">
          <a:avLst/>
        </a:prstGeom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82" tIns="72390" rIns="135128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900" kern="1200" dirty="0" smtClean="0">
              <a:solidFill>
                <a:schemeClr val="tx1"/>
              </a:solidFill>
            </a:rPr>
            <a:t>ICT</a:t>
          </a:r>
          <a:endParaRPr lang="hu-HU" sz="1900" kern="1200" dirty="0">
            <a:solidFill>
              <a:schemeClr val="tx1"/>
            </a:solidFill>
          </a:endParaRPr>
        </a:p>
      </dsp:txBody>
      <dsp:txXfrm rot="10800000">
        <a:off x="1388834" y="0"/>
        <a:ext cx="3046916" cy="1114087"/>
      </dsp:txXfrm>
    </dsp:sp>
    <dsp:sp modelId="{B73BE191-AEE1-4E1E-9306-2B8BAD925176}">
      <dsp:nvSpPr>
        <dsp:cNvPr id="0" name=""/>
        <dsp:cNvSpPr/>
      </dsp:nvSpPr>
      <dsp:spPr>
        <a:xfrm>
          <a:off x="559088" y="559"/>
          <a:ext cx="1114087" cy="111408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1A76A6-57E2-47E6-A1A6-BE4083E06963}">
      <dsp:nvSpPr>
        <dsp:cNvPr id="0" name=""/>
        <dsp:cNvSpPr/>
      </dsp:nvSpPr>
      <dsp:spPr>
        <a:xfrm rot="10800000">
          <a:off x="1116132" y="1447210"/>
          <a:ext cx="3325438" cy="1114087"/>
        </a:xfrm>
        <a:prstGeom prst="homePlate">
          <a:avLst/>
        </a:prstGeom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82" tIns="72390" rIns="135128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chemeClr val="tx1"/>
              </a:solidFill>
            </a:rPr>
            <a:t>R &amp; D, </a:t>
          </a:r>
          <a:r>
            <a:rPr lang="hu-HU" sz="1900" kern="1200" dirty="0" smtClean="0">
              <a:solidFill>
                <a:schemeClr val="tx1"/>
              </a:solidFill>
            </a:rPr>
            <a:t>tudás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hu-HU" sz="1900" kern="1200" dirty="0" smtClean="0">
              <a:solidFill>
                <a:schemeClr val="tx1"/>
              </a:solidFill>
            </a:rPr>
            <a:t>és</a:t>
          </a:r>
          <a:r>
            <a:rPr lang="en-US" sz="1900" kern="1200" dirty="0" smtClean="0">
              <a:solidFill>
                <a:schemeClr val="tx1"/>
              </a:solidFill>
            </a:rPr>
            <a:t> </a:t>
          </a:r>
          <a:r>
            <a:rPr lang="en-US" sz="1900" kern="1200" dirty="0" err="1" smtClean="0">
              <a:solidFill>
                <a:schemeClr val="tx1"/>
              </a:solidFill>
            </a:rPr>
            <a:t>technol</a:t>
          </a:r>
          <a:r>
            <a:rPr lang="hu-HU" sz="1900" kern="1200" dirty="0" err="1" smtClean="0">
              <a:solidFill>
                <a:schemeClr val="tx1"/>
              </a:solidFill>
            </a:rPr>
            <a:t>ógia</a:t>
          </a:r>
          <a:r>
            <a:rPr lang="en-US" sz="1900" kern="1200" dirty="0" smtClean="0">
              <a:solidFill>
                <a:schemeClr val="tx1"/>
              </a:solidFill>
            </a:rPr>
            <a:t> trans</a:t>
          </a:r>
          <a:r>
            <a:rPr lang="hu-HU" sz="1900" kern="1200" dirty="0" smtClean="0">
              <a:solidFill>
                <a:schemeClr val="tx1"/>
              </a:solidFill>
            </a:rPr>
            <a:t>z</a:t>
          </a:r>
          <a:r>
            <a:rPr lang="en-US" sz="1900" kern="1200" dirty="0" err="1" smtClean="0">
              <a:solidFill>
                <a:schemeClr val="tx1"/>
              </a:solidFill>
            </a:rPr>
            <a:t>fer</a:t>
          </a:r>
          <a:endParaRPr lang="hu-HU" sz="1900" kern="1200" dirty="0" smtClean="0">
            <a:solidFill>
              <a:schemeClr val="tx1"/>
            </a:solidFill>
          </a:endParaRPr>
        </a:p>
      </dsp:txBody>
      <dsp:txXfrm rot="10800000">
        <a:off x="1394654" y="1447210"/>
        <a:ext cx="3046916" cy="1114087"/>
      </dsp:txXfrm>
    </dsp:sp>
    <dsp:sp modelId="{65EFAF75-0397-413A-984D-E23ECB47F7B9}">
      <dsp:nvSpPr>
        <dsp:cNvPr id="0" name=""/>
        <dsp:cNvSpPr/>
      </dsp:nvSpPr>
      <dsp:spPr>
        <a:xfrm>
          <a:off x="559088" y="1447210"/>
          <a:ext cx="1114087" cy="1114087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9B30CD-07DD-498D-ADF2-43EE41962826}">
      <dsp:nvSpPr>
        <dsp:cNvPr id="0" name=""/>
        <dsp:cNvSpPr/>
      </dsp:nvSpPr>
      <dsp:spPr>
        <a:xfrm rot="10800000">
          <a:off x="1116132" y="2893861"/>
          <a:ext cx="3325438" cy="1114087"/>
        </a:xfrm>
        <a:prstGeom prst="homePlate">
          <a:avLst/>
        </a:prstGeom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1282" tIns="72390" rIns="135128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900" kern="1200" dirty="0" smtClean="0">
              <a:solidFill>
                <a:schemeClr val="tx1"/>
              </a:solidFill>
            </a:rPr>
            <a:t>Gyógyszerek, gyógyászati berendezések</a:t>
          </a:r>
        </a:p>
      </dsp:txBody>
      <dsp:txXfrm rot="10800000">
        <a:off x="1394654" y="2893861"/>
        <a:ext cx="3046916" cy="1114087"/>
      </dsp:txXfrm>
    </dsp:sp>
    <dsp:sp modelId="{6CB37079-23E5-4E2F-9388-9BB34CCBB1BC}">
      <dsp:nvSpPr>
        <dsp:cNvPr id="0" name=""/>
        <dsp:cNvSpPr/>
      </dsp:nvSpPr>
      <dsp:spPr>
        <a:xfrm>
          <a:off x="559088" y="2893861"/>
          <a:ext cx="1114087" cy="1114087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3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4" y="3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1E69CD-F432-46FB-8215-9374F570227E}" type="datetimeFigureOut">
              <a:rPr lang="hu-HU" smtClean="0"/>
              <a:t>2020.10.21.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1" y="9428586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4" y="9428586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17427-DD18-4E7B-8BCB-C53AEB6EDF5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029421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438DFE-6E2D-4ED6-A4B6-B888D3CA7949}" type="datetimeFigureOut">
              <a:rPr lang="hu-HU" smtClean="0"/>
              <a:t>2020.10.21.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45FACB-158E-40C2-AC4C-377A99CFA7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92040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2560027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594923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2394165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3742905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437208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416631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200059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3217593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1392600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2761847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81828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27312167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21765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3774591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32423284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2987683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7078F-AC6B-42D1-A47A-2A547E22DF12}" type="datetime1">
              <a:rPr lang="en-US" altLang="hu-HU" smtClean="0"/>
              <a:pPr/>
              <a:t>10/21/2020</a:t>
            </a:fld>
            <a:endParaRPr lang="en-US" alt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E613891-4C26-40E5-99F5-9C7F2AFDB9FE}" type="slidenum">
              <a:rPr lang="en-US" altLang="hu-HU" smtClean="0"/>
              <a:pPr/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406780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  <p:sldLayoutId id="2147483814" r:id="rId12"/>
    <p:sldLayoutId id="2147483815" r:id="rId13"/>
    <p:sldLayoutId id="2147483816" r:id="rId14"/>
    <p:sldLayoutId id="2147483817" r:id="rId15"/>
    <p:sldLayoutId id="214748381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hyperlink" Target="mailto:Szonja.Bender@mfa.gov.h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77" y="3002280"/>
            <a:ext cx="2983523" cy="3032760"/>
          </a:xfrm>
          <a:prstGeom prst="rect">
            <a:avLst/>
          </a:prstGeom>
        </p:spPr>
      </p:pic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3581400" y="2759181"/>
            <a:ext cx="4770120" cy="3914181"/>
          </a:xfrm>
        </p:spPr>
        <p:txBody>
          <a:bodyPr/>
          <a:lstStyle/>
          <a:p>
            <a:pPr algn="ctr"/>
            <a:r>
              <a:rPr lang="hu-HU" altLang="hu-HU" sz="2800" b="1" dirty="0" smtClean="0">
                <a:solidFill>
                  <a:schemeClr val="tx1"/>
                </a:solidFill>
              </a:rPr>
              <a:t>Fókuszban Belgium</a:t>
            </a:r>
            <a:r>
              <a:rPr lang="hu-HU" altLang="hu-HU" sz="3000" b="1" dirty="0" smtClean="0">
                <a:solidFill>
                  <a:schemeClr val="tx1"/>
                </a:solidFill>
              </a:rPr>
              <a:t/>
            </a:r>
            <a:br>
              <a:rPr lang="hu-HU" altLang="hu-HU" sz="3000" b="1" dirty="0" smtClean="0">
                <a:solidFill>
                  <a:schemeClr val="tx1"/>
                </a:solidFill>
              </a:rPr>
            </a:br>
            <a:r>
              <a:rPr lang="hu-HU" altLang="hu-HU" sz="2200" b="1" dirty="0" smtClean="0">
                <a:solidFill>
                  <a:schemeClr val="tx1"/>
                </a:solidFill>
              </a:rPr>
              <a:t/>
            </a:r>
            <a:br>
              <a:rPr lang="hu-HU" altLang="hu-HU" sz="2200" b="1" dirty="0" smtClean="0">
                <a:solidFill>
                  <a:schemeClr val="tx1"/>
                </a:solidFill>
              </a:rPr>
            </a:br>
            <a:r>
              <a:rPr lang="hu-HU" altLang="hu-HU" sz="2400" b="1" i="1" dirty="0">
                <a:solidFill>
                  <a:schemeClr val="tx1"/>
                </a:solidFill>
              </a:rPr>
              <a:t>Lehetőségek a magyar vállalatok számára </a:t>
            </a:r>
            <a:r>
              <a:rPr lang="hu-HU" altLang="hu-HU" sz="2400" b="1" i="1" dirty="0" smtClean="0">
                <a:solidFill>
                  <a:schemeClr val="tx1"/>
                </a:solidFill>
              </a:rPr>
              <a:t>Belgiumban</a:t>
            </a:r>
            <a:r>
              <a:rPr lang="hu-HU" altLang="hu-HU" sz="2400" i="1" dirty="0" smtClean="0">
                <a:solidFill>
                  <a:schemeClr val="tx1"/>
                </a:solidFill>
              </a:rPr>
              <a:t/>
            </a:r>
            <a:br>
              <a:rPr lang="hu-HU" altLang="hu-HU" sz="2400" i="1" dirty="0" smtClean="0">
                <a:solidFill>
                  <a:schemeClr val="tx1"/>
                </a:solidFill>
              </a:rPr>
            </a:br>
            <a:r>
              <a:rPr lang="hu-HU" altLang="hu-HU" sz="2200" b="1" dirty="0" smtClean="0">
                <a:solidFill>
                  <a:schemeClr val="tx1"/>
                </a:solidFill>
              </a:rPr>
              <a:t/>
            </a:r>
            <a:br>
              <a:rPr lang="hu-HU" altLang="hu-HU" sz="2200" b="1" dirty="0" smtClean="0">
                <a:solidFill>
                  <a:schemeClr val="tx1"/>
                </a:solidFill>
              </a:rPr>
            </a:br>
            <a:r>
              <a:rPr lang="hu-HU" altLang="hu-HU" sz="2000" dirty="0" smtClean="0">
                <a:solidFill>
                  <a:schemeClr val="tx1"/>
                </a:solidFill>
              </a:rPr>
              <a:t>MKIK </a:t>
            </a:r>
            <a:r>
              <a:rPr lang="hu-HU" altLang="hu-HU" sz="2000" dirty="0" err="1" smtClean="0">
                <a:solidFill>
                  <a:schemeClr val="tx1"/>
                </a:solidFill>
              </a:rPr>
              <a:t>webinárium</a:t>
            </a:r>
            <a:r>
              <a:rPr lang="hu-HU" altLang="hu-HU" sz="2000" dirty="0" smtClean="0">
                <a:solidFill>
                  <a:schemeClr val="tx1"/>
                </a:solidFill>
              </a:rPr>
              <a:t/>
            </a:r>
            <a:br>
              <a:rPr lang="hu-HU" altLang="hu-HU" sz="2000" dirty="0" smtClean="0">
                <a:solidFill>
                  <a:schemeClr val="tx1"/>
                </a:solidFill>
              </a:rPr>
            </a:br>
            <a:r>
              <a:rPr lang="hu-HU" altLang="hu-HU" sz="2000" dirty="0" smtClean="0">
                <a:solidFill>
                  <a:schemeClr val="tx1"/>
                </a:solidFill>
              </a:rPr>
              <a:t>2020. október 22.</a:t>
            </a:r>
            <a:br>
              <a:rPr lang="hu-HU" altLang="hu-HU" sz="2000" dirty="0" smtClean="0">
                <a:solidFill>
                  <a:schemeClr val="tx1"/>
                </a:solidFill>
              </a:rPr>
            </a:br>
            <a:r>
              <a:rPr lang="hu-HU" altLang="hu-HU" sz="2200" dirty="0">
                <a:solidFill>
                  <a:schemeClr val="tx1"/>
                </a:solidFill>
              </a:rPr>
              <a:t/>
            </a:r>
            <a:br>
              <a:rPr lang="hu-HU" altLang="hu-HU" sz="2200" dirty="0">
                <a:solidFill>
                  <a:schemeClr val="tx1"/>
                </a:solidFill>
              </a:rPr>
            </a:br>
            <a:r>
              <a:rPr lang="hu-HU" altLang="hu-HU" sz="1600" dirty="0" smtClean="0">
                <a:solidFill>
                  <a:schemeClr val="tx1"/>
                </a:solidFill>
              </a:rPr>
              <a:t>dr. Nagy Gabriella</a:t>
            </a:r>
            <a:br>
              <a:rPr lang="hu-HU" altLang="hu-HU" sz="1600" dirty="0" smtClean="0">
                <a:solidFill>
                  <a:schemeClr val="tx1"/>
                </a:solidFill>
              </a:rPr>
            </a:br>
            <a:r>
              <a:rPr lang="hu-HU" altLang="hu-HU" sz="1600" dirty="0" smtClean="0">
                <a:solidFill>
                  <a:schemeClr val="tx1"/>
                </a:solidFill>
              </a:rPr>
              <a:t>külgazdasági attasé</a:t>
            </a:r>
            <a:r>
              <a:rPr lang="hu-HU" altLang="hu-HU" sz="1600" i="1" dirty="0" smtClean="0">
                <a:solidFill>
                  <a:schemeClr val="tx1"/>
                </a:solidFill>
              </a:rPr>
              <a:t/>
            </a:r>
            <a:br>
              <a:rPr lang="hu-HU" altLang="hu-HU" sz="1600" i="1" dirty="0" smtClean="0">
                <a:solidFill>
                  <a:schemeClr val="tx1"/>
                </a:solidFill>
              </a:rPr>
            </a:br>
            <a:endParaRPr lang="hu-HU" altLang="hu-HU" sz="1600" i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599" y="990600"/>
            <a:ext cx="6347713" cy="939800"/>
          </a:xfrm>
        </p:spPr>
        <p:txBody>
          <a:bodyPr/>
          <a:lstStyle/>
          <a:p>
            <a:r>
              <a:rPr lang="hu-HU" b="1" dirty="0">
                <a:solidFill>
                  <a:schemeClr val="tx1"/>
                </a:solidFill>
              </a:rPr>
              <a:t>Általános információk</a:t>
            </a:r>
            <a:endParaRPr lang="hu-HU" dirty="0"/>
          </a:p>
        </p:txBody>
      </p:sp>
      <p:pic>
        <p:nvPicPr>
          <p:cNvPr id="4" name="Tartalom helye 3"/>
          <p:cNvPicPr>
            <a:picLocks noGrp="1"/>
          </p:cNvPicPr>
          <p:nvPr>
            <p:ph idx="1"/>
          </p:nvPr>
        </p:nvPicPr>
        <p:blipFill rotWithShape="1">
          <a:blip r:embed="rId2"/>
          <a:srcRect l="15542" t="23516" r="22785" b="8584"/>
          <a:stretch/>
        </p:blipFill>
        <p:spPr bwMode="auto">
          <a:xfrm>
            <a:off x="650050" y="1783080"/>
            <a:ext cx="6649910" cy="42589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9687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hu-HU" sz="3200" b="1" dirty="0" smtClean="0">
                <a:solidFill>
                  <a:schemeClr val="tx1"/>
                </a:solidFill>
              </a:rPr>
              <a:t>Magyarország-Belgium kereskedelmi forgalma</a:t>
            </a:r>
            <a:endParaRPr lang="hu-HU" sz="32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1223175"/>
              </p:ext>
            </p:extLst>
          </p:nvPr>
        </p:nvGraphicFramePr>
        <p:xfrm>
          <a:off x="609600" y="2160588"/>
          <a:ext cx="6348413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9368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056121" cy="1320800"/>
          </a:xfrm>
        </p:spPr>
        <p:txBody>
          <a:bodyPr/>
          <a:lstStyle/>
          <a:p>
            <a:pPr algn="ctr"/>
            <a:r>
              <a:rPr lang="hu-HU" b="1" dirty="0" smtClean="0">
                <a:solidFill>
                  <a:schemeClr val="tx1"/>
                </a:solidFill>
              </a:rPr>
              <a:t>Legfontosabb gazdasági tényezők</a:t>
            </a:r>
            <a:endParaRPr lang="hu-HU" b="1" dirty="0">
              <a:solidFill>
                <a:schemeClr val="tx1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09599" y="2160591"/>
            <a:ext cx="6347714" cy="265525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3400" b="1" dirty="0" smtClean="0">
              <a:solidFill>
                <a:schemeClr val="tx1"/>
              </a:solidFill>
            </a:endParaRPr>
          </a:p>
          <a:p>
            <a:r>
              <a:rPr lang="hu-HU" sz="3400" b="1" dirty="0" smtClean="0">
                <a:solidFill>
                  <a:schemeClr val="tx1"/>
                </a:solidFill>
              </a:rPr>
              <a:t>I. BREXIT</a:t>
            </a:r>
          </a:p>
          <a:p>
            <a:r>
              <a:rPr lang="hu-HU" sz="3400" b="1" dirty="0" smtClean="0">
                <a:solidFill>
                  <a:schemeClr val="tx1"/>
                </a:solidFill>
              </a:rPr>
              <a:t>II. Koronavírus okozta gazdasági válság</a:t>
            </a:r>
          </a:p>
          <a:p>
            <a:pPr marL="0" indent="0">
              <a:buNone/>
            </a:pPr>
            <a:endParaRPr lang="hu-HU" sz="3400" b="1" dirty="0" smtClean="0">
              <a:solidFill>
                <a:schemeClr val="tx1"/>
              </a:solidFill>
            </a:endParaRPr>
          </a:p>
          <a:p>
            <a:endParaRPr lang="hu-HU" sz="34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hu-HU" sz="3400" b="1" dirty="0" smtClean="0">
              <a:solidFill>
                <a:schemeClr val="tx1"/>
              </a:solidFill>
            </a:endParaRP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4541520"/>
            <a:ext cx="3404616" cy="202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81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34788729"/>
              </p:ext>
            </p:extLst>
          </p:nvPr>
        </p:nvGraphicFramePr>
        <p:xfrm>
          <a:off x="-252536" y="1988840"/>
          <a:ext cx="5000660" cy="4008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723911921"/>
              </p:ext>
            </p:extLst>
          </p:nvPr>
        </p:nvGraphicFramePr>
        <p:xfrm>
          <a:off x="4143340" y="1988840"/>
          <a:ext cx="5000660" cy="4008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 bwMode="auto">
          <a:xfrm>
            <a:off x="179512" y="883921"/>
            <a:ext cx="8568952" cy="57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defTabSz="457200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+mj-cs"/>
              </a:defRPr>
            </a:lvl1pPr>
            <a:lvl2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r>
              <a:rPr lang="hu-HU" sz="2600" b="1" dirty="0" smtClean="0">
                <a:solidFill>
                  <a:schemeClr val="tx1"/>
                </a:solidFill>
              </a:rPr>
              <a:t>Együttműködési</a:t>
            </a:r>
            <a:r>
              <a:rPr lang="hu-HU" sz="2600" b="1" dirty="0" smtClean="0"/>
              <a:t> </a:t>
            </a:r>
            <a:r>
              <a:rPr lang="hu-HU" sz="2600" b="1" dirty="0" smtClean="0"/>
              <a:t>lehetőségek COVID-19 járvány után</a:t>
            </a:r>
            <a:endParaRPr lang="en-US" sz="2600" b="1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6457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318702"/>
            <a:ext cx="8291264" cy="4944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3600" b="1" dirty="0" smtClean="0">
                <a:solidFill>
                  <a:schemeClr val="tx1"/>
                </a:solidFill>
              </a:rPr>
              <a:t>Köszönöm figyelmüket!</a:t>
            </a:r>
          </a:p>
          <a:p>
            <a:pPr marL="0" indent="0">
              <a:buNone/>
            </a:pPr>
            <a:endParaRPr lang="hu-HU" b="1" i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hu-HU" b="1" i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hu-HU" sz="1800" b="1" dirty="0" smtClean="0">
                <a:solidFill>
                  <a:schemeClr val="tx1"/>
                </a:solidFill>
              </a:rPr>
              <a:t>dr</a:t>
            </a:r>
            <a:r>
              <a:rPr lang="hu-HU" sz="1800" b="1" dirty="0">
                <a:solidFill>
                  <a:schemeClr val="tx1"/>
                </a:solidFill>
              </a:rPr>
              <a:t>. Nagy </a:t>
            </a:r>
            <a:r>
              <a:rPr lang="hu-HU" sz="1800" b="1" dirty="0" smtClean="0">
                <a:solidFill>
                  <a:schemeClr val="tx1"/>
                </a:solidFill>
              </a:rPr>
              <a:t>Gabriella</a:t>
            </a:r>
          </a:p>
          <a:p>
            <a:pPr marL="0" indent="0">
              <a:buNone/>
            </a:pPr>
            <a:r>
              <a:rPr lang="hu-HU" sz="1800" b="1" dirty="0" smtClean="0">
                <a:solidFill>
                  <a:schemeClr val="tx1"/>
                </a:solidFill>
              </a:rPr>
              <a:t>Külgazdasági attasé</a:t>
            </a:r>
            <a:endParaRPr lang="hu-HU" sz="1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hu-HU" sz="1800" b="1" dirty="0" smtClean="0">
                <a:solidFill>
                  <a:schemeClr val="tx1"/>
                </a:solidFill>
              </a:rPr>
              <a:t>Magyarország Nagykövetsége, Brüsszel</a:t>
            </a:r>
            <a:endParaRPr lang="hu-HU" sz="18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hu-HU" sz="1600" dirty="0"/>
              <a:t>Cím: </a:t>
            </a:r>
            <a:r>
              <a:rPr lang="hu-HU" sz="1600" dirty="0" err="1" smtClean="0"/>
              <a:t>Avenue</a:t>
            </a:r>
            <a:r>
              <a:rPr lang="hu-HU" sz="1600" dirty="0" smtClean="0"/>
              <a:t> </a:t>
            </a:r>
            <a:r>
              <a:rPr lang="hu-HU" sz="1600" dirty="0"/>
              <a:t>du Vert </a:t>
            </a:r>
            <a:r>
              <a:rPr lang="hu-HU" sz="1600" dirty="0" err="1"/>
              <a:t>Chasseur</a:t>
            </a:r>
            <a:r>
              <a:rPr lang="hu-HU" sz="1600" dirty="0"/>
              <a:t> 44, 1180-Brüsszel, Belgium</a:t>
            </a:r>
          </a:p>
          <a:p>
            <a:pPr marL="0" indent="0">
              <a:buNone/>
            </a:pPr>
            <a:r>
              <a:rPr lang="hu-HU" sz="1600" dirty="0"/>
              <a:t>Email: </a:t>
            </a:r>
            <a:r>
              <a:rPr lang="hu-HU" sz="1600" dirty="0">
                <a:hlinkClick r:id="rId2"/>
              </a:rPr>
              <a:t>gabriella.nagy@mfa.gov.hu</a:t>
            </a:r>
            <a:endParaRPr lang="hu-HU" sz="1600" dirty="0"/>
          </a:p>
          <a:p>
            <a:pPr marL="0" indent="0">
              <a:buNone/>
            </a:pPr>
            <a:r>
              <a:rPr lang="hu-HU" sz="1600" dirty="0"/>
              <a:t>T</a:t>
            </a:r>
            <a:r>
              <a:rPr lang="hu-HU" sz="1600" dirty="0" smtClean="0"/>
              <a:t>elefonszám</a:t>
            </a:r>
            <a:r>
              <a:rPr lang="hu-HU" sz="1600" dirty="0"/>
              <a:t>: </a:t>
            </a:r>
            <a:r>
              <a:rPr lang="hu-HU" sz="1600" dirty="0" smtClean="0"/>
              <a:t>+</a:t>
            </a:r>
            <a:r>
              <a:rPr lang="hu-HU" sz="1600" dirty="0"/>
              <a:t>32 2 348 1871</a:t>
            </a:r>
          </a:p>
          <a:p>
            <a:pPr marL="0" indent="0">
              <a:buNone/>
            </a:pPr>
            <a:r>
              <a:rPr lang="hu-HU" sz="1600" dirty="0" smtClean="0"/>
              <a:t>Mobil: +</a:t>
            </a:r>
            <a:r>
              <a:rPr lang="hu-HU" sz="1600" dirty="0"/>
              <a:t>32 4 </a:t>
            </a:r>
            <a:r>
              <a:rPr lang="hu-HU" sz="1600" dirty="0" smtClean="0"/>
              <a:t>99779743</a:t>
            </a:r>
          </a:p>
          <a:p>
            <a:pPr marL="0" indent="0">
              <a:buNone/>
            </a:pPr>
            <a:endParaRPr lang="hu-HU" sz="2400" dirty="0" smtClean="0"/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endParaRPr lang="hu-HU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79512" y="1318701"/>
            <a:ext cx="85689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defTabSz="457200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+mj-cs"/>
              </a:defRPr>
            </a:lvl1pPr>
            <a:lvl2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endParaRPr lang="hu-HU" sz="3200" b="1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967" y="2848708"/>
            <a:ext cx="2780965" cy="341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07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zetta">
  <a:themeElements>
    <a:clrScheme name="Fazet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zet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um" ma:contentTypeID="0x01010063AB828106D703498F363884745A6C6C" ma:contentTypeVersion="1" ma:contentTypeDescription="Új dokumentum létrehozása." ma:contentTypeScope="" ma:versionID="c0b76862ca2facd33a215062bc4643a7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9eb9cb77179f0c7e1ef317ef2a6c0cd3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Kezdés dátumának ütemezése" ma:description="" ma:hidden="true" ma:internalName="PublishingStartDate">
      <xsd:simpleType>
        <xsd:restriction base="dms:Unknown"/>
      </xsd:simpleType>
    </xsd:element>
    <xsd:element name="PublishingExpirationDate" ma:index="9" nillable="true" ma:displayName="Befejezés dátumának ütemezése" ma:description="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artalomtípus"/>
        <xsd:element ref="dc:title" minOccurs="0" maxOccurs="1" ma:index="4" ma:displayName="Leírá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B5680BA-0D8F-4465-B2D8-E652146D75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695986A-23B4-4FD7-96BA-FBF4ECFD520A}">
  <ds:schemaRefs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F4E23A3-22A6-49C4-BC9D-92DA58E8385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12446</TotalTime>
  <Words>135</Words>
  <Application>Microsoft Office PowerPoint</Application>
  <PresentationFormat>Diavetítés a képernyőre (4:3 oldalarány)</PresentationFormat>
  <Paragraphs>30</Paragraphs>
  <Slides>6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12" baseType="lpstr">
      <vt:lpstr>ＭＳ Ｐゴシック</vt:lpstr>
      <vt:lpstr>Arial</vt:lpstr>
      <vt:lpstr>Calibri</vt:lpstr>
      <vt:lpstr>Trebuchet MS</vt:lpstr>
      <vt:lpstr>Wingdings 3</vt:lpstr>
      <vt:lpstr>Fazetta</vt:lpstr>
      <vt:lpstr>Fókuszban Belgium  Lehetőségek a magyar vállalatok számára Belgiumban  MKIK webinárium 2020. október 22.  dr. Nagy Gabriella külgazdasági attasé </vt:lpstr>
      <vt:lpstr>Általános információk</vt:lpstr>
      <vt:lpstr>Magyarország-Belgium kereskedelmi forgalma</vt:lpstr>
      <vt:lpstr>Legfontosabb gazdasági tényezők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KKM PPT prezentáció sablon HU</dc:title>
  <dc:creator>Bianka Muskath Alexandra</dc:creator>
  <cp:lastModifiedBy>Nagy Gabriella - BXL</cp:lastModifiedBy>
  <cp:revision>268</cp:revision>
  <cp:lastPrinted>2020-10-21T13:12:15Z</cp:lastPrinted>
  <dcterms:created xsi:type="dcterms:W3CDTF">2014-11-06T07:40:48Z</dcterms:created>
  <dcterms:modified xsi:type="dcterms:W3CDTF">2020-10-21T13:16:12Z</dcterms:modified>
</cp:coreProperties>
</file>