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64" r:id="rId3"/>
    <p:sldId id="267" r:id="rId4"/>
    <p:sldId id="271" r:id="rId5"/>
    <p:sldId id="259" r:id="rId6"/>
    <p:sldId id="268" r:id="rId7"/>
    <p:sldId id="272" r:id="rId8"/>
    <p:sldId id="273" r:id="rId9"/>
    <p:sldId id="274" r:id="rId10"/>
    <p:sldId id="275" r:id="rId11"/>
    <p:sldId id="263" r:id="rId12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66" y="1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di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003952" y="2870795"/>
            <a:ext cx="9144000" cy="834430"/>
          </a:xfrm>
        </p:spPr>
        <p:txBody>
          <a:bodyPr anchor="b">
            <a:normAutofit/>
          </a:bodyPr>
          <a:lstStyle>
            <a:lvl1pPr algn="l">
              <a:defRPr sz="5400" spc="-150">
                <a:latin typeface="Cambria Math" panose="02040503050406030204" pitchFamily="18" charset="0"/>
                <a:ea typeface="Cambria Math" panose="02040503050406030204" pitchFamily="18" charset="0"/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pic>
        <p:nvPicPr>
          <p:cNvPr id="7" name="Kép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52" y="1030288"/>
            <a:ext cx="3416983" cy="1369019"/>
          </a:xfrm>
          <a:prstGeom prst="rect">
            <a:avLst/>
          </a:prstGeom>
        </p:spPr>
      </p:pic>
      <p:sp>
        <p:nvSpPr>
          <p:cNvPr id="11" name="Szöveg helye 2"/>
          <p:cNvSpPr>
            <a:spLocks noGrp="1"/>
          </p:cNvSpPr>
          <p:nvPr>
            <p:ph type="body" idx="1"/>
          </p:nvPr>
        </p:nvSpPr>
        <p:spPr>
          <a:xfrm>
            <a:off x="1003952" y="3798888"/>
            <a:ext cx="9144000" cy="8969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02984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352800" y="850288"/>
            <a:ext cx="8001000" cy="1188000"/>
          </a:xfrm>
        </p:spPr>
        <p:txBody>
          <a:bodyPr>
            <a:normAutofit/>
          </a:bodyPr>
          <a:lstStyle>
            <a:lvl1pPr algn="r">
              <a:defRPr sz="3600" b="1">
                <a:latin typeface="Cambria Math" panose="02040503050406030204" pitchFamily="18" charset="0"/>
                <a:ea typeface="Cambria Math" panose="02040503050406030204" pitchFamily="18" charset="0"/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2285999"/>
            <a:ext cx="10515600" cy="3890963"/>
          </a:xfrm>
        </p:spPr>
        <p:txBody>
          <a:bodyPr>
            <a:normAutofit/>
          </a:bodyPr>
          <a:lstStyle>
            <a:lvl1pPr marL="361950" indent="-361950">
              <a:buSzPct val="90000"/>
              <a:buFont typeface="Courier New" panose="02070309020205020404" pitchFamily="49" charset="0"/>
              <a:buChar char="o"/>
              <a:defRPr sz="2400">
                <a:latin typeface="Corbel" panose="020B0503020204020204" pitchFamily="34" charset="0"/>
              </a:defRPr>
            </a:lvl1pPr>
            <a:lvl2pPr marL="685800" indent="-228600">
              <a:buFont typeface="Wingdings" panose="05000000000000000000" pitchFamily="2" charset="2"/>
              <a:buChar char="§"/>
              <a:defRPr sz="2000">
                <a:latin typeface="Corbel" panose="020B0503020204020204" pitchFamily="34" charset="0"/>
              </a:defRPr>
            </a:lvl2pPr>
            <a:lvl3pPr>
              <a:defRPr sz="1800"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</p:txBody>
      </p:sp>
      <p:pic>
        <p:nvPicPr>
          <p:cNvPr id="7" name="Kép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53" y="1030288"/>
            <a:ext cx="2066631" cy="8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65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247900" y="2628900"/>
            <a:ext cx="9099550" cy="1143000"/>
          </a:xfrm>
        </p:spPr>
        <p:txBody>
          <a:bodyPr anchor="b">
            <a:normAutofit/>
          </a:bodyPr>
          <a:lstStyle>
            <a:lvl1pPr>
              <a:defRPr sz="4400" b="1">
                <a:latin typeface="Cambria Math" panose="02040503050406030204" pitchFamily="18" charset="0"/>
                <a:ea typeface="Cambria Math" panose="02040503050406030204" pitchFamily="18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2247900" y="3798888"/>
            <a:ext cx="9099550" cy="896937"/>
          </a:xfrm>
        </p:spPr>
        <p:txBody>
          <a:bodyPr/>
          <a:lstStyle>
            <a:lvl1pPr marL="0" indent="0">
              <a:buNone/>
              <a:defRPr sz="2400">
                <a:solidFill>
                  <a:srgbClr val="198140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pic>
        <p:nvPicPr>
          <p:cNvPr id="8" name="Kép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52" y="1030288"/>
            <a:ext cx="3416983" cy="136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29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artalomrész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ím 1"/>
          <p:cNvSpPr>
            <a:spLocks noGrp="1"/>
          </p:cNvSpPr>
          <p:nvPr>
            <p:ph type="title"/>
          </p:nvPr>
        </p:nvSpPr>
        <p:spPr>
          <a:xfrm>
            <a:off x="3352800" y="850288"/>
            <a:ext cx="8002588" cy="1188000"/>
          </a:xfrm>
        </p:spPr>
        <p:txBody>
          <a:bodyPr>
            <a:normAutofit/>
          </a:bodyPr>
          <a:lstStyle>
            <a:lvl1pPr algn="r">
              <a:defRPr sz="3600" b="1">
                <a:latin typeface="Cambria Math" panose="02040503050406030204" pitchFamily="18" charset="0"/>
                <a:ea typeface="Cambria Math" panose="02040503050406030204" pitchFamily="18" charset="0"/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762126" y="2285999"/>
            <a:ext cx="4680000" cy="3890963"/>
          </a:xfrm>
        </p:spPr>
        <p:txBody>
          <a:bodyPr>
            <a:normAutofit/>
          </a:bodyPr>
          <a:lstStyle>
            <a:lvl1pPr marL="361950" indent="-361950">
              <a:buFont typeface="Courier New" panose="02070309020205020404" pitchFamily="49" charset="0"/>
              <a:buChar char="o"/>
              <a:defRPr sz="2000">
                <a:latin typeface="Corbel" panose="020B0503020204020204" pitchFamily="34" charset="0"/>
              </a:defRPr>
            </a:lvl1pPr>
            <a:lvl2pPr marL="685800" indent="-228600">
              <a:buFont typeface="Wingdings" panose="05000000000000000000" pitchFamily="2" charset="2"/>
              <a:buChar char="§"/>
              <a:defRPr sz="1800">
                <a:latin typeface="Corbel" panose="020B0503020204020204" pitchFamily="34" charset="0"/>
              </a:defRPr>
            </a:lvl2pPr>
            <a:lvl3pPr marL="1143000" indent="-228600">
              <a:buFont typeface="Courier New" panose="02070309020205020404" pitchFamily="49" charset="0"/>
              <a:buChar char="o"/>
              <a:defRPr sz="1600">
                <a:latin typeface="Corbel" panose="020B0503020204020204" pitchFamily="34" charset="0"/>
              </a:defRPr>
            </a:lvl3pPr>
            <a:lvl4pPr marL="1600200" indent="-228600">
              <a:buFont typeface="Courier New" panose="02070309020205020404" pitchFamily="49" charset="0"/>
              <a:buChar char="o"/>
              <a:defRPr>
                <a:latin typeface="Corbel" panose="020B0503020204020204" pitchFamily="34" charset="0"/>
              </a:defRPr>
            </a:lvl4pPr>
            <a:lvl5pPr marL="2057400" indent="-228600">
              <a:buFont typeface="Courier New" panose="02070309020205020404" pitchFamily="49" charset="0"/>
              <a:buChar char="o"/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675388" y="2285999"/>
            <a:ext cx="4680000" cy="3890963"/>
          </a:xfrm>
        </p:spPr>
        <p:txBody>
          <a:bodyPr>
            <a:normAutofit/>
          </a:bodyPr>
          <a:lstStyle>
            <a:lvl1pPr marL="361950" indent="-361950">
              <a:buFont typeface="Courier New" panose="02070309020205020404" pitchFamily="49" charset="0"/>
              <a:buChar char="o"/>
              <a:defRPr sz="2000">
                <a:latin typeface="Corbel" panose="020B0503020204020204" pitchFamily="34" charset="0"/>
              </a:defRPr>
            </a:lvl1pPr>
            <a:lvl2pPr marL="685800" indent="-228600">
              <a:buFont typeface="Wingdings" panose="05000000000000000000" pitchFamily="2" charset="2"/>
              <a:buChar char="§"/>
              <a:defRPr sz="1800">
                <a:latin typeface="Corbel" panose="020B0503020204020204" pitchFamily="34" charset="0"/>
              </a:defRPr>
            </a:lvl2pPr>
            <a:lvl3pPr marL="1143000" indent="-228600">
              <a:buFont typeface="Courier New" panose="02070309020205020404" pitchFamily="49" charset="0"/>
              <a:buChar char="o"/>
              <a:defRPr sz="1600">
                <a:latin typeface="Corbel" panose="020B0503020204020204" pitchFamily="34" charset="0"/>
              </a:defRPr>
            </a:lvl3pPr>
            <a:lvl4pPr marL="1600200" indent="-228600">
              <a:buFont typeface="Courier New" panose="02070309020205020404" pitchFamily="49" charset="0"/>
              <a:buChar char="o"/>
              <a:defRPr>
                <a:latin typeface="Corbel" panose="020B0503020204020204" pitchFamily="34" charset="0"/>
              </a:defRPr>
            </a:lvl4pPr>
            <a:lvl5pPr marL="2057400" indent="-228600">
              <a:buFont typeface="Courier New" panose="02070309020205020404" pitchFamily="49" charset="0"/>
              <a:buChar char="o"/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</p:txBody>
      </p:sp>
      <p:pic>
        <p:nvPicPr>
          <p:cNvPr id="8" name="Kép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53" y="1030288"/>
            <a:ext cx="2066631" cy="8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5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352800" y="850288"/>
            <a:ext cx="8002588" cy="1188000"/>
          </a:xfrm>
        </p:spPr>
        <p:txBody>
          <a:bodyPr>
            <a:normAutofit/>
          </a:bodyPr>
          <a:lstStyle>
            <a:lvl1pPr algn="r">
              <a:defRPr sz="3600" b="1">
                <a:latin typeface="Cambria Math" panose="02040503050406030204" pitchFamily="18" charset="0"/>
                <a:ea typeface="Cambria Math" panose="02040503050406030204" pitchFamily="18" charset="0"/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781126" y="2273851"/>
            <a:ext cx="4680000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198140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1781126" y="3097763"/>
            <a:ext cx="4680000" cy="3320500"/>
          </a:xfrm>
        </p:spPr>
        <p:txBody>
          <a:bodyPr>
            <a:normAutofit/>
          </a:bodyPr>
          <a:lstStyle>
            <a:lvl1pPr marL="361950" indent="-361950">
              <a:buFont typeface="Courier New" panose="02070309020205020404" pitchFamily="49" charset="0"/>
              <a:buChar char="o"/>
              <a:defRPr sz="2000"/>
            </a:lvl1pPr>
            <a:lvl2pPr marL="685800" indent="-228600">
              <a:buFont typeface="Wingdings" panose="05000000000000000000" pitchFamily="2" charset="2"/>
              <a:buChar char="§"/>
              <a:defRPr sz="1800"/>
            </a:lvl2pPr>
            <a:lvl3pPr marL="1143000" indent="-228600">
              <a:buFont typeface="Courier New" panose="02070309020205020404" pitchFamily="49" charset="0"/>
              <a:buChar char="o"/>
              <a:defRPr sz="1600"/>
            </a:lvl3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675388" y="2273851"/>
            <a:ext cx="4680000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198140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675388" y="3097763"/>
            <a:ext cx="4680000" cy="3320500"/>
          </a:xfrm>
        </p:spPr>
        <p:txBody>
          <a:bodyPr>
            <a:normAutofit/>
          </a:bodyPr>
          <a:lstStyle>
            <a:lvl1pPr marL="361950" indent="-361950">
              <a:buFont typeface="Courier New" panose="02070309020205020404" pitchFamily="49" charset="0"/>
              <a:buChar char="o"/>
              <a:defRPr sz="2000"/>
            </a:lvl1pPr>
            <a:lvl2pPr marL="685800" indent="-228600">
              <a:buFont typeface="Wingdings" panose="05000000000000000000" pitchFamily="2" charset="2"/>
              <a:buChar char="§"/>
              <a:defRPr sz="1800"/>
            </a:lvl2pPr>
            <a:lvl3pPr marL="1143000" indent="-228600">
              <a:buFont typeface="Courier New" panose="02070309020205020404" pitchFamily="49" charset="0"/>
              <a:buChar char="o"/>
              <a:defRPr sz="1600"/>
            </a:lvl3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</p:txBody>
      </p:sp>
      <p:pic>
        <p:nvPicPr>
          <p:cNvPr id="10" name="Kép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53" y="1030288"/>
            <a:ext cx="2066631" cy="8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896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352800" y="850288"/>
            <a:ext cx="8000999" cy="1188000"/>
          </a:xfrm>
        </p:spPr>
        <p:txBody>
          <a:bodyPr>
            <a:normAutofit/>
          </a:bodyPr>
          <a:lstStyle>
            <a:lvl1pPr algn="r">
              <a:defRPr sz="3600" b="1">
                <a:latin typeface="Cambria Math" panose="02040503050406030204" pitchFamily="18" charset="0"/>
                <a:ea typeface="Cambria Math" panose="02040503050406030204" pitchFamily="18" charset="0"/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pic>
        <p:nvPicPr>
          <p:cNvPr id="6" name="Kép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53" y="1030288"/>
            <a:ext cx="2066631" cy="8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59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175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5F4D89-F038-406B-B937-0DD60F4196D8}" type="datetimeFigureOut">
              <a:rPr lang="hu-HU" smtClean="0"/>
              <a:t>2020. 11. 03.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A57C4-4F01-4283-ABC2-89151D9FE63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62952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384963" y="4500862"/>
            <a:ext cx="11571317" cy="896937"/>
          </a:xfrm>
        </p:spPr>
        <p:txBody>
          <a:bodyPr>
            <a:normAutofit fontScale="90000"/>
          </a:bodyPr>
          <a:lstStyle/>
          <a:p>
            <a:r>
              <a:rPr lang="hu-HU" sz="4000" dirty="0"/>
              <a:t>Az exporttól a befektetésig az orosz piacon: </a:t>
            </a:r>
            <a:br>
              <a:rPr lang="hu-HU" sz="4000" dirty="0"/>
            </a:br>
            <a:r>
              <a:rPr lang="hu-HU" sz="4000" dirty="0"/>
              <a:t>a magyar-orosz gazdasági kapcsolatok perspektívái, nehézségei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2649430" y="5397799"/>
            <a:ext cx="6893139" cy="896937"/>
          </a:xfrm>
        </p:spPr>
        <p:txBody>
          <a:bodyPr/>
          <a:lstStyle/>
          <a:p>
            <a:r>
              <a:rPr lang="hu-HU" sz="2400" dirty="0"/>
              <a:t>Szekeres István (elnök, MKIK Magyar-Orosz Tagozat)</a:t>
            </a: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F55EAC08-F46F-41E8-82CA-829F97668A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79593"/>
            <a:ext cx="2912918" cy="93720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1027" name="Kép 2">
            <a:extLst>
              <a:ext uri="{FF2B5EF4-FFF2-40B4-BE49-F238E27FC236}">
                <a16:creationId xmlns:a16="http://schemas.microsoft.com/office/drawing/2014/main" id="{DD6318DB-3A55-4D86-9169-39D17732B1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4"/>
          <a:stretch/>
        </p:blipFill>
        <p:spPr bwMode="auto">
          <a:xfrm>
            <a:off x="0" y="-1"/>
            <a:ext cx="11571317" cy="4334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167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orosz exportpiacban rejlő potenciál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675388" y="3159463"/>
            <a:ext cx="4680000" cy="3320500"/>
          </a:xfrm>
        </p:spPr>
        <p:txBody>
          <a:bodyPr/>
          <a:lstStyle/>
          <a:p>
            <a:r>
              <a:rPr lang="hu-HU" sz="2600" dirty="0"/>
              <a:t>Oroszország egy 145 millió fős piacot jelent Magyarországtól karnyújtásnyira.</a:t>
            </a:r>
          </a:p>
          <a:p>
            <a:r>
              <a:rPr lang="hu-HU" sz="2600" dirty="0"/>
              <a:t>A hatalmas felvevőképességhez képest exportvolumenünk alacsony.</a:t>
            </a:r>
          </a:p>
          <a:p>
            <a:endParaRPr lang="hu-HU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E0C834F3-3D57-41D6-BAB5-67CF520A0E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0505" y="2802892"/>
            <a:ext cx="4584589" cy="2871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6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orosz exportpiacon sikeres gazdasági ágazatok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762126" y="2285999"/>
            <a:ext cx="4680000" cy="3972758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hu-HU" sz="2400" dirty="0"/>
              <a:t>Energiahordozók, energiaipar</a:t>
            </a:r>
          </a:p>
          <a:p>
            <a:pPr>
              <a:buFont typeface="Arial" panose="020B0604020202020204" pitchFamily="34" charset="0"/>
              <a:buChar char="•"/>
            </a:pPr>
            <a:endParaRPr lang="hu-HU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hu-HU" sz="2400" dirty="0"/>
              <a:t>Gép- és járműipar</a:t>
            </a:r>
          </a:p>
          <a:p>
            <a:pPr>
              <a:buFont typeface="Arial" panose="020B0604020202020204" pitchFamily="34" charset="0"/>
              <a:buChar char="•"/>
            </a:pPr>
            <a:endParaRPr lang="hu-HU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hu-HU" sz="2400" dirty="0"/>
              <a:t>Pénzügyi szektor</a:t>
            </a:r>
          </a:p>
          <a:p>
            <a:pPr>
              <a:buFont typeface="Arial" panose="020B0604020202020204" pitchFamily="34" charset="0"/>
              <a:buChar char="•"/>
            </a:pPr>
            <a:endParaRPr lang="hu-HU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hu-HU" sz="2400" dirty="0"/>
              <a:t>Egészség- és gyógyszeripar</a:t>
            </a:r>
          </a:p>
          <a:p>
            <a:pPr>
              <a:buFont typeface="Arial" panose="020B0604020202020204" pitchFamily="34" charset="0"/>
              <a:buChar char="•"/>
            </a:pPr>
            <a:endParaRPr lang="hu-HU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hu-HU" sz="2400" dirty="0"/>
              <a:t>Agrárium és élelmiszeripar</a:t>
            </a:r>
            <a:endParaRPr lang="hu-HU" dirty="0"/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72716674-8884-413D-A9D1-F99BF64A6E1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endParaRPr lang="hu-HU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hu-HU" sz="2400" dirty="0"/>
              <a:t>Építőipar és infrastrukturális beruházások</a:t>
            </a:r>
          </a:p>
          <a:p>
            <a:pPr marL="0" indent="0">
              <a:buNone/>
            </a:pPr>
            <a:r>
              <a:rPr lang="hu-HU" sz="2400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sz="2400" dirty="0"/>
              <a:t>Vízgazdálkodás</a:t>
            </a:r>
          </a:p>
          <a:p>
            <a:pPr>
              <a:buFont typeface="Arial" panose="020B0604020202020204" pitchFamily="34" charset="0"/>
              <a:buChar char="•"/>
            </a:pPr>
            <a:endParaRPr lang="hu-HU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hu-HU" sz="2400" dirty="0"/>
              <a:t>IT szektor</a:t>
            </a:r>
          </a:p>
          <a:p>
            <a:pPr marL="0" indent="0">
              <a:buNone/>
            </a:pPr>
            <a:endParaRPr lang="hu-HU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hu-HU" sz="2400" dirty="0"/>
              <a:t>Turizmus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3425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D01B13F-81FB-4CE6-B521-AC48E6554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együttműködés formái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E12308D-C367-4CCA-8F87-0490309F81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hu-HU" sz="3200" dirty="0"/>
              <a:t>Áruk és szolgáltatások exportja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sz="3200" dirty="0"/>
              <a:t>Áruk és szolgáltatások importja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sz="3200" dirty="0"/>
              <a:t>Tőke export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sz="3200" dirty="0"/>
              <a:t>Tőke import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sz="3200" dirty="0"/>
              <a:t>Export harmadik országba</a:t>
            </a:r>
          </a:p>
        </p:txBody>
      </p:sp>
    </p:spTree>
    <p:extLst>
      <p:ext uri="{BB962C8B-B14F-4D97-AF65-F5344CB8AC3E}">
        <p14:creationId xmlns:p14="http://schemas.microsoft.com/office/powerpoint/2010/main" val="80097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együttműködés fokozatai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2502130"/>
            <a:ext cx="10515600" cy="3890963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hu-HU" sz="3200" dirty="0"/>
              <a:t>Eseti és rendszeres közvetlen beszállítás</a:t>
            </a:r>
          </a:p>
          <a:p>
            <a:pPr marL="514350" indent="-514350">
              <a:buFont typeface="+mj-lt"/>
              <a:buAutoNum type="arabicPeriod"/>
            </a:pPr>
            <a:endParaRPr lang="hu-HU" sz="3200" dirty="0"/>
          </a:p>
          <a:p>
            <a:pPr marL="514350" indent="-514350">
              <a:buFont typeface="+mj-lt"/>
              <a:buAutoNum type="arabicPeriod"/>
            </a:pPr>
            <a:r>
              <a:rPr lang="hu-HU" sz="3200" dirty="0"/>
              <a:t>Külföldi disztribúciós hálózat</a:t>
            </a:r>
          </a:p>
          <a:p>
            <a:pPr marL="514350" indent="-514350">
              <a:buFont typeface="+mj-lt"/>
              <a:buAutoNum type="arabicPeriod"/>
            </a:pPr>
            <a:endParaRPr lang="hu-HU" sz="3200" dirty="0"/>
          </a:p>
          <a:p>
            <a:pPr marL="514350" indent="-514350">
              <a:buFont typeface="+mj-lt"/>
              <a:buAutoNum type="arabicPeriod"/>
            </a:pPr>
            <a:r>
              <a:rPr lang="hu-HU" sz="3200" dirty="0"/>
              <a:t>Saját képviselet, külföldi leányvállalat</a:t>
            </a:r>
          </a:p>
          <a:p>
            <a:pPr marL="514350" indent="-514350">
              <a:buFont typeface="+mj-lt"/>
              <a:buAutoNum type="arabicPeriod"/>
            </a:pPr>
            <a:endParaRPr lang="hu-HU" sz="3200" dirty="0"/>
          </a:p>
          <a:p>
            <a:pPr marL="514350" indent="-514350">
              <a:buFont typeface="+mj-lt"/>
              <a:buAutoNum type="arabicPeriod"/>
            </a:pPr>
            <a:r>
              <a:rPr lang="hu-HU" sz="3200" dirty="0"/>
              <a:t>Helyi közös, vagy önálló gyártás</a:t>
            </a:r>
          </a:p>
        </p:txBody>
      </p:sp>
      <p:sp>
        <p:nvSpPr>
          <p:cNvPr id="4" name="Nyíl: lefelé mutató 3">
            <a:extLst>
              <a:ext uri="{FF2B5EF4-FFF2-40B4-BE49-F238E27FC236}">
                <a16:creationId xmlns:a16="http://schemas.microsoft.com/office/drawing/2014/main" id="{4E96D729-D220-4ED5-BE60-334043FF32FF}"/>
              </a:ext>
            </a:extLst>
          </p:cNvPr>
          <p:cNvSpPr/>
          <p:nvPr/>
        </p:nvSpPr>
        <p:spPr>
          <a:xfrm>
            <a:off x="4208016" y="2965158"/>
            <a:ext cx="310718" cy="46384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Nyíl: lefelé mutató 5">
            <a:extLst>
              <a:ext uri="{FF2B5EF4-FFF2-40B4-BE49-F238E27FC236}">
                <a16:creationId xmlns:a16="http://schemas.microsoft.com/office/drawing/2014/main" id="{4ADE1E13-F50A-4877-BD6D-05DED409F9EE}"/>
              </a:ext>
            </a:extLst>
          </p:cNvPr>
          <p:cNvSpPr/>
          <p:nvPr/>
        </p:nvSpPr>
        <p:spPr>
          <a:xfrm>
            <a:off x="4208016" y="5200613"/>
            <a:ext cx="310718" cy="46384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Nyíl: lefelé mutató 7">
            <a:extLst>
              <a:ext uri="{FF2B5EF4-FFF2-40B4-BE49-F238E27FC236}">
                <a16:creationId xmlns:a16="http://schemas.microsoft.com/office/drawing/2014/main" id="{87F08CAB-194F-4DCD-A513-1124CC910249}"/>
              </a:ext>
            </a:extLst>
          </p:cNvPr>
          <p:cNvSpPr/>
          <p:nvPr/>
        </p:nvSpPr>
        <p:spPr>
          <a:xfrm>
            <a:off x="4208016" y="4092515"/>
            <a:ext cx="310718" cy="46384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9280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orosz-, ukrán- és fehérorosz piacokon sikeres magyar vállalkozások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u-HU" sz="2800" b="1" dirty="0"/>
              <a:t>Legjelentősebb szereplők</a:t>
            </a:r>
            <a:r>
              <a:rPr lang="hu-HU" sz="2800" dirty="0"/>
              <a:t>:</a:t>
            </a:r>
          </a:p>
          <a:p>
            <a:pPr marL="457200" lvl="1" indent="0">
              <a:buNone/>
            </a:pPr>
            <a:r>
              <a:rPr lang="hu-HU" sz="2800" i="1" dirty="0"/>
              <a:t>MOL Nyrt.		Richter Gedeon Nyrt.	</a:t>
            </a:r>
            <a:br>
              <a:rPr lang="hu-HU" sz="2800" i="1" dirty="0"/>
            </a:br>
            <a:r>
              <a:rPr lang="hu-HU" sz="2800" i="1" dirty="0"/>
              <a:t>OTP Bank Nyrt.</a:t>
            </a:r>
          </a:p>
          <a:p>
            <a:pPr marL="0" indent="0">
              <a:buNone/>
            </a:pPr>
            <a:r>
              <a:rPr lang="hu-HU" sz="2800" b="1" dirty="0"/>
              <a:t>Helyi gyártással rendelkező szereplők:</a:t>
            </a:r>
          </a:p>
          <a:p>
            <a:pPr marL="457200" lvl="1" indent="0">
              <a:buNone/>
            </a:pPr>
            <a:r>
              <a:rPr lang="hu-HU" sz="2800" i="1" dirty="0" err="1"/>
              <a:t>Agrofeed</a:t>
            </a:r>
            <a:r>
              <a:rPr lang="hu-HU" sz="2800" i="1" dirty="0"/>
              <a:t> Kft.		</a:t>
            </a:r>
            <a:r>
              <a:rPr lang="hu-HU" sz="2800" i="1" dirty="0" err="1"/>
              <a:t>Sanatmetal</a:t>
            </a:r>
            <a:r>
              <a:rPr lang="hu-HU" sz="2800" i="1" dirty="0"/>
              <a:t> Kft.	</a:t>
            </a:r>
            <a:br>
              <a:rPr lang="hu-HU" sz="2800" i="1" dirty="0"/>
            </a:br>
            <a:r>
              <a:rPr lang="hu-HU" sz="2800" i="1" dirty="0"/>
              <a:t>M </a:t>
            </a:r>
            <a:r>
              <a:rPr lang="hu-HU" sz="2800" i="1" dirty="0" err="1"/>
              <a:t>Profood</a:t>
            </a:r>
            <a:r>
              <a:rPr lang="hu-HU" sz="2800" i="1" dirty="0"/>
              <a:t> Zrt.		</a:t>
            </a:r>
            <a:r>
              <a:rPr lang="hu-HU" sz="2800" i="1" dirty="0" err="1"/>
              <a:t>Hungaro-Food</a:t>
            </a:r>
            <a:r>
              <a:rPr lang="hu-HU" sz="2800" i="1" dirty="0"/>
              <a:t> 2009 Kft.</a:t>
            </a:r>
          </a:p>
          <a:p>
            <a:pPr marL="457200" lvl="1" indent="0">
              <a:buNone/>
            </a:pPr>
            <a:r>
              <a:rPr lang="hu-HU" sz="2800" i="1" dirty="0"/>
              <a:t>Woodstock Kft.		 Pólus Kft.</a:t>
            </a:r>
          </a:p>
          <a:p>
            <a:pPr marL="0" indent="0">
              <a:buNone/>
            </a:pPr>
            <a:r>
              <a:rPr lang="hu-HU" sz="2800" b="1" dirty="0"/>
              <a:t>Jelentős exportvolument bonyolító vállalatok:</a:t>
            </a:r>
          </a:p>
          <a:p>
            <a:pPr marL="457200" lvl="1" indent="0">
              <a:buNone/>
            </a:pPr>
            <a:r>
              <a:rPr lang="hu-HU" sz="2800" i="1" dirty="0" err="1"/>
              <a:t>Agrota</a:t>
            </a:r>
            <a:r>
              <a:rPr lang="hu-HU" sz="2800" i="1" dirty="0"/>
              <a:t> 2L Kft.		Fővárosi Vízművek Zrt.	</a:t>
            </a:r>
            <a:br>
              <a:rPr lang="hu-HU" sz="2800" i="1" dirty="0"/>
            </a:br>
            <a:r>
              <a:rPr lang="hu-HU" sz="2800" i="1" dirty="0" err="1"/>
              <a:t>Pureco</a:t>
            </a:r>
            <a:r>
              <a:rPr lang="hu-HU" sz="2800" i="1" dirty="0"/>
              <a:t> Kft.		</a:t>
            </a:r>
            <a:r>
              <a:rPr lang="hu-HU" sz="2800" i="1" dirty="0" err="1"/>
              <a:t>Hunland</a:t>
            </a:r>
            <a:r>
              <a:rPr lang="hu-HU" sz="2800" i="1" dirty="0"/>
              <a:t> Kft.</a:t>
            </a:r>
            <a:br>
              <a:rPr lang="hu-HU" sz="2800" i="1" dirty="0"/>
            </a:br>
            <a:r>
              <a:rPr lang="hu-HU" sz="2800" i="1" dirty="0"/>
              <a:t>Hevesgép Kft.</a:t>
            </a:r>
          </a:p>
        </p:txBody>
      </p:sp>
    </p:spTree>
    <p:extLst>
      <p:ext uri="{BB962C8B-B14F-4D97-AF65-F5344CB8AC3E}">
        <p14:creationId xmlns:p14="http://schemas.microsoft.com/office/powerpoint/2010/main" val="424467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37960D8-307B-4F0A-B927-5824EB97E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</a:t>
            </a:r>
            <a:r>
              <a:rPr lang="hu-HU" dirty="0" err="1"/>
              <a:t>Agrofeed</a:t>
            </a:r>
            <a:r>
              <a:rPr lang="hu-HU" dirty="0"/>
              <a:t> Kft. </a:t>
            </a:r>
            <a:r>
              <a:rPr lang="hu-HU" dirty="0" err="1"/>
              <a:t>jasznogorszki</a:t>
            </a:r>
            <a:r>
              <a:rPr lang="hu-HU" dirty="0"/>
              <a:t> üzeme </a:t>
            </a:r>
          </a:p>
        </p:txBody>
      </p:sp>
      <p:pic>
        <p:nvPicPr>
          <p:cNvPr id="4" name="Tartalom helye 3">
            <a:extLst>
              <a:ext uri="{FF2B5EF4-FFF2-40B4-BE49-F238E27FC236}">
                <a16:creationId xmlns:a16="http://schemas.microsoft.com/office/drawing/2014/main" id="{6FAF937D-F125-4586-ACE6-1A4EEB837A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307" y="2514903"/>
            <a:ext cx="6097385" cy="3433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2431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6BFCC4B-91BC-4F79-B248-AAB9ACA4B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</a:t>
            </a:r>
            <a:r>
              <a:rPr lang="hu-HU" dirty="0" err="1"/>
              <a:t>Sanatmetal</a:t>
            </a:r>
            <a:r>
              <a:rPr lang="hu-HU" dirty="0"/>
              <a:t> Kft. </a:t>
            </a:r>
            <a:r>
              <a:rPr lang="hu-HU" dirty="0" err="1"/>
              <a:t>obninski</a:t>
            </a:r>
            <a:r>
              <a:rPr lang="hu-HU" dirty="0"/>
              <a:t> üzeme</a:t>
            </a:r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E3A6E1F3-AE0B-4BC8-935F-0864E5F61F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0808" t="19094" r="21634" b="20930"/>
          <a:stretch/>
        </p:blipFill>
        <p:spPr>
          <a:xfrm>
            <a:off x="2709837" y="2038288"/>
            <a:ext cx="6772325" cy="3969424"/>
          </a:xfrm>
        </p:spPr>
      </p:pic>
    </p:spTree>
    <p:extLst>
      <p:ext uri="{BB962C8B-B14F-4D97-AF65-F5344CB8AC3E}">
        <p14:creationId xmlns:p14="http://schemas.microsoft.com/office/powerpoint/2010/main" val="212714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F510BFF-E39E-4223-9C73-E2A47CA09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Üzleti modellek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4F6BB631-1905-4606-8ED3-ED1D9C2F64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6612" y="2285998"/>
            <a:ext cx="4680000" cy="3890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2400" dirty="0"/>
              <a:t>Több lépcsős modell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dirty="0"/>
              <a:t>Magyar terméket juttatunk el orosz vevőknek;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dirty="0"/>
              <a:t>Létrehozzuk a saját helyi disztribúciót;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dirty="0"/>
              <a:t>Döntést hozunk és megvalósítjuk a helyi gyártást.</a:t>
            </a:r>
          </a:p>
        </p:txBody>
      </p:sp>
      <p:sp>
        <p:nvSpPr>
          <p:cNvPr id="5" name="Tartalom helye 4">
            <a:extLst>
              <a:ext uri="{FF2B5EF4-FFF2-40B4-BE49-F238E27FC236}">
                <a16:creationId xmlns:a16="http://schemas.microsoft.com/office/drawing/2014/main" id="{74DA5CC1-620D-47F7-B1F3-63B1899FAA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8544" y="2285999"/>
            <a:ext cx="5116844" cy="3890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2400" dirty="0"/>
              <a:t>Azonnali befektetés</a:t>
            </a:r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/>
          </a:p>
        </p:txBody>
      </p:sp>
      <p:sp>
        <p:nvSpPr>
          <p:cNvPr id="10" name="Nyíl: szalag, felfelé mutató 9">
            <a:extLst>
              <a:ext uri="{FF2B5EF4-FFF2-40B4-BE49-F238E27FC236}">
                <a16:creationId xmlns:a16="http://schemas.microsoft.com/office/drawing/2014/main" id="{F98A431A-DBCB-4814-B99A-D3B93AFD3C7C}"/>
              </a:ext>
            </a:extLst>
          </p:cNvPr>
          <p:cNvSpPr/>
          <p:nvPr/>
        </p:nvSpPr>
        <p:spPr>
          <a:xfrm rot="16200000" flipH="1">
            <a:off x="5229153" y="3790888"/>
            <a:ext cx="808730" cy="639880"/>
          </a:xfrm>
          <a:prstGeom prst="curvedUp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12" name="Nyíl: szalag, felfelé mutató 11">
            <a:extLst>
              <a:ext uri="{FF2B5EF4-FFF2-40B4-BE49-F238E27FC236}">
                <a16:creationId xmlns:a16="http://schemas.microsoft.com/office/drawing/2014/main" id="{1DE45886-84F7-46E5-822B-FA9138C23C1B}"/>
              </a:ext>
            </a:extLst>
          </p:cNvPr>
          <p:cNvSpPr/>
          <p:nvPr/>
        </p:nvSpPr>
        <p:spPr>
          <a:xfrm rot="16200000" flipH="1">
            <a:off x="5229153" y="2937850"/>
            <a:ext cx="808730" cy="639880"/>
          </a:xfrm>
          <a:prstGeom prst="curvedUp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>
              <a:solidFill>
                <a:schemeClr val="tx1"/>
              </a:solidFill>
            </a:endParaRPr>
          </a:p>
        </p:txBody>
      </p:sp>
      <p:sp>
        <p:nvSpPr>
          <p:cNvPr id="13" name="Ellipszis 12">
            <a:extLst>
              <a:ext uri="{FF2B5EF4-FFF2-40B4-BE49-F238E27FC236}">
                <a16:creationId xmlns:a16="http://schemas.microsoft.com/office/drawing/2014/main" id="{C642865E-61C8-4382-A0EC-77539231321A}"/>
              </a:ext>
            </a:extLst>
          </p:cNvPr>
          <p:cNvSpPr/>
          <p:nvPr/>
        </p:nvSpPr>
        <p:spPr>
          <a:xfrm>
            <a:off x="6238544" y="3335140"/>
            <a:ext cx="2472138" cy="1551373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000" dirty="0">
                <a:solidFill>
                  <a:schemeClr val="tx1"/>
                </a:solidFill>
              </a:rPr>
              <a:t>Befektetés orosz vállalatba</a:t>
            </a:r>
          </a:p>
        </p:txBody>
      </p:sp>
      <p:sp>
        <p:nvSpPr>
          <p:cNvPr id="15" name="Ellipszis 14">
            <a:extLst>
              <a:ext uri="{FF2B5EF4-FFF2-40B4-BE49-F238E27FC236}">
                <a16:creationId xmlns:a16="http://schemas.microsoft.com/office/drawing/2014/main" id="{BDA1E699-E9C0-41A7-936B-702FB9A2C728}"/>
              </a:ext>
            </a:extLst>
          </p:cNvPr>
          <p:cNvSpPr/>
          <p:nvPr/>
        </p:nvSpPr>
        <p:spPr>
          <a:xfrm>
            <a:off x="8796966" y="3335139"/>
            <a:ext cx="2472138" cy="1551373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000" dirty="0">
                <a:solidFill>
                  <a:schemeClr val="tx1"/>
                </a:solidFill>
              </a:rPr>
              <a:t>Közös projektcég orosz vállalattal</a:t>
            </a:r>
          </a:p>
        </p:txBody>
      </p:sp>
      <p:cxnSp>
        <p:nvCxnSpPr>
          <p:cNvPr id="17" name="Egyenes összekötő nyíllal 16">
            <a:extLst>
              <a:ext uri="{FF2B5EF4-FFF2-40B4-BE49-F238E27FC236}">
                <a16:creationId xmlns:a16="http://schemas.microsoft.com/office/drawing/2014/main" id="{100E0B9A-F881-4035-A006-F17DD95C8C97}"/>
              </a:ext>
            </a:extLst>
          </p:cNvPr>
          <p:cNvCxnSpPr/>
          <p:nvPr/>
        </p:nvCxnSpPr>
        <p:spPr>
          <a:xfrm flipH="1">
            <a:off x="7638690" y="2760955"/>
            <a:ext cx="461639" cy="496834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Egyenes összekötő nyíllal 17">
            <a:extLst>
              <a:ext uri="{FF2B5EF4-FFF2-40B4-BE49-F238E27FC236}">
                <a16:creationId xmlns:a16="http://schemas.microsoft.com/office/drawing/2014/main" id="{89383BA1-FE32-40B6-8670-33FA205A17C4}"/>
              </a:ext>
            </a:extLst>
          </p:cNvPr>
          <p:cNvCxnSpPr>
            <a:cxnSpLocks/>
          </p:cNvCxnSpPr>
          <p:nvPr/>
        </p:nvCxnSpPr>
        <p:spPr>
          <a:xfrm>
            <a:off x="9497039" y="2760955"/>
            <a:ext cx="461639" cy="496834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590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DFD9670-421E-4196-8968-81C443F9F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Oroszországi befektetés pozitív és negatív oldalai</a:t>
            </a:r>
          </a:p>
        </p:txBody>
      </p:sp>
      <p:sp>
        <p:nvSpPr>
          <p:cNvPr id="6" name="Szöveg helye 5">
            <a:extLst>
              <a:ext uri="{FF2B5EF4-FFF2-40B4-BE49-F238E27FC236}">
                <a16:creationId xmlns:a16="http://schemas.microsoft.com/office/drawing/2014/main" id="{1D54AA6C-6A1D-4FD5-92EB-62040DDBAB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hu-HU" dirty="0"/>
              <a:t>Pozitív</a:t>
            </a:r>
          </a:p>
        </p:txBody>
      </p:sp>
      <p:sp>
        <p:nvSpPr>
          <p:cNvPr id="7" name="Tartalom helye 6">
            <a:extLst>
              <a:ext uri="{FF2B5EF4-FFF2-40B4-BE49-F238E27FC236}">
                <a16:creationId xmlns:a16="http://schemas.microsoft.com/office/drawing/2014/main" id="{20743D26-B83D-4FE4-B8F8-795CD7201BF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hu-HU" dirty="0"/>
              <a:t>Logisztikai költségek megtakarítása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dirty="0"/>
              <a:t>Vám megtakarítása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dirty="0"/>
              <a:t>Termékregisztráció egyszerűsítése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dirty="0"/>
              <a:t>Viszonyleg olcsó munkaerő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dirty="0"/>
              <a:t>Közel a piachoz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dirty="0"/>
              <a:t>Gyors reagálás a rendelésre</a:t>
            </a:r>
          </a:p>
        </p:txBody>
      </p:sp>
      <p:sp>
        <p:nvSpPr>
          <p:cNvPr id="8" name="Szöveg helye 7">
            <a:extLst>
              <a:ext uri="{FF2B5EF4-FFF2-40B4-BE49-F238E27FC236}">
                <a16:creationId xmlns:a16="http://schemas.microsoft.com/office/drawing/2014/main" id="{8C328296-5578-46C1-88E4-F548C79C14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hu-HU" dirty="0"/>
              <a:t>Negatív</a:t>
            </a:r>
          </a:p>
        </p:txBody>
      </p:sp>
      <p:sp>
        <p:nvSpPr>
          <p:cNvPr id="9" name="Tartalom helye 8">
            <a:extLst>
              <a:ext uri="{FF2B5EF4-FFF2-40B4-BE49-F238E27FC236}">
                <a16:creationId xmlns:a16="http://schemas.microsoft.com/office/drawing/2014/main" id="{9EF56B54-0E5D-4057-92F8-A0C8592D6D43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hu-HU" dirty="0"/>
              <a:t>Kockázatvállalás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dirty="0"/>
              <a:t>Távvezérlés a gyártásban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dirty="0"/>
              <a:t>Munkaerő szakképzettség</a:t>
            </a:r>
          </a:p>
        </p:txBody>
      </p:sp>
    </p:spTree>
    <p:extLst>
      <p:ext uri="{BB962C8B-B14F-4D97-AF65-F5344CB8AC3E}">
        <p14:creationId xmlns:p14="http://schemas.microsoft.com/office/powerpoint/2010/main" val="139015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Köszönöm megtisztelő figyelmüket!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93C037DE-B40C-446D-8864-2FA1110BA9B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" t="1408" r="1260" b="1847"/>
          <a:stretch/>
        </p:blipFill>
        <p:spPr>
          <a:xfrm>
            <a:off x="3571875" y="2552700"/>
            <a:ext cx="5048250" cy="3024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24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289</Words>
  <Application>Microsoft Office PowerPoint</Application>
  <PresentationFormat>Szélesvásznú</PresentationFormat>
  <Paragraphs>68</Paragraphs>
  <Slides>11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7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Corbel</vt:lpstr>
      <vt:lpstr>Courier New</vt:lpstr>
      <vt:lpstr>Wingdings</vt:lpstr>
      <vt:lpstr>1_Office-téma</vt:lpstr>
      <vt:lpstr>Az exporttól a befektetésig az orosz piacon:  a magyar-orosz gazdasági kapcsolatok perspektívái, nehézségei</vt:lpstr>
      <vt:lpstr>Az orosz exportpiacban rejlő potenciál</vt:lpstr>
      <vt:lpstr>Az orosz exportpiacon sikeres gazdasági ágazatok</vt:lpstr>
      <vt:lpstr>Az együttműködés formái</vt:lpstr>
      <vt:lpstr>Az együttműködés fokozatai</vt:lpstr>
      <vt:lpstr>Az orosz-, ukrán- és fehérorosz piacokon sikeres magyar vállalkozások</vt:lpstr>
      <vt:lpstr>Az Agrofeed Kft. jasznogorszki üzeme </vt:lpstr>
      <vt:lpstr>A Sanatmetal Kft. obninski üzeme</vt:lpstr>
      <vt:lpstr>Üzleti modellek</vt:lpstr>
      <vt:lpstr>Oroszországi befektetés pozitív és negatív oldalai</vt:lpstr>
      <vt:lpstr>Köszönöm megtisztelő figyelmüket!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Üzleti tapasztalatok az orosz- ukrán- és belorusz piacon</dc:title>
  <dc:creator>Ádám Tőrös</dc:creator>
  <cp:lastModifiedBy>Szekeres Istvan</cp:lastModifiedBy>
  <cp:revision>7</cp:revision>
  <dcterms:created xsi:type="dcterms:W3CDTF">2020-09-25T08:04:01Z</dcterms:created>
  <dcterms:modified xsi:type="dcterms:W3CDTF">2020-11-03T17:05:57Z</dcterms:modified>
</cp:coreProperties>
</file>