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313" r:id="rId5"/>
    <p:sldId id="258" r:id="rId6"/>
    <p:sldId id="439" r:id="rId7"/>
    <p:sldId id="440" r:id="rId8"/>
    <p:sldId id="441" r:id="rId9"/>
    <p:sldId id="494" r:id="rId10"/>
    <p:sldId id="493" r:id="rId11"/>
    <p:sldId id="448" r:id="rId12"/>
    <p:sldId id="451" r:id="rId13"/>
    <p:sldId id="496" r:id="rId14"/>
    <p:sldId id="453" r:id="rId15"/>
  </p:sldIdLst>
  <p:sldSz cx="9144000" cy="6858000" type="screen4x3"/>
  <p:notesSz cx="9928225" cy="6797675"/>
  <p:embeddedFontLst>
    <p:embeddedFont>
      <p:font typeface="AG_Futura" panose="020B720000000000000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ndara" panose="020E0502030303020204" pitchFamily="34" charset="0"/>
      <p:regular r:id="rId24"/>
      <p:bold r:id="rId25"/>
      <p:italic r:id="rId26"/>
      <p:boldItalic r:id="rId27"/>
    </p:embeddedFont>
    <p:embeddedFont>
      <p:font typeface="Verdana" panose="020B060403050404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/>
        <a:cs typeface="ＭＳ Ｐゴシック"/>
      </a:defRPr>
    </a:lvl9pPr>
  </p:defaultTextStyle>
  <p:extLst>
    <p:ext uri="{EFAFB233-063F-42B5-8137-9DF3F51BA10A}">
      <p15:sldGuideLst xmlns:p15="http://schemas.microsoft.com/office/powerpoint/2012/main">
        <p15:guide id="1" orient="horz" pos="89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Михайлов К. С." initials="МКС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560"/>
    <a:srgbClr val="CCECFF"/>
    <a:srgbClr val="FFCCCC"/>
    <a:srgbClr val="CCCCFF"/>
    <a:srgbClr val="66CCFF"/>
    <a:srgbClr val="99FFCC"/>
    <a:srgbClr val="CCFF99"/>
    <a:srgbClr val="F6FC04"/>
    <a:srgbClr val="FA7D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15C4DD-1853-40D7-9BA3-C8FB1AF26A94}" v="299" dt="2020-11-03T09:02:14.548"/>
  </p1510:revLst>
</p1510:revInfo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2" autoAdjust="0"/>
    <p:restoredTop sz="90857" autoAdjust="0"/>
  </p:normalViewPr>
  <p:slideViewPr>
    <p:cSldViewPr>
      <p:cViewPr varScale="1">
        <p:scale>
          <a:sx n="70" d="100"/>
          <a:sy n="70" d="100"/>
        </p:scale>
        <p:origin x="1896" y="58"/>
      </p:cViewPr>
      <p:guideLst>
        <p:guide orient="horz" pos="89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21" Type="http://schemas.openxmlformats.org/officeDocument/2006/relationships/font" Target="fonts/font4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3383" cy="339559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4843" y="1"/>
            <a:ext cx="4301077" cy="339559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7E01AF6F-97FD-4418-8DDB-249621338826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7035"/>
            <a:ext cx="4303383" cy="339559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4843" y="6457035"/>
            <a:ext cx="4301077" cy="339559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F9BD1AA8-9C7E-4416-8ACD-6F66C0E801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3967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7" tIns="47783" rIns="95567" bIns="4778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3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5996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7" tIns="47783" rIns="95567" bIns="4778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5488" y="511175"/>
            <a:ext cx="3397250" cy="2547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64" y="3228896"/>
            <a:ext cx="7280699" cy="305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7" tIns="47783" rIns="95567" bIns="477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7" tIns="47783" rIns="95567" bIns="4778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3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5996" y="645779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67" tIns="47783" rIns="95567" bIns="4778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fld id="{02A5F1D0-7F2F-4165-845A-DC8ACB02DE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78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 pitchFamily="-44" charset="-128"/>
        <a:cs typeface="ＭＳ Ｐゴシック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 pitchFamily="-44" charset="-128"/>
        <a:cs typeface="ＭＳ Ｐゴシック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 pitchFamily="-44" charset="-128"/>
        <a:cs typeface="ＭＳ Ｐゴシック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 pitchFamily="-44" charset="-128"/>
        <a:cs typeface="ＭＳ Ｐゴシック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ＭＳ Ｐゴシック" pitchFamily="-44" charset="-128"/>
        <a:cs typeface="ＭＳ Ｐゴシック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E3982-2209-9644-87B7-DED7AFF6F5C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736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3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395868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4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1779195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5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779435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pitchFamily="80" charset="-128"/>
              </a:rPr>
              <a:pPr>
                <a:defRPr/>
              </a:pPr>
              <a:t>6</a:t>
            </a:fld>
            <a:endParaRPr lang="en-US" dirty="0">
              <a:solidFill>
                <a:srgbClr val="000000"/>
              </a:solidFill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243217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solidFill>
                  <a:srgbClr val="000000"/>
                </a:solidFill>
                <a:latin typeface="Arial" charset="0"/>
                <a:ea typeface="ＭＳ Ｐゴシック" pitchFamily="80" charset="-128"/>
              </a:rPr>
              <a:pPr>
                <a:defRPr/>
              </a:pPr>
              <a:t>7</a:t>
            </a:fld>
            <a:endParaRPr lang="en-US" dirty="0">
              <a:solidFill>
                <a:srgbClr val="000000"/>
              </a:solidFill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087688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9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85475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10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17247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7AE719-B1A5-4FE0-90FC-2B138B696360}" type="slidenum">
              <a:rPr lang="en-US" smtClean="0">
                <a:latin typeface="Arial" charset="0"/>
                <a:ea typeface="ＭＳ Ｐゴシック" pitchFamily="80" charset="-128"/>
              </a:rPr>
              <a:pPr>
                <a:defRPr/>
              </a:pPr>
              <a:t>11</a:t>
            </a:fld>
            <a:endParaRPr lang="en-US" dirty="0">
              <a:latin typeface="Arial" charset="0"/>
              <a:ea typeface="ＭＳ Ｐゴシック" pitchFamily="80" charset="-128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882538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BE081-98B6-4F6B-9B7B-150C4C7873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60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B55C9-5FB7-4D34-AACD-D3B09D9D6E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27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BD4D6-5336-446D-9892-B9B0FB15C2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0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2DF43-F9FD-4A13-98D4-2BB547F644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6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B62230-D8EC-416D-A6ED-6E30DE6E1E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8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FBA2F-11C2-4429-9568-A42AB7EBFE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7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E6E36-6E48-4282-B25B-ED76BB91A4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40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C6092-0142-472B-8136-7F882252F1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77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CC93C-BCE6-40BE-8E2D-87AF9626BF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7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818D7-1AD9-48D2-B794-062681D70A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59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9F0F9-B01B-462F-890C-2E1C7BFE6A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36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249BD-0649-44A0-B23A-6BD15236ED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3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26100" y="2250406"/>
            <a:ext cx="3314255" cy="1555998"/>
          </a:xfrm>
        </p:spPr>
        <p:txBody>
          <a:bodyPr anchor="t">
            <a:normAutofit/>
          </a:bodyPr>
          <a:lstStyle>
            <a:lvl1pPr algn="l">
              <a:defRPr sz="21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27719" y="3860180"/>
            <a:ext cx="3312373" cy="532329"/>
          </a:xfrm>
        </p:spPr>
        <p:txBody>
          <a:bodyPr anchor="b">
            <a:normAutofit/>
          </a:bodyPr>
          <a:lstStyle>
            <a:lvl1pPr marL="0" indent="0" algn="l">
              <a:buNone/>
              <a:defRPr sz="1500">
                <a:solidFill>
                  <a:schemeClr val="accent6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u-HU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34939" y="6073568"/>
            <a:ext cx="1105394" cy="365125"/>
          </a:xfrm>
        </p:spPr>
        <p:txBody>
          <a:bodyPr/>
          <a:lstStyle>
            <a:lvl1pPr algn="ctr">
              <a:defRPr sz="1050">
                <a:solidFill>
                  <a:schemeClr val="bg1"/>
                </a:solidFill>
              </a:defRPr>
            </a:lvl1pPr>
          </a:lstStyle>
          <a:p>
            <a:pPr defTabSz="457200"/>
            <a:fld id="{A3C7C413-D342-3541-9F09-95106F8AAA6A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 defTabSz="457200"/>
              <a:t>2020. 11. 03.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2687FA70-14CE-E54D-8FA0-A83D959EB0D6}"/>
              </a:ext>
            </a:extLst>
          </p:cNvPr>
          <p:cNvSpPr txBox="1">
            <a:spLocks/>
          </p:cNvSpPr>
          <p:nvPr/>
        </p:nvSpPr>
        <p:spPr>
          <a:xfrm>
            <a:off x="356987" y="6103195"/>
            <a:ext cx="1234336" cy="35289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b="0" i="0" kern="1200">
                <a:solidFill>
                  <a:schemeClr val="accent1">
                    <a:lumMod val="5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accent1">
                    <a:lumMod val="5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accent1">
                    <a:lumMod val="5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accent1">
                    <a:lumMod val="5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accent1">
                    <a:lumMod val="5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225"/>
              </a:spcBef>
              <a:spcAft>
                <a:spcPts val="225"/>
              </a:spcAft>
              <a:buNone/>
            </a:pPr>
            <a:r>
              <a:rPr lang="en-US" sz="1050" dirty="0" err="1">
                <a:solidFill>
                  <a:schemeClr val="bg1"/>
                </a:solidFill>
                <a:latin typeface="Verdana" charset="0"/>
                <a:ea typeface="Verdana" charset="0"/>
                <a:cs typeface="Verdana" charset="0"/>
              </a:rPr>
              <a:t>www.richter.hu</a:t>
            </a:r>
            <a:endParaRPr lang="hu-HU" sz="1050" dirty="0">
              <a:solidFill>
                <a:schemeClr val="bg1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DD1358E7-AE33-C942-8694-52904CE000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627940" y="4446285"/>
            <a:ext cx="3312415" cy="1014413"/>
          </a:xfrm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accent6"/>
                </a:solidFill>
              </a:defRPr>
            </a:lvl1pPr>
            <a:lvl2pPr marL="342900" indent="0">
              <a:buNone/>
              <a:defRPr sz="1200">
                <a:solidFill>
                  <a:schemeClr val="accent6"/>
                </a:solidFill>
              </a:defRPr>
            </a:lvl2pPr>
            <a:lvl3pPr marL="685800" indent="0">
              <a:buNone/>
              <a:defRPr sz="1200">
                <a:solidFill>
                  <a:schemeClr val="accent6"/>
                </a:solidFill>
              </a:defRPr>
            </a:lvl3pPr>
            <a:lvl4pPr marL="1028700" indent="0">
              <a:buNone/>
              <a:defRPr sz="1200">
                <a:solidFill>
                  <a:schemeClr val="accent6"/>
                </a:solidFill>
              </a:defRPr>
            </a:lvl4pPr>
            <a:lvl5pPr marL="1371600" indent="0">
              <a:buNone/>
              <a:defRPr sz="1200">
                <a:solidFill>
                  <a:schemeClr val="accent6"/>
                </a:solidFill>
              </a:defRPr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433AB5-9128-A141-86E2-2646316A3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2" y="204153"/>
            <a:ext cx="7714290" cy="55093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5C37A5-7CC2-3E4F-AC30-7C91C77A5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2377" y="6039269"/>
            <a:ext cx="2009465" cy="43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15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pitchFamily="34" charset="0"/>
                <a:ea typeface="ＭＳ Ｐゴシック" pitchFamily="-44" charset="-128"/>
                <a:cs typeface="+mn-cs"/>
              </a:defRPr>
            </a:lvl1pPr>
          </a:lstStyle>
          <a:p>
            <a:pPr>
              <a:defRPr/>
            </a:pPr>
            <a:fld id="{32544EFF-96E7-482C-AF33-81BE73A965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ＭＳ Ｐゴシック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  <a:cs typeface="ＭＳ Ｐゴシック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  <a:cs typeface="ＭＳ Ｐゴシック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  <a:cs typeface="ＭＳ Ｐゴシック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  <a:cs typeface="ＭＳ Ｐゴシック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pitchFamily="-4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ＭＳ Ｐゴシック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896A86F-03E3-E347-909F-BA1FD5A32C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Richter Gedeon </a:t>
            </a:r>
            <a:r>
              <a:rPr lang="hu-HU"/>
              <a:t>Nyrt.</a:t>
            </a:r>
            <a:br>
              <a:rPr lang="hu-HU" dirty="0"/>
            </a:br>
            <a:r>
              <a:rPr lang="hu-HU" b="1" dirty="0"/>
              <a:t>Innováción alapuló, specializált gyógyszercég</a:t>
            </a:r>
            <a:br>
              <a:rPr lang="en-US" dirty="0">
                <a:solidFill>
                  <a:srgbClr val="004A92"/>
                </a:solidFill>
                <a:latin typeface="Verdana" charset="0"/>
                <a:ea typeface="Verdana" charset="0"/>
                <a:cs typeface="Verdana" charset="0"/>
              </a:rPr>
            </a:br>
            <a:endParaRPr lang="hu-HU" dirty="0"/>
          </a:p>
        </p:txBody>
      </p:sp>
      <p:sp>
        <p:nvSpPr>
          <p:cNvPr id="20" name="Subtitle 19">
            <a:extLst>
              <a:ext uri="{FF2B5EF4-FFF2-40B4-BE49-F238E27FC236}">
                <a16:creationId xmlns:a16="http://schemas.microsoft.com/office/drawing/2014/main" id="{460E0658-EDE2-1742-9D06-BF5B468C7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>
              <a:solidFill>
                <a:srgbClr val="0070C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6A0F453-9D38-514D-BD2C-F6915C7624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hu-HU" i="1" dirty="0">
              <a:solidFill>
                <a:srgbClr val="0070C0"/>
              </a:solidFill>
              <a:latin typeface="Verdana" charset="0"/>
              <a:ea typeface="Verdana" charset="0"/>
              <a:cs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164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Richter Gedeon</a:t>
            </a:r>
          </a:p>
        </p:txBody>
      </p:sp>
      <p:sp>
        <p:nvSpPr>
          <p:cNvPr id="5" name="Téglalap 4"/>
          <p:cNvSpPr/>
          <p:nvPr/>
        </p:nvSpPr>
        <p:spPr>
          <a:xfrm>
            <a:off x="251520" y="692696"/>
            <a:ext cx="8640960" cy="5152730"/>
          </a:xfrm>
          <a:prstGeom prst="rect">
            <a:avLst/>
          </a:prstGeom>
          <a:solidFill>
            <a:schemeClr val="bg1">
              <a:lumMod val="9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prstClr val="white"/>
              </a:solidFill>
            </a:endParaRPr>
          </a:p>
        </p:txBody>
      </p:sp>
      <p:pic>
        <p:nvPicPr>
          <p:cNvPr id="6" name="Kép 5" descr="euro.png"/>
          <p:cNvPicPr>
            <a:picLocks noChangeAspect="1"/>
          </p:cNvPicPr>
          <p:nvPr/>
        </p:nvPicPr>
        <p:blipFill>
          <a:blip r:embed="rId2" cstate="print">
            <a:lum bright="57000" contrast="-100000"/>
          </a:blip>
          <a:stretch>
            <a:fillRect/>
          </a:stretch>
        </p:blipFill>
        <p:spPr>
          <a:xfrm>
            <a:off x="5436096" y="1133633"/>
            <a:ext cx="576064" cy="639183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>
          <a:xfrm>
            <a:off x="251520" y="980728"/>
            <a:ext cx="1620211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457200">
              <a:buFont typeface="Arial"/>
              <a:buNone/>
              <a:defRPr/>
            </a:pPr>
            <a:r>
              <a:rPr lang="hu-HU" sz="3200" b="1" dirty="0">
                <a:solidFill>
                  <a:srgbClr val="00408B"/>
                </a:solidFill>
                <a:cs typeface="Arabic Typesetting" pitchFamily="66" charset="-78"/>
              </a:rPr>
              <a:t>119 </a:t>
            </a:r>
            <a:r>
              <a:rPr lang="hu-HU" b="1" dirty="0">
                <a:solidFill>
                  <a:srgbClr val="00408B"/>
                </a:solidFill>
                <a:cs typeface="Times New Roman" pitchFamily="18" charset="0"/>
              </a:rPr>
              <a:t>év</a:t>
            </a:r>
          </a:p>
          <a:p>
            <a:pPr marL="342900" indent="-342900" defTabSz="457200">
              <a:buFont typeface="Arial"/>
              <a:buNone/>
              <a:defRPr/>
            </a:pPr>
            <a:endParaRPr lang="hu-HU" sz="1700" dirty="0">
              <a:solidFill>
                <a:srgbClr val="404040"/>
              </a:solidFill>
              <a:cs typeface="Times New Roman" pitchFamily="18" charset="0"/>
            </a:endParaRPr>
          </a:p>
          <a:p>
            <a:pPr marL="719138" indent="-719138" defTabSz="457200">
              <a:buFont typeface="Arial"/>
              <a:buNone/>
              <a:defRPr/>
            </a:pPr>
            <a:r>
              <a:rPr lang="hu-HU" sz="1700" dirty="0">
                <a:solidFill>
                  <a:srgbClr val="404040"/>
                </a:solidFill>
                <a:cs typeface="Times New Roman" pitchFamily="18" charset="0"/>
              </a:rPr>
              <a:t>Alapítás éve:</a:t>
            </a:r>
            <a:r>
              <a:rPr lang="hu-HU" dirty="0">
                <a:solidFill>
                  <a:srgbClr val="404040"/>
                </a:solidFill>
                <a:cs typeface="Times New Roman" pitchFamily="18" charset="0"/>
              </a:rPr>
              <a:t>             </a:t>
            </a:r>
            <a:r>
              <a:rPr lang="hu-HU" b="1" dirty="0">
                <a:solidFill>
                  <a:srgbClr val="404040"/>
                </a:solidFill>
                <a:cs typeface="Times New Roman" pitchFamily="18" charset="0"/>
              </a:rPr>
              <a:t>1901</a:t>
            </a:r>
          </a:p>
        </p:txBody>
      </p:sp>
      <p:pic>
        <p:nvPicPr>
          <p:cNvPr id="9" name="Picture 4" descr="Strebi_vagva_____kics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762511"/>
            <a:ext cx="1368152" cy="2020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0" name="Прямая соединительная линия 10"/>
          <p:cNvCxnSpPr/>
          <p:nvPr/>
        </p:nvCxnSpPr>
        <p:spPr>
          <a:xfrm>
            <a:off x="251520" y="2996952"/>
            <a:ext cx="2880320" cy="0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3302833" y="692696"/>
            <a:ext cx="8384" cy="4968552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églalap 11"/>
          <p:cNvSpPr/>
          <p:nvPr/>
        </p:nvSpPr>
        <p:spPr>
          <a:xfrm>
            <a:off x="251520" y="3068960"/>
            <a:ext cx="3024336" cy="2695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900"/>
              </a:lnSpc>
              <a:buClr>
                <a:srgbClr val="004FA9"/>
              </a:buClr>
            </a:pPr>
            <a:r>
              <a:rPr lang="en-US" sz="2800" b="1" dirty="0" err="1">
                <a:solidFill>
                  <a:srgbClr val="00408B"/>
                </a:solidFill>
                <a:cs typeface="Arabic Typesetting" pitchFamily="66" charset="-78"/>
              </a:rPr>
              <a:t>Verti</a:t>
            </a:r>
            <a:r>
              <a:rPr lang="hu-HU" sz="2800" b="1" dirty="0">
                <a:solidFill>
                  <a:srgbClr val="00408B"/>
                </a:solidFill>
                <a:cs typeface="Arabic Typesetting" pitchFamily="66" charset="-78"/>
              </a:rPr>
              <a:t>kálisan </a:t>
            </a:r>
            <a:br>
              <a:rPr lang="hu-HU" sz="2800" b="1" dirty="0">
                <a:solidFill>
                  <a:srgbClr val="00408B"/>
                </a:solidFill>
                <a:cs typeface="Arabic Typesetting" pitchFamily="66" charset="-78"/>
              </a:rPr>
            </a:br>
            <a:r>
              <a:rPr lang="hu-HU" b="1" dirty="0">
                <a:solidFill>
                  <a:srgbClr val="00408B"/>
                </a:solidFill>
                <a:cs typeface="Times New Roman" pitchFamily="18" charset="0"/>
              </a:rPr>
              <a:t>integrált működés</a:t>
            </a:r>
          </a:p>
          <a:p>
            <a:pPr indent="180975">
              <a:lnSpc>
                <a:spcPts val="2900"/>
              </a:lnSpc>
              <a:buClr>
                <a:srgbClr val="004FA9"/>
              </a:buClr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Kutatás-fejlesztés</a:t>
            </a:r>
          </a:p>
          <a:p>
            <a:pPr indent="180975">
              <a:lnSpc>
                <a:spcPts val="2900"/>
              </a:lnSpc>
              <a:buClr>
                <a:srgbClr val="004FA9"/>
              </a:buClr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Gyógyszergyártás</a:t>
            </a:r>
          </a:p>
          <a:p>
            <a:pPr marL="177800">
              <a:lnSpc>
                <a:spcPts val="2900"/>
              </a:lnSpc>
              <a:buClr>
                <a:srgbClr val="004FA9"/>
              </a:buClr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Nagy- és kiskereskedelem</a:t>
            </a:r>
          </a:p>
          <a:p>
            <a:pPr indent="180975">
              <a:lnSpc>
                <a:spcPts val="2900"/>
              </a:lnSpc>
              <a:buClr>
                <a:srgbClr val="004FA9"/>
              </a:buClr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Marketing</a:t>
            </a:r>
            <a:r>
              <a:rPr lang="en-US" sz="1700" b="1" dirty="0">
                <a:solidFill>
                  <a:srgbClr val="00408B"/>
                </a:solidFill>
                <a:cs typeface="Arabic Typesetting" pitchFamily="66" charset="-78"/>
              </a:rPr>
              <a:t> </a:t>
            </a:r>
            <a:endParaRPr lang="en-US" sz="1700" dirty="0">
              <a:solidFill>
                <a:srgbClr val="004FA9"/>
              </a:solidFill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3634884" y="556997"/>
            <a:ext cx="2494315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defRPr/>
            </a:pPr>
            <a:r>
              <a:rPr lang="hu-HU" dirty="0"/>
              <a:t> </a:t>
            </a:r>
            <a:br>
              <a:rPr lang="hu-HU" dirty="0"/>
            </a:br>
            <a:r>
              <a:rPr lang="hu-HU" sz="3600" b="1" dirty="0">
                <a:solidFill>
                  <a:srgbClr val="00408B"/>
                </a:solidFill>
                <a:cs typeface="Arabic Typesetting"/>
              </a:rPr>
              <a:t>1,6 </a:t>
            </a:r>
            <a:r>
              <a:rPr lang="hu-HU" b="1" dirty="0">
                <a:solidFill>
                  <a:srgbClr val="00408B"/>
                </a:solidFill>
                <a:cs typeface="Times New Roman"/>
              </a:rPr>
              <a:t>Mrd EUR </a:t>
            </a:r>
            <a:endParaRPr lang="hu-HU" b="1" dirty="0">
              <a:solidFill>
                <a:srgbClr val="00408B"/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hu-HU" sz="1700" dirty="0">
                <a:solidFill>
                  <a:srgbClr val="404040"/>
                </a:solidFill>
                <a:cs typeface="Times New Roman"/>
              </a:rPr>
              <a:t>Árbevétel </a:t>
            </a:r>
            <a:r>
              <a:rPr lang="hu-HU" sz="1700" b="1" dirty="0">
                <a:solidFill>
                  <a:srgbClr val="404040"/>
                </a:solidFill>
                <a:cs typeface="Times New Roman"/>
              </a:rPr>
              <a:t>2019</a:t>
            </a:r>
            <a:r>
              <a:rPr lang="hu-HU" sz="1700" dirty="0">
                <a:solidFill>
                  <a:srgbClr val="404040"/>
                </a:solidFill>
                <a:cs typeface="Times New Roman"/>
              </a:rPr>
              <a:t>-ben</a:t>
            </a:r>
            <a:r>
              <a:rPr lang="hu-HU" dirty="0"/>
              <a:t>	</a:t>
            </a:r>
            <a:endParaRPr lang="hu-HU" dirty="0">
              <a:ea typeface="Verdana"/>
              <a:cs typeface="Verdana"/>
            </a:endParaRPr>
          </a:p>
        </p:txBody>
      </p:sp>
      <p:cxnSp>
        <p:nvCxnSpPr>
          <p:cNvPr id="14" name="Прямая соединительная линия 10"/>
          <p:cNvCxnSpPr/>
          <p:nvPr/>
        </p:nvCxnSpPr>
        <p:spPr>
          <a:xfrm>
            <a:off x="3563888" y="1844824"/>
            <a:ext cx="2376264" cy="0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0"/>
          <p:cNvCxnSpPr/>
          <p:nvPr/>
        </p:nvCxnSpPr>
        <p:spPr>
          <a:xfrm flipV="1">
            <a:off x="6102761" y="692696"/>
            <a:ext cx="8384" cy="4968552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0"/>
          <p:cNvCxnSpPr/>
          <p:nvPr/>
        </p:nvCxnSpPr>
        <p:spPr>
          <a:xfrm>
            <a:off x="6300192" y="2060848"/>
            <a:ext cx="2376264" cy="0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Kép 16" descr="globe.png"/>
          <p:cNvPicPr>
            <a:picLocks noChangeAspect="1"/>
          </p:cNvPicPr>
          <p:nvPr/>
        </p:nvPicPr>
        <p:blipFill>
          <a:blip r:embed="rId4" cstate="print">
            <a:lum bright="57000" contrast="-100000"/>
          </a:blip>
          <a:stretch>
            <a:fillRect/>
          </a:stretch>
        </p:blipFill>
        <p:spPr>
          <a:xfrm>
            <a:off x="4959424" y="2492896"/>
            <a:ext cx="1124744" cy="1124744"/>
          </a:xfrm>
          <a:prstGeom prst="rect">
            <a:avLst/>
          </a:prstGeom>
        </p:spPr>
      </p:pic>
      <p:sp>
        <p:nvSpPr>
          <p:cNvPr id="18" name="Téglalap 17"/>
          <p:cNvSpPr/>
          <p:nvPr/>
        </p:nvSpPr>
        <p:spPr>
          <a:xfrm>
            <a:off x="3487823" y="1962317"/>
            <a:ext cx="25202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dirty="0">
                <a:solidFill>
                  <a:prstClr val="black"/>
                </a:solidFill>
              </a:rPr>
              <a:t> 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sz="3600" b="1" dirty="0">
                <a:solidFill>
                  <a:srgbClr val="00408B"/>
                </a:solidFill>
                <a:cs typeface="Arabic Typesetting" pitchFamily="66" charset="-78"/>
              </a:rPr>
              <a:t>5 </a:t>
            </a:r>
            <a:r>
              <a:rPr lang="hu-HU" b="1" dirty="0">
                <a:solidFill>
                  <a:srgbClr val="00408B"/>
                </a:solidFill>
                <a:cs typeface="Times New Roman" pitchFamily="18" charset="0"/>
              </a:rPr>
              <a:t>világrészre</a:t>
            </a:r>
          </a:p>
          <a:p>
            <a:pPr>
              <a:defRPr/>
            </a:pPr>
            <a:r>
              <a:rPr lang="hu-HU" sz="1700" dirty="0">
                <a:solidFill>
                  <a:srgbClr val="404040"/>
                </a:solidFill>
                <a:cs typeface="Times New Roman" pitchFamily="18" charset="0"/>
              </a:rPr>
              <a:t>Kiterjedő</a:t>
            </a: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 piachálózat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dirty="0">
                <a:solidFill>
                  <a:prstClr val="black"/>
                </a:solidFill>
              </a:rPr>
              <a:t>			</a:t>
            </a:r>
          </a:p>
        </p:txBody>
      </p:sp>
      <p:cxnSp>
        <p:nvCxnSpPr>
          <p:cNvPr id="19" name="Прямая соединительная линия 10"/>
          <p:cNvCxnSpPr/>
          <p:nvPr/>
        </p:nvCxnSpPr>
        <p:spPr>
          <a:xfrm>
            <a:off x="3563888" y="3861048"/>
            <a:ext cx="2376264" cy="0"/>
          </a:xfrm>
          <a:prstGeom prst="line">
            <a:avLst/>
          </a:prstGeom>
          <a:ln>
            <a:solidFill>
              <a:srgbClr val="004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églalap 19"/>
          <p:cNvSpPr/>
          <p:nvPr/>
        </p:nvSpPr>
        <p:spPr>
          <a:xfrm>
            <a:off x="3419872" y="3762906"/>
            <a:ext cx="2520280" cy="113877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defRPr/>
            </a:pPr>
            <a:r>
              <a:rPr lang="hu-HU" dirty="0"/>
              <a:t> </a:t>
            </a:r>
            <a:br>
              <a:rPr lang="hu-HU" dirty="0"/>
            </a:br>
            <a:r>
              <a:rPr lang="hu-HU" sz="3200" b="1" dirty="0">
                <a:solidFill>
                  <a:srgbClr val="00408B"/>
                </a:solidFill>
                <a:cs typeface="Arabic Typesetting"/>
              </a:rPr>
              <a:t>13 025</a:t>
            </a:r>
            <a:br>
              <a:rPr lang="hu-HU" sz="3200" b="1" dirty="0">
                <a:solidFill>
                  <a:srgbClr val="00408B"/>
                </a:solidFill>
                <a:cs typeface="Arabic Typesetting"/>
              </a:rPr>
            </a:br>
            <a:r>
              <a:rPr lang="hu-HU" dirty="0">
                <a:cs typeface="Times New Roman"/>
              </a:rPr>
              <a:t>Dolgozó</a:t>
            </a:r>
            <a:r>
              <a:rPr lang="hu-HU" dirty="0"/>
              <a:t>	</a:t>
            </a:r>
          </a:p>
        </p:txBody>
      </p:sp>
      <p:pic>
        <p:nvPicPr>
          <p:cNvPr id="21" name="Kép 20" descr="people.png"/>
          <p:cNvPicPr>
            <a:picLocks noChangeAspect="1"/>
          </p:cNvPicPr>
          <p:nvPr/>
        </p:nvPicPr>
        <p:blipFill>
          <a:blip r:embed="rId5" cstate="print">
            <a:lum bright="57000" contrast="-100000"/>
          </a:blip>
          <a:stretch>
            <a:fillRect/>
          </a:stretch>
        </p:blipFill>
        <p:spPr>
          <a:xfrm>
            <a:off x="4670311" y="4535423"/>
            <a:ext cx="1413857" cy="1413857"/>
          </a:xfrm>
          <a:prstGeom prst="rect">
            <a:avLst/>
          </a:prstGeom>
        </p:spPr>
      </p:pic>
      <p:pic>
        <p:nvPicPr>
          <p:cNvPr id="22" name="Kép 21" descr="blister.png"/>
          <p:cNvPicPr>
            <a:picLocks noChangeAspect="1"/>
          </p:cNvPicPr>
          <p:nvPr/>
        </p:nvPicPr>
        <p:blipFill>
          <a:blip r:embed="rId6" cstate="print">
            <a:lum bright="57000" contrast="-100000"/>
          </a:blip>
          <a:stretch>
            <a:fillRect/>
          </a:stretch>
        </p:blipFill>
        <p:spPr>
          <a:xfrm>
            <a:off x="7740352" y="1124744"/>
            <a:ext cx="1008112" cy="1008112"/>
          </a:xfrm>
          <a:prstGeom prst="rect">
            <a:avLst/>
          </a:prstGeom>
        </p:spPr>
      </p:pic>
      <p:sp>
        <p:nvSpPr>
          <p:cNvPr id="23" name="Téglalap 22"/>
          <p:cNvSpPr/>
          <p:nvPr/>
        </p:nvSpPr>
        <p:spPr>
          <a:xfrm>
            <a:off x="6228184" y="2132856"/>
            <a:ext cx="2520280" cy="38318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defRPr/>
            </a:pPr>
            <a:r>
              <a:rPr lang="hu-HU" sz="3600" b="1" dirty="0">
                <a:solidFill>
                  <a:srgbClr val="00408B"/>
                </a:solidFill>
                <a:cs typeface="Arabic Typesetting"/>
              </a:rPr>
              <a:t>1200 </a:t>
            </a:r>
            <a:r>
              <a:rPr lang="hu-HU" b="1" dirty="0">
                <a:solidFill>
                  <a:srgbClr val="00408B"/>
                </a:solidFill>
                <a:cs typeface="Times New Roman"/>
              </a:rPr>
              <a:t>fős</a:t>
            </a:r>
          </a:p>
          <a:p>
            <a:pPr>
              <a:defRPr/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kutató-fejlesztő bázis</a:t>
            </a:r>
          </a:p>
          <a:p>
            <a:pPr>
              <a:defRPr/>
            </a:pPr>
            <a:endParaRPr lang="hu-HU" sz="1700" dirty="0">
              <a:solidFill>
                <a:prstClr val="black">
                  <a:lumMod val="75000"/>
                  <a:lumOff val="25000"/>
                </a:prstClr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Az árbevétel </a:t>
            </a:r>
          </a:p>
          <a:p>
            <a:pPr>
              <a:defRPr/>
            </a:pPr>
            <a:r>
              <a:rPr lang="hu-HU" sz="3600" b="1" dirty="0">
                <a:solidFill>
                  <a:srgbClr val="00408B"/>
                </a:solidFill>
                <a:cs typeface="Arabic Typesetting"/>
              </a:rPr>
              <a:t>9,6%-a</a:t>
            </a:r>
            <a:endParaRPr lang="hu-HU" sz="3600" b="1" dirty="0">
              <a:solidFill>
                <a:srgbClr val="00408B"/>
              </a:solidFill>
              <a:ea typeface="Verdana"/>
              <a:cs typeface="Arabic Typesetting"/>
            </a:endParaRPr>
          </a:p>
          <a:p>
            <a:pPr>
              <a:defRPr/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K+F-re</a:t>
            </a:r>
          </a:p>
          <a:p>
            <a:pPr>
              <a:defRPr/>
            </a:pPr>
            <a:endParaRPr lang="hu-HU" dirty="0">
              <a:solidFill>
                <a:prstClr val="black">
                  <a:lumMod val="75000"/>
                  <a:lumOff val="25000"/>
                </a:prstClr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hu-HU" sz="2600" b="1" dirty="0">
                <a:solidFill>
                  <a:srgbClr val="00408B"/>
                </a:solidFill>
                <a:cs typeface="Times New Roman" pitchFamily="18" charset="0"/>
              </a:rPr>
              <a:t>Régiós vezető </a:t>
            </a:r>
          </a:p>
          <a:p>
            <a:pPr>
              <a:defRPr/>
            </a:pPr>
            <a:r>
              <a:rPr lang="hu-HU" sz="2600" b="1" dirty="0">
                <a:solidFill>
                  <a:srgbClr val="00408B"/>
                </a:solidFill>
                <a:cs typeface="Times New Roman" pitchFamily="18" charset="0"/>
              </a:rPr>
              <a:t>K+F-ben</a:t>
            </a:r>
          </a:p>
        </p:txBody>
      </p:sp>
      <p:pic>
        <p:nvPicPr>
          <p:cNvPr id="24" name="Kép 23" descr="tubes.png"/>
          <p:cNvPicPr>
            <a:picLocks noChangeAspect="1"/>
          </p:cNvPicPr>
          <p:nvPr/>
        </p:nvPicPr>
        <p:blipFill>
          <a:blip r:embed="rId7" cstate="print">
            <a:lum bright="57000" contrast="-100000"/>
          </a:blip>
          <a:stretch>
            <a:fillRect/>
          </a:stretch>
        </p:blipFill>
        <p:spPr>
          <a:xfrm>
            <a:off x="7902488" y="3348532"/>
            <a:ext cx="954293" cy="954293"/>
          </a:xfrm>
          <a:prstGeom prst="rect">
            <a:avLst/>
          </a:prstGeom>
        </p:spPr>
      </p:pic>
      <p:sp>
        <p:nvSpPr>
          <p:cNvPr id="26" name="Téglalap 25"/>
          <p:cNvSpPr/>
          <p:nvPr/>
        </p:nvSpPr>
        <p:spPr>
          <a:xfrm>
            <a:off x="6255161" y="620688"/>
            <a:ext cx="144016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dirty="0">
                <a:solidFill>
                  <a:prstClr val="black"/>
                </a:solidFill>
              </a:rPr>
              <a:t> 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sz="3600" b="1" dirty="0">
                <a:solidFill>
                  <a:srgbClr val="00408B"/>
                </a:solidFill>
                <a:cs typeface="Arabic Typesetting" pitchFamily="66" charset="-78"/>
              </a:rPr>
              <a:t>200</a:t>
            </a:r>
            <a:endParaRPr lang="hu-HU" b="1" dirty="0">
              <a:solidFill>
                <a:srgbClr val="00408B"/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Készítmény</a:t>
            </a:r>
            <a:r>
              <a:rPr lang="hu-HU" sz="16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 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dirty="0">
                <a:solidFill>
                  <a:prstClr val="black"/>
                </a:solidFill>
              </a:rPr>
              <a:t>	</a:t>
            </a:r>
          </a:p>
        </p:txBody>
      </p:sp>
      <p:sp>
        <p:nvSpPr>
          <p:cNvPr id="27" name="Téglalap 26"/>
          <p:cNvSpPr/>
          <p:nvPr/>
        </p:nvSpPr>
        <p:spPr>
          <a:xfrm>
            <a:off x="7835858" y="620688"/>
            <a:ext cx="15606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hu-HU" dirty="0">
                <a:solidFill>
                  <a:prstClr val="black"/>
                </a:solidFill>
              </a:rPr>
              <a:t> 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sz="3600" b="1" dirty="0">
                <a:solidFill>
                  <a:srgbClr val="00408B"/>
                </a:solidFill>
                <a:cs typeface="Arabic Typesetting" pitchFamily="66" charset="-78"/>
              </a:rPr>
              <a:t>400</a:t>
            </a:r>
            <a:endParaRPr lang="hu-HU" b="1" dirty="0">
              <a:solidFill>
                <a:srgbClr val="00408B"/>
              </a:solidFill>
              <a:cs typeface="Times New Roman" pitchFamily="18" charset="0"/>
            </a:endParaRPr>
          </a:p>
          <a:p>
            <a:pPr>
              <a:defRPr/>
            </a:pPr>
            <a:r>
              <a:rPr lang="hu-HU" sz="1700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Kiszerelés</a:t>
            </a:r>
            <a:r>
              <a:rPr lang="hu-HU" dirty="0">
                <a:solidFill>
                  <a:prstClr val="black">
                    <a:lumMod val="75000"/>
                    <a:lumOff val="25000"/>
                  </a:prstClr>
                </a:solidFill>
                <a:cs typeface="Times New Roman" pitchFamily="18" charset="0"/>
              </a:rPr>
              <a:t> </a:t>
            </a:r>
            <a:br>
              <a:rPr lang="hu-HU" dirty="0">
                <a:solidFill>
                  <a:prstClr val="black"/>
                </a:solidFill>
              </a:rPr>
            </a:br>
            <a:r>
              <a:rPr lang="hu-HU" dirty="0">
                <a:solidFill>
                  <a:prstClr val="black"/>
                </a:solidFill>
              </a:rPr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198925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1007096" y="142875"/>
            <a:ext cx="6012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AO</a:t>
            </a:r>
            <a:r>
              <a:rPr lang="ru-RU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 «</a:t>
            </a:r>
            <a:r>
              <a:rPr lang="en-US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GEDEON RICHTER-RUS</a:t>
            </a:r>
            <a:r>
              <a:rPr lang="ru-RU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»</a:t>
            </a:r>
            <a:endParaRPr lang="ru-RU" sz="28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0" y="2334359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A RICHTER GEDEON </a:t>
            </a:r>
            <a:r>
              <a:rPr lang="en-US" sz="3200" b="1" spc="200" dirty="0" err="1">
                <a:solidFill>
                  <a:srgbClr val="00007E"/>
                </a:solidFill>
                <a:latin typeface="Candara" panose="020E0502030303020204" pitchFamily="34" charset="0"/>
              </a:rPr>
              <a:t>NyRt</a:t>
            </a: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.</a:t>
            </a:r>
          </a:p>
          <a:p>
            <a:pPr algn="ctr">
              <a:defRPr/>
            </a:pP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OROSZORSZ</a:t>
            </a:r>
            <a:r>
              <a:rPr lang="hu-HU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Á</a:t>
            </a: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GI LE</a:t>
            </a:r>
            <a:r>
              <a:rPr lang="hu-HU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Á</a:t>
            </a: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NYV</a:t>
            </a:r>
            <a:r>
              <a:rPr lang="hu-HU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Á</a:t>
            </a: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LLAL</a:t>
            </a:r>
            <a:r>
              <a:rPr lang="hu-HU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A</a:t>
            </a: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TA</a:t>
            </a:r>
            <a:endParaRPr lang="en-US" b="1" spc="200" dirty="0">
              <a:solidFill>
                <a:srgbClr val="00007E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2020.</a:t>
            </a:r>
            <a:r>
              <a:rPr lang="hu-H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1</a:t>
            </a:r>
            <a:r>
              <a:rPr lang="ru-R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1.</a:t>
            </a:r>
            <a:r>
              <a:rPr lang="hu-H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0</a:t>
            </a:r>
            <a:r>
              <a:rPr lang="ru-R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2.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42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2</a:t>
            </a:r>
            <a:endParaRPr lang="ru-RU" sz="2800" b="1" spc="2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1007096" y="142875"/>
            <a:ext cx="601216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AO</a:t>
            </a:r>
            <a:r>
              <a:rPr lang="ru-RU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 «</a:t>
            </a:r>
            <a:r>
              <a:rPr lang="en-US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GEDEON RICHTER-RUS</a:t>
            </a:r>
            <a:r>
              <a:rPr lang="ru-RU" sz="2800" b="1" dirty="0">
                <a:solidFill>
                  <a:schemeClr val="bg1"/>
                </a:solidFill>
                <a:latin typeface="Candara" panose="020E0502030303020204" pitchFamily="34" charset="0"/>
                <a:ea typeface="ＭＳ Ｐゴシック" pitchFamily="80" charset="-128"/>
              </a:rPr>
              <a:t>»</a:t>
            </a:r>
            <a:endParaRPr lang="ru-RU" sz="28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47" y="1062189"/>
            <a:ext cx="2080271" cy="13864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911" y="1062189"/>
            <a:ext cx="2080271" cy="13864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868" y="1052736"/>
            <a:ext cx="2080271" cy="13864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47" y="2543181"/>
            <a:ext cx="6500605" cy="302970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4000" cy="426169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08" y="980728"/>
            <a:ext cx="7200000" cy="479864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08" y="980728"/>
            <a:ext cx="7200000" cy="479864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30" y="980728"/>
            <a:ext cx="7200000" cy="47986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21" y="1144140"/>
            <a:ext cx="9206333" cy="45171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340768"/>
            <a:ext cx="9253303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59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0"/>
                            </p:stCondLst>
                            <p:childTnLst>
                              <p:par>
                                <p:cTn id="46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000"/>
                            </p:stCondLst>
                            <p:childTnLst>
                              <p:par>
                                <p:cTn id="6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5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/>
          <a:srcRect l="36328" t="34688" r="16210" b="19374"/>
          <a:stretch>
            <a:fillRect/>
          </a:stretch>
        </p:blipFill>
        <p:spPr bwMode="auto">
          <a:xfrm>
            <a:off x="0" y="985838"/>
            <a:ext cx="9144000" cy="5857875"/>
          </a:xfrm>
          <a:prstGeom prst="rect">
            <a:avLst/>
          </a:prstGeom>
          <a:noFill/>
          <a:ln w="9525">
            <a:solidFill>
              <a:schemeClr val="bg1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0" y="5661248"/>
            <a:ext cx="9144000" cy="118246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-44" charset="-128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3</a:t>
            </a:r>
            <a:endParaRPr lang="ru-RU" sz="2800" b="1" spc="2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1007096" y="142875"/>
            <a:ext cx="6012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u-HU" sz="2800" b="1" dirty="0">
                <a:solidFill>
                  <a:schemeClr val="bg1"/>
                </a:solidFill>
                <a:latin typeface="Candara" panose="020E0502030303020204" pitchFamily="34" charset="0"/>
              </a:rPr>
              <a:t>FÖLDRAJZI ELHELYEZKEDÉS</a:t>
            </a:r>
            <a:endParaRPr lang="ru-RU" sz="28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pic>
        <p:nvPicPr>
          <p:cNvPr id="22" name="Picture 7" descr="C:\Documents and Settings\HR\Рабочий стол\Безимени-3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4143375"/>
            <a:ext cx="692150" cy="73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олилиния 23"/>
          <p:cNvSpPr/>
          <p:nvPr/>
        </p:nvSpPr>
        <p:spPr>
          <a:xfrm>
            <a:off x="1873250" y="2709863"/>
            <a:ext cx="4376738" cy="2268537"/>
          </a:xfrm>
          <a:custGeom>
            <a:avLst/>
            <a:gdLst>
              <a:gd name="connsiteX0" fmla="*/ 0 w 4377369"/>
              <a:gd name="connsiteY0" fmla="*/ 0 h 2267639"/>
              <a:gd name="connsiteX1" fmla="*/ 154237 w 4377369"/>
              <a:gd name="connsiteY1" fmla="*/ 198304 h 2267639"/>
              <a:gd name="connsiteX2" fmla="*/ 220338 w 4377369"/>
              <a:gd name="connsiteY2" fmla="*/ 187287 h 2267639"/>
              <a:gd name="connsiteX3" fmla="*/ 352540 w 4377369"/>
              <a:gd name="connsiteY3" fmla="*/ 132203 h 2267639"/>
              <a:gd name="connsiteX4" fmla="*/ 462709 w 4377369"/>
              <a:gd name="connsiteY4" fmla="*/ 44068 h 2267639"/>
              <a:gd name="connsiteX5" fmla="*/ 649996 w 4377369"/>
              <a:gd name="connsiteY5" fmla="*/ 88135 h 2267639"/>
              <a:gd name="connsiteX6" fmla="*/ 738131 w 4377369"/>
              <a:gd name="connsiteY6" fmla="*/ 110169 h 2267639"/>
              <a:gd name="connsiteX7" fmla="*/ 826266 w 4377369"/>
              <a:gd name="connsiteY7" fmla="*/ 121186 h 2267639"/>
              <a:gd name="connsiteX8" fmla="*/ 958468 w 4377369"/>
              <a:gd name="connsiteY8" fmla="*/ 220338 h 2267639"/>
              <a:gd name="connsiteX9" fmla="*/ 1112704 w 4377369"/>
              <a:gd name="connsiteY9" fmla="*/ 374574 h 2267639"/>
              <a:gd name="connsiteX10" fmla="*/ 1200839 w 4377369"/>
              <a:gd name="connsiteY10" fmla="*/ 495759 h 2267639"/>
              <a:gd name="connsiteX11" fmla="*/ 1233890 w 4377369"/>
              <a:gd name="connsiteY11" fmla="*/ 649996 h 2267639"/>
              <a:gd name="connsiteX12" fmla="*/ 1233890 w 4377369"/>
              <a:gd name="connsiteY12" fmla="*/ 826265 h 2267639"/>
              <a:gd name="connsiteX13" fmla="*/ 1244906 w 4377369"/>
              <a:gd name="connsiteY13" fmla="*/ 1035586 h 2267639"/>
              <a:gd name="connsiteX14" fmla="*/ 1233890 w 4377369"/>
              <a:gd name="connsiteY14" fmla="*/ 1167788 h 2267639"/>
              <a:gd name="connsiteX15" fmla="*/ 1399143 w 4377369"/>
              <a:gd name="connsiteY15" fmla="*/ 1277957 h 2267639"/>
              <a:gd name="connsiteX16" fmla="*/ 1663547 w 4377369"/>
              <a:gd name="connsiteY16" fmla="*/ 1344058 h 2267639"/>
              <a:gd name="connsiteX17" fmla="*/ 1961003 w 4377369"/>
              <a:gd name="connsiteY17" fmla="*/ 1344058 h 2267639"/>
              <a:gd name="connsiteX18" fmla="*/ 2148290 w 4377369"/>
              <a:gd name="connsiteY18" fmla="*/ 1443210 h 2267639"/>
              <a:gd name="connsiteX19" fmla="*/ 2236425 w 4377369"/>
              <a:gd name="connsiteY19" fmla="*/ 1465244 h 2267639"/>
              <a:gd name="connsiteX20" fmla="*/ 2467779 w 4377369"/>
              <a:gd name="connsiteY20" fmla="*/ 1465244 h 2267639"/>
              <a:gd name="connsiteX21" fmla="*/ 2644049 w 4377369"/>
              <a:gd name="connsiteY21" fmla="*/ 1476261 h 2267639"/>
              <a:gd name="connsiteX22" fmla="*/ 2732184 w 4377369"/>
              <a:gd name="connsiteY22" fmla="*/ 1586429 h 2267639"/>
              <a:gd name="connsiteX23" fmla="*/ 2886420 w 4377369"/>
              <a:gd name="connsiteY23" fmla="*/ 1652531 h 2267639"/>
              <a:gd name="connsiteX24" fmla="*/ 3051673 w 4377369"/>
              <a:gd name="connsiteY24" fmla="*/ 1707615 h 2267639"/>
              <a:gd name="connsiteX25" fmla="*/ 3183875 w 4377369"/>
              <a:gd name="connsiteY25" fmla="*/ 1707615 h 2267639"/>
              <a:gd name="connsiteX26" fmla="*/ 3338111 w 4377369"/>
              <a:gd name="connsiteY26" fmla="*/ 1806767 h 2267639"/>
              <a:gd name="connsiteX27" fmla="*/ 3558449 w 4377369"/>
              <a:gd name="connsiteY27" fmla="*/ 2027104 h 2267639"/>
              <a:gd name="connsiteX28" fmla="*/ 3899972 w 4377369"/>
              <a:gd name="connsiteY28" fmla="*/ 2148290 h 2267639"/>
              <a:gd name="connsiteX29" fmla="*/ 4197427 w 4377369"/>
              <a:gd name="connsiteY29" fmla="*/ 2258458 h 2267639"/>
              <a:gd name="connsiteX30" fmla="*/ 4351663 w 4377369"/>
              <a:gd name="connsiteY30" fmla="*/ 2203374 h 2267639"/>
              <a:gd name="connsiteX31" fmla="*/ 4351663 w 4377369"/>
              <a:gd name="connsiteY31" fmla="*/ 2192357 h 2267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4377369" h="2267639">
                <a:moveTo>
                  <a:pt x="0" y="0"/>
                </a:moveTo>
                <a:cubicBezTo>
                  <a:pt x="58757" y="83545"/>
                  <a:pt x="117514" y="167090"/>
                  <a:pt x="154237" y="198304"/>
                </a:cubicBezTo>
                <a:cubicBezTo>
                  <a:pt x="190960" y="229518"/>
                  <a:pt x="187288" y="198304"/>
                  <a:pt x="220338" y="187287"/>
                </a:cubicBezTo>
                <a:cubicBezTo>
                  <a:pt x="253388" y="176270"/>
                  <a:pt x="312145" y="156073"/>
                  <a:pt x="352540" y="132203"/>
                </a:cubicBezTo>
                <a:cubicBezTo>
                  <a:pt x="392935" y="108333"/>
                  <a:pt x="413133" y="51413"/>
                  <a:pt x="462709" y="44068"/>
                </a:cubicBezTo>
                <a:cubicBezTo>
                  <a:pt x="512285" y="36723"/>
                  <a:pt x="604092" y="77118"/>
                  <a:pt x="649996" y="88135"/>
                </a:cubicBezTo>
                <a:cubicBezTo>
                  <a:pt x="695900" y="99152"/>
                  <a:pt x="708753" y="104660"/>
                  <a:pt x="738131" y="110169"/>
                </a:cubicBezTo>
                <a:cubicBezTo>
                  <a:pt x="767509" y="115678"/>
                  <a:pt x="789543" y="102825"/>
                  <a:pt x="826266" y="121186"/>
                </a:cubicBezTo>
                <a:cubicBezTo>
                  <a:pt x="862989" y="139548"/>
                  <a:pt x="910728" y="178107"/>
                  <a:pt x="958468" y="220338"/>
                </a:cubicBezTo>
                <a:cubicBezTo>
                  <a:pt x="1006208" y="262569"/>
                  <a:pt x="1072309" y="328671"/>
                  <a:pt x="1112704" y="374574"/>
                </a:cubicBezTo>
                <a:cubicBezTo>
                  <a:pt x="1153099" y="420477"/>
                  <a:pt x="1180641" y="449855"/>
                  <a:pt x="1200839" y="495759"/>
                </a:cubicBezTo>
                <a:cubicBezTo>
                  <a:pt x="1221037" y="541663"/>
                  <a:pt x="1228381" y="594912"/>
                  <a:pt x="1233890" y="649996"/>
                </a:cubicBezTo>
                <a:cubicBezTo>
                  <a:pt x="1239399" y="705080"/>
                  <a:pt x="1232054" y="762000"/>
                  <a:pt x="1233890" y="826265"/>
                </a:cubicBezTo>
                <a:cubicBezTo>
                  <a:pt x="1235726" y="890530"/>
                  <a:pt x="1244906" y="978666"/>
                  <a:pt x="1244906" y="1035586"/>
                </a:cubicBezTo>
                <a:cubicBezTo>
                  <a:pt x="1244906" y="1092506"/>
                  <a:pt x="1208184" y="1127393"/>
                  <a:pt x="1233890" y="1167788"/>
                </a:cubicBezTo>
                <a:cubicBezTo>
                  <a:pt x="1259596" y="1208183"/>
                  <a:pt x="1327534" y="1248579"/>
                  <a:pt x="1399143" y="1277957"/>
                </a:cubicBezTo>
                <a:cubicBezTo>
                  <a:pt x="1470753" y="1307335"/>
                  <a:pt x="1569904" y="1333041"/>
                  <a:pt x="1663547" y="1344058"/>
                </a:cubicBezTo>
                <a:cubicBezTo>
                  <a:pt x="1757190" y="1355075"/>
                  <a:pt x="1880212" y="1327533"/>
                  <a:pt x="1961003" y="1344058"/>
                </a:cubicBezTo>
                <a:cubicBezTo>
                  <a:pt x="2041794" y="1360583"/>
                  <a:pt x="2102386" y="1423012"/>
                  <a:pt x="2148290" y="1443210"/>
                </a:cubicBezTo>
                <a:cubicBezTo>
                  <a:pt x="2194194" y="1463408"/>
                  <a:pt x="2183177" y="1461572"/>
                  <a:pt x="2236425" y="1465244"/>
                </a:cubicBezTo>
                <a:cubicBezTo>
                  <a:pt x="2289673" y="1468916"/>
                  <a:pt x="2399842" y="1463408"/>
                  <a:pt x="2467779" y="1465244"/>
                </a:cubicBezTo>
                <a:cubicBezTo>
                  <a:pt x="2535716" y="1467080"/>
                  <a:pt x="2599982" y="1456064"/>
                  <a:pt x="2644049" y="1476261"/>
                </a:cubicBezTo>
                <a:cubicBezTo>
                  <a:pt x="2688117" y="1496459"/>
                  <a:pt x="2691789" y="1557051"/>
                  <a:pt x="2732184" y="1586429"/>
                </a:cubicBezTo>
                <a:cubicBezTo>
                  <a:pt x="2772579" y="1615807"/>
                  <a:pt x="2833172" y="1632333"/>
                  <a:pt x="2886420" y="1652531"/>
                </a:cubicBezTo>
                <a:cubicBezTo>
                  <a:pt x="2939668" y="1672729"/>
                  <a:pt x="3002097" y="1698434"/>
                  <a:pt x="3051673" y="1707615"/>
                </a:cubicBezTo>
                <a:cubicBezTo>
                  <a:pt x="3101249" y="1716796"/>
                  <a:pt x="3136135" y="1691090"/>
                  <a:pt x="3183875" y="1707615"/>
                </a:cubicBezTo>
                <a:cubicBezTo>
                  <a:pt x="3231615" y="1724140"/>
                  <a:pt x="3275682" y="1753519"/>
                  <a:pt x="3338111" y="1806767"/>
                </a:cubicBezTo>
                <a:cubicBezTo>
                  <a:pt x="3400540" y="1860015"/>
                  <a:pt x="3464806" y="1970184"/>
                  <a:pt x="3558449" y="2027104"/>
                </a:cubicBezTo>
                <a:cubicBezTo>
                  <a:pt x="3652092" y="2084024"/>
                  <a:pt x="3899972" y="2148290"/>
                  <a:pt x="3899972" y="2148290"/>
                </a:cubicBezTo>
                <a:cubicBezTo>
                  <a:pt x="4006468" y="2186849"/>
                  <a:pt x="4122145" y="2249277"/>
                  <a:pt x="4197427" y="2258458"/>
                </a:cubicBezTo>
                <a:cubicBezTo>
                  <a:pt x="4272709" y="2267639"/>
                  <a:pt x="4325957" y="2214391"/>
                  <a:pt x="4351663" y="2203374"/>
                </a:cubicBezTo>
                <a:cubicBezTo>
                  <a:pt x="4377369" y="2192357"/>
                  <a:pt x="4364516" y="2192357"/>
                  <a:pt x="4351663" y="2192357"/>
                </a:cubicBez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423" y="2283042"/>
            <a:ext cx="1153653" cy="5099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71" y="1861814"/>
            <a:ext cx="1547664" cy="67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1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2497 L 0.01389 0.05318 L 0.03681 0.03792 L 0.05 0.02705 L 0.09097 0.04023 L 0.12865 0.09688 L 0.13195 0.15815 L 0.12865 0.19306 L 0.16302 0.21711 L 0.20903 0.22127 L 0.2434 0.23653 L 0.28767 0.23445 L 0.29757 0.2541 L 0.32379 0.27168 L 0.3467 0.27168 L 0.38438 0.31514 L 0.45816 0.35237 L 0.47952 0.33919 " pathEditMode="relative" rAng="0" ptsTypes="AAAAAAAAAAAAAAAAA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16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 bwMode="auto">
          <a:xfrm>
            <a:off x="987895" y="4941168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991356" y="3429000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007096" y="1916832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200" dirty="0">
                <a:solidFill>
                  <a:srgbClr val="FFFFFF"/>
                </a:solidFill>
                <a:latin typeface="Candara" panose="020E0502030303020204" pitchFamily="34" charset="0"/>
              </a:rPr>
              <a:t>5</a:t>
            </a:r>
          </a:p>
          <a:p>
            <a:pPr algn="ctr"/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987895" y="194855"/>
            <a:ext cx="60313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hu-HU" sz="2800" b="1" kern="0" cap="all" dirty="0">
                <a:solidFill>
                  <a:srgbClr val="FFFFFF"/>
                </a:solidFill>
                <a:latin typeface="Candara" panose="020E0502030303020204" pitchFamily="34" charset="0"/>
              </a:rPr>
              <a:t>A VÁLLALAT TÖRTÉNETE</a:t>
            </a:r>
            <a:endParaRPr lang="ru-RU" sz="2800" b="1" kern="0" cap="all" dirty="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 bwMode="auto">
          <a:xfrm>
            <a:off x="1115616" y="1127720"/>
            <a:ext cx="885825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Futura UOT" pitchFamily="34" charset="0"/>
                <a:cs typeface="+mn-cs"/>
              </a:rPr>
              <a:t>•</a:t>
            </a:r>
            <a:r>
              <a:rPr lang="en-US" sz="2000" b="1" kern="0" dirty="0">
                <a:solidFill>
                  <a:srgbClr val="09009B"/>
                </a:solidFill>
                <a:latin typeface="Futura UOT" pitchFamily="34" charset="0"/>
                <a:cs typeface="+mn-cs"/>
              </a:rPr>
              <a:t>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1994 – 1996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Helyszín keresés</a:t>
            </a:r>
            <a:endParaRPr lang="ru-RU" sz="2000" b="1" kern="0" dirty="0">
              <a:solidFill>
                <a:srgbClr val="09009B"/>
              </a:solidFill>
              <a:latin typeface="Candara" panose="020E0502030303020204" pitchFamily="34" charset="0"/>
              <a:cs typeface="+mn-cs"/>
            </a:endParaRP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1996 – 1998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Vállalat alapítás, beruházás</a:t>
            </a:r>
            <a:endParaRPr lang="ru-RU" sz="2000" b="1" kern="0" dirty="0">
              <a:solidFill>
                <a:srgbClr val="09009B"/>
              </a:solidFill>
              <a:latin typeface="Candara" panose="020E0502030303020204" pitchFamily="34" charset="0"/>
              <a:cs typeface="+mn-cs"/>
            </a:endParaRP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1999 – 2001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Termelés indítás</a:t>
            </a:r>
            <a:endParaRPr lang="ru-RU" sz="2000" b="1" kern="0" dirty="0">
              <a:solidFill>
                <a:srgbClr val="09009B"/>
              </a:solidFill>
              <a:latin typeface="Candara" panose="020E0502030303020204" pitchFamily="34" charset="0"/>
              <a:cs typeface="+mn-cs"/>
            </a:endParaRP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2002 – 2004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Stabilizálódás</a:t>
            </a:r>
            <a:endParaRPr lang="ru-RU" sz="2000" b="1" kern="0" dirty="0">
              <a:solidFill>
                <a:srgbClr val="09009B"/>
              </a:solidFill>
              <a:latin typeface="Candara" panose="020E0502030303020204" pitchFamily="34" charset="0"/>
              <a:cs typeface="+mn-cs"/>
            </a:endParaRP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2005 – 2009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Dinamikus fejlődés</a:t>
            </a:r>
            <a:endParaRPr lang="ru-RU" sz="2000" b="1" kern="0" dirty="0">
              <a:solidFill>
                <a:srgbClr val="09009B"/>
              </a:solidFill>
              <a:latin typeface="Candara" panose="020E0502030303020204" pitchFamily="34" charset="0"/>
              <a:cs typeface="+mn-cs"/>
            </a:endParaRP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  <a:cs typeface="+mn-cs"/>
              </a:rPr>
              <a:t>2010 </a:t>
            </a:r>
            <a:r>
              <a:rPr lang="ru-RU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–</a:t>
            </a:r>
            <a:r>
              <a:rPr lang="en-US" sz="2000" b="1" kern="0" dirty="0">
                <a:solidFill>
                  <a:srgbClr val="FF0000"/>
                </a:solidFill>
                <a:latin typeface="Candara" panose="020E0502030303020204" pitchFamily="34" charset="0"/>
              </a:rPr>
              <a:t> ...</a:t>
            </a:r>
            <a:r>
              <a:rPr lang="en-US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		</a:t>
            </a:r>
            <a:r>
              <a:rPr lang="hu-HU" sz="2000" b="1" kern="0" dirty="0">
                <a:solidFill>
                  <a:srgbClr val="09009B"/>
                </a:solidFill>
                <a:latin typeface="Candara" panose="020E0502030303020204" pitchFamily="34" charset="0"/>
                <a:cs typeface="+mn-cs"/>
              </a:rPr>
              <a:t>Funkcionális kiteljesedés</a:t>
            </a:r>
          </a:p>
          <a:p>
            <a:pPr eaLnBrk="0" hangingPunct="0">
              <a:spcBef>
                <a:spcPts val="3000"/>
              </a:spcBef>
              <a:spcAft>
                <a:spcPts val="600"/>
              </a:spcAft>
              <a:buClr>
                <a:srgbClr val="000000"/>
              </a:buClr>
              <a:buSzPct val="115000"/>
              <a:defRPr/>
            </a:pPr>
            <a:r>
              <a:rPr lang="ru-RU" sz="2000" b="1" kern="0" dirty="0">
                <a:solidFill>
                  <a:srgbClr val="09009B"/>
                </a:solidFill>
                <a:latin typeface="Futura UOT" pitchFamily="34" charset="0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658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 bwMode="auto">
          <a:xfrm>
            <a:off x="1007096" y="4911546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007096" y="3903434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1007096" y="2895322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1007096" y="1722966"/>
            <a:ext cx="7597352" cy="360040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hangingPunct="0"/>
            <a:endParaRPr lang="ru-RU">
              <a:solidFill>
                <a:srgbClr val="000000"/>
              </a:solidFill>
              <a:ea typeface="ＭＳ Ｐゴシック" pitchFamily="-44" charset="-128"/>
            </a:endParaRPr>
          </a:p>
        </p:txBody>
      </p:sp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200" dirty="0">
                <a:solidFill>
                  <a:srgbClr val="FFFFFF"/>
                </a:solidFill>
                <a:latin typeface="Candara" panose="020E0502030303020204" pitchFamily="34" charset="0"/>
              </a:rPr>
              <a:t>6</a:t>
            </a:r>
          </a:p>
          <a:p>
            <a:pPr algn="ctr"/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-539552" y="169476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hu-HU" sz="2800" b="1" kern="0" cap="all" dirty="0">
                <a:solidFill>
                  <a:srgbClr val="FFFFFF"/>
                </a:solidFill>
                <a:latin typeface="Candara" panose="020E0502030303020204" pitchFamily="34" charset="0"/>
              </a:rPr>
              <a:t>A VÁLLALAT ALAPADATAI</a:t>
            </a:r>
            <a:endParaRPr lang="en-US" sz="2800" b="1" kern="0" cap="all" dirty="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784" y="1239138"/>
            <a:ext cx="813674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  <a:latin typeface="Futura UOT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ALAPÍTÁS</a:t>
            </a:r>
            <a:r>
              <a:rPr lang="ru-R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	</a:t>
            </a:r>
            <a:r>
              <a:rPr lang="ru-R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		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1996</a:t>
            </a: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MEGNYITÁS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</a:t>
            </a:r>
            <a:r>
              <a:rPr lang="en-US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		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2001</a:t>
            </a:r>
          </a:p>
          <a:p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</a:p>
          <a:p>
            <a:pPr eaLnBrk="0" hangingPunct="0"/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TEVÉKENYSÉG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 </a:t>
            </a:r>
            <a:r>
              <a:rPr lang="en-US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	</a:t>
            </a:r>
            <a:r>
              <a:rPr lang="hu-HU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Szilárd gyógyszerformák gyártása és 					értékesítése, Nagykereskedelem</a:t>
            </a:r>
            <a:endParaRPr lang="ru-RU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ALKALMAZOTTI LÉTSZÁM:</a:t>
            </a:r>
            <a:r>
              <a:rPr lang="en-US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ru-RU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543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fő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(201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9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záró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)</a:t>
            </a: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pPr eaLnBrk="0" hangingPunct="0"/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ÉVES FORGALOM</a:t>
            </a:r>
            <a:r>
              <a:rPr lang="ru-R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 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		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	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201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m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€ (2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01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9) 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6,4m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€ (2004)</a:t>
            </a: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ÉRTÉKESÍTÉSI MENNYISÉG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	</a:t>
            </a:r>
            <a:r>
              <a:rPr lang="ru-R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	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68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m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dbz 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(201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9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) 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5,1m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dbz 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(2004)</a:t>
            </a: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GYÁRTÁSI PORTFÓLIÓ</a:t>
            </a:r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:</a:t>
            </a:r>
            <a:r>
              <a:rPr lang="en-US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hu-HU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23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megnevezés, 55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hatáserősség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endParaRPr lang="en-US" sz="16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• </a:t>
            </a:r>
            <a:r>
              <a:rPr lang="hu-HU" sz="1600" b="1" dirty="0">
                <a:solidFill>
                  <a:srgbClr val="FF0000"/>
                </a:solidFill>
                <a:latin typeface="Candara" panose="020E0502030303020204" pitchFamily="34" charset="0"/>
              </a:rPr>
              <a:t>NAGYKER. PORTFÓLIÓ:</a:t>
            </a:r>
            <a:r>
              <a:rPr lang="en-US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hu-HU" sz="1600" b="1" dirty="0">
                <a:solidFill>
                  <a:srgbClr val="000000"/>
                </a:solidFill>
                <a:latin typeface="Candara" panose="020E0502030303020204" pitchFamily="34" charset="0"/>
              </a:rPr>
              <a:t>	</a:t>
            </a:r>
            <a:r>
              <a:rPr lang="hu-HU" sz="1600" b="1" dirty="0">
                <a:solidFill>
                  <a:srgbClr val="2D2D8A"/>
                </a:solidFill>
                <a:latin typeface="Candara" panose="020E0502030303020204" pitchFamily="34" charset="0"/>
              </a:rPr>
              <a:t>47</a:t>
            </a:r>
            <a:r>
              <a:rPr lang="en-US" sz="1600" b="1" dirty="0">
                <a:solidFill>
                  <a:srgbClr val="2D2D8A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2D2D8A"/>
                </a:solidFill>
                <a:latin typeface="Candara" panose="020E0502030303020204" pitchFamily="34" charset="0"/>
              </a:rPr>
              <a:t>megnevezés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, 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8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4</a:t>
            </a:r>
            <a:r>
              <a:rPr lang="en-US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  <a:r>
              <a:rPr lang="hu-H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hatáserősség</a:t>
            </a:r>
            <a:r>
              <a:rPr lang="ru-RU" sz="1600" b="1" dirty="0">
                <a:solidFill>
                  <a:srgbClr val="09009B"/>
                </a:solidFill>
                <a:latin typeface="Candara" panose="020E0502030303020204" pitchFamily="34" charset="0"/>
              </a:rPr>
              <a:t> </a:t>
            </a:r>
          </a:p>
          <a:p>
            <a:endParaRPr lang="ru-RU" sz="1600" b="1" dirty="0">
              <a:solidFill>
                <a:srgbClr val="09009B"/>
              </a:solidFill>
              <a:latin typeface="AG_Futu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61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4" grpId="0" animBg="1"/>
      <p:bldP spid="9" grpId="0" animBg="1"/>
      <p:bldP spid="30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200" dirty="0">
                <a:solidFill>
                  <a:srgbClr val="FFFFFF"/>
                </a:solidFill>
                <a:latin typeface="Candara" panose="020E0502030303020204" pitchFamily="34" charset="0"/>
                <a:cs typeface="Times New Roman" panose="02020603050405020304" pitchFamily="18" charset="0"/>
              </a:rPr>
              <a:t>11</a:t>
            </a:r>
          </a:p>
          <a:p>
            <a:pPr algn="ctr"/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>
              <a:solidFill>
                <a:srgbClr val="000000"/>
              </a:solidFill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1007096" y="44624"/>
            <a:ext cx="601216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hu-HU" sz="2200" b="1" kern="0" cap="all" dirty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GEDEON RICHTER-RUS – KAPACITÁSOK, JELLEMZŐK</a:t>
            </a:r>
            <a:endParaRPr lang="ru-RU" sz="2200" b="1" kern="0" cap="all" dirty="0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3439"/>
            <a:ext cx="9144000" cy="515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8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131840" y="6165304"/>
            <a:ext cx="601216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1</a:t>
            </a:r>
            <a:r>
              <a:rPr lang="hu-HU" sz="2800" b="1" spc="200" dirty="0">
                <a:solidFill>
                  <a:schemeClr val="bg1"/>
                </a:solidFill>
                <a:latin typeface="Candara" panose="020E0502030303020204" pitchFamily="34" charset="0"/>
              </a:rPr>
              <a:t>3</a:t>
            </a:r>
            <a:endParaRPr lang="ru-RU" sz="2800" b="1" spc="200" dirty="0">
              <a:solidFill>
                <a:schemeClr val="bg1"/>
              </a:solidFill>
              <a:latin typeface="Candara" panose="020E0502030303020204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1007096" y="116632"/>
            <a:ext cx="6012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buNone/>
              <a:defRPr/>
            </a:pPr>
            <a:r>
              <a:rPr lang="hu-HU" sz="2800" b="1" kern="0" cap="all" dirty="0" err="1">
                <a:solidFill>
                  <a:schemeClr val="bg1"/>
                </a:solidFill>
                <a:latin typeface="Candara" panose="020E0502030303020204" pitchFamily="34" charset="0"/>
              </a:rPr>
              <a:t>Gr-rus</a:t>
            </a:r>
            <a:r>
              <a:rPr lang="hu-HU" sz="2800" b="1" kern="0" cap="all" dirty="0">
                <a:solidFill>
                  <a:schemeClr val="bg1"/>
                </a:solidFill>
                <a:latin typeface="Candara" panose="020E0502030303020204" pitchFamily="34" charset="0"/>
              </a:rPr>
              <a:t> prioritások</a:t>
            </a:r>
            <a:endParaRPr lang="ru-RU" sz="2800" b="1" kern="0" cap="all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285750" y="1214438"/>
            <a:ext cx="8715375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ＭＳ Ｐゴシック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cs typeface="ＭＳ Ｐゴシック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ＭＳ Ｐゴシック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ＭＳ Ｐゴシック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ＭＳ Ｐゴシック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Hosszútávú portfolió fejlesztési koncepció folytatása</a:t>
            </a:r>
          </a:p>
          <a:p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HR </a:t>
            </a:r>
            <a:r>
              <a:rPr lang="hu-HU" sz="2400" b="1" dirty="0" err="1">
                <a:solidFill>
                  <a:srgbClr val="09009B"/>
                </a:solidFill>
                <a:latin typeface="Candara" panose="020E0502030303020204" pitchFamily="34" charset="0"/>
              </a:rPr>
              <a:t>branding</a:t>
            </a:r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 – Személyi állomány megtartása</a:t>
            </a:r>
          </a:p>
          <a:p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GR</a:t>
            </a:r>
            <a:r>
              <a:rPr lang="ru-R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-</a:t>
            </a:r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RUS szabályozásból fakadó helyzeti előnyének kihasználása</a:t>
            </a:r>
          </a:p>
          <a:p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Nagykereskedelmi tevékenység kibővítése</a:t>
            </a:r>
          </a:p>
          <a:p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Az RG. </a:t>
            </a:r>
            <a:r>
              <a:rPr lang="hu-HU" sz="2400" b="1" dirty="0" err="1">
                <a:solidFill>
                  <a:srgbClr val="09009B"/>
                </a:solidFill>
                <a:latin typeface="Candara" panose="020E0502030303020204" pitchFamily="34" charset="0"/>
              </a:rPr>
              <a:t>NyRt</a:t>
            </a:r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. számára  negatív változások kivédése        </a:t>
            </a:r>
            <a:endParaRPr lang="ru-RU" sz="2400" b="1" dirty="0">
              <a:solidFill>
                <a:srgbClr val="09009B"/>
              </a:solidFill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     </a:t>
            </a:r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GR</a:t>
            </a:r>
            <a:r>
              <a:rPr lang="ru-R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-</a:t>
            </a:r>
            <a:r>
              <a:rPr lang="hu-HU" sz="2400" b="1" dirty="0">
                <a:solidFill>
                  <a:srgbClr val="09009B"/>
                </a:solidFill>
                <a:latin typeface="Candara" panose="020E0502030303020204" pitchFamily="34" charset="0"/>
              </a:rPr>
              <a:t>RUS részvételével</a:t>
            </a:r>
          </a:p>
          <a:p>
            <a:pPr>
              <a:buFont typeface="Wingdings" pitchFamily="2" charset="2"/>
              <a:buNone/>
            </a:pPr>
            <a:r>
              <a:rPr lang="hu-HU" dirty="0"/>
              <a:t> 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4707141"/>
            <a:ext cx="91438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u-HU" sz="2800" b="1" dirty="0">
                <a:solidFill>
                  <a:srgbClr val="FF0000"/>
                </a:solidFill>
                <a:latin typeface="Candara" panose="020E0502030303020204" pitchFamily="34" charset="0"/>
                <a:cs typeface="Arial" charset="0"/>
              </a:rPr>
              <a:t>A Richter Gedeon Rt.</a:t>
            </a:r>
          </a:p>
          <a:p>
            <a:pPr algn="ctr">
              <a:defRPr/>
            </a:pPr>
            <a:r>
              <a:rPr lang="hu-HU" sz="2800" b="1" dirty="0">
                <a:solidFill>
                  <a:srgbClr val="FF0000"/>
                </a:solidFill>
                <a:latin typeface="Candara" panose="020E0502030303020204" pitchFamily="34" charset="0"/>
                <a:cs typeface="Arial" charset="0"/>
              </a:rPr>
              <a:t>multinacionális szerepének erősítése</a:t>
            </a:r>
            <a:endParaRPr lang="ru-RU" sz="2800" dirty="0">
              <a:solidFill>
                <a:srgbClr val="FF0000"/>
              </a:solidFill>
              <a:latin typeface="Candara" panose="020E050203030302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67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2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r>
              <a:rPr lang="hu-HU" sz="2800" b="1" dirty="0">
                <a:solidFill>
                  <a:schemeClr val="bg1"/>
                </a:solidFill>
                <a:latin typeface="Candara" panose="020E0502030303020204" pitchFamily="34" charset="0"/>
              </a:rPr>
              <a:t>Miért érdemes orosz piacra lépni?</a:t>
            </a:r>
            <a:endParaRPr lang="ru-RU" sz="2800" b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0" y="2058779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Piacméret (145 millió ember).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Magyarokat jól ismerik (szeretik), EU minőség.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Exporthitelbiztosítás (MEHIB)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Földrajzi távolság nem nagy (Európai résznél), a lakosság túlnyomó többsége Európában él.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Mind többen beszélnek angolul.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Jók </a:t>
            </a:r>
            <a:r>
              <a:rPr lang="hu-HU" b="1" spc="200">
                <a:solidFill>
                  <a:schemeClr val="accent2"/>
                </a:solidFill>
                <a:latin typeface="Candara" panose="020E0502030303020204" pitchFamily="34" charset="0"/>
              </a:rPr>
              <a:t>a politikai </a:t>
            </a:r>
            <a:r>
              <a:rPr lang="hu-HU" b="1" spc="200" dirty="0">
                <a:solidFill>
                  <a:schemeClr val="accent2"/>
                </a:solidFill>
                <a:latin typeface="Candara" panose="020E0502030303020204" pitchFamily="34" charset="0"/>
              </a:rPr>
              <a:t>kapcsolatok.</a:t>
            </a:r>
            <a:endParaRPr lang="en-US" b="1" spc="200" dirty="0">
              <a:solidFill>
                <a:schemeClr val="accent2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67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1007096" y="0"/>
            <a:ext cx="6012160" cy="838200"/>
          </a:xfrm>
          <a:prstGeom prst="rect">
            <a:avLst/>
          </a:prstGeom>
          <a:solidFill>
            <a:srgbClr val="09009B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0" y="2708920"/>
            <a:ext cx="91440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KÖSZÖNÖM</a:t>
            </a:r>
          </a:p>
          <a:p>
            <a:pPr algn="ctr">
              <a:defRPr/>
            </a:pPr>
            <a:r>
              <a:rPr lang="en-US" sz="3200" b="1" spc="200" dirty="0">
                <a:solidFill>
                  <a:srgbClr val="00007E"/>
                </a:solidFill>
                <a:latin typeface="Candara" panose="020E0502030303020204" pitchFamily="34" charset="0"/>
              </a:rPr>
              <a:t>A FIGYELMÜKET!</a:t>
            </a:r>
          </a:p>
          <a:p>
            <a:pPr algn="ctr">
              <a:defRPr/>
            </a:pPr>
            <a:endParaRPr lang="en-US" b="1" spc="200" dirty="0">
              <a:solidFill>
                <a:srgbClr val="00007E"/>
              </a:solidFill>
              <a:latin typeface="Futura UOT" pitchFamily="34" charset="0"/>
            </a:endParaRP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131840" y="6019800"/>
            <a:ext cx="6012000" cy="838200"/>
          </a:xfrm>
          <a:prstGeom prst="rect">
            <a:avLst/>
          </a:prstGeom>
          <a:solidFill>
            <a:srgbClr val="009560"/>
          </a:solidFill>
          <a:ln>
            <a:noFill/>
          </a:ln>
        </p:spPr>
        <p:txBody>
          <a:bodyPr wrap="none" anchor="ctr"/>
          <a:lstStyle/>
          <a:p>
            <a:pPr eaLnBrk="0" hangingPunct="0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979144"/>
            <a:ext cx="776872" cy="77687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"/>
            <a:ext cx="838800" cy="8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1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-4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ＭＳ Ｐゴシック" pitchFamily="-4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00084F70368A43ACFF256674715ABA" ma:contentTypeVersion="13" ma:contentTypeDescription="Create a new document." ma:contentTypeScope="" ma:versionID="6c8e93d783fd92809727cfdc055f8f19">
  <xsd:schema xmlns:xsd="http://www.w3.org/2001/XMLSchema" xmlns:xs="http://www.w3.org/2001/XMLSchema" xmlns:p="http://schemas.microsoft.com/office/2006/metadata/properties" xmlns:ns3="3502d38c-dfe1-41f5-820a-3a1de1c4a1f2" xmlns:ns4="f8dc07bf-426c-4a93-b29d-776c15d1545f" targetNamespace="http://schemas.microsoft.com/office/2006/metadata/properties" ma:root="true" ma:fieldsID="9b9060970e24c27dbeb2067c8c09a1b0" ns3:_="" ns4:_="">
    <xsd:import namespace="3502d38c-dfe1-41f5-820a-3a1de1c4a1f2"/>
    <xsd:import namespace="f8dc07bf-426c-4a93-b29d-776c15d1545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2d38c-dfe1-41f5-820a-3a1de1c4a1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dc07bf-426c-4a93-b29d-776c15d1545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9D2DD2-569C-4027-86B7-C76733F931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02d38c-dfe1-41f5-820a-3a1de1c4a1f2"/>
    <ds:schemaRef ds:uri="f8dc07bf-426c-4a93-b29d-776c15d154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95918F-634F-424E-8991-97C1D45A03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3F46FE-B0AF-496D-A01E-89A3990FBEE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9158</TotalTime>
  <Words>407</Words>
  <Application>Microsoft Office PowerPoint</Application>
  <PresentationFormat>Diavetítés a képernyőre (4:3 oldalarány)</PresentationFormat>
  <Paragraphs>93</Paragraphs>
  <Slides>11</Slides>
  <Notes>9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9" baseType="lpstr">
      <vt:lpstr>Verdana</vt:lpstr>
      <vt:lpstr>AG_Futura</vt:lpstr>
      <vt:lpstr>Arial</vt:lpstr>
      <vt:lpstr>Futura UOT</vt:lpstr>
      <vt:lpstr>Candara</vt:lpstr>
      <vt:lpstr>Wingdings</vt:lpstr>
      <vt:lpstr>Calibri</vt:lpstr>
      <vt:lpstr>Blank Presentation</vt:lpstr>
      <vt:lpstr>Richter Gedeon Nyrt. Innováción alapuló, specializált gyógyszercég </vt:lpstr>
      <vt:lpstr>Richter Gedeon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Konstantin Mihailov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Михайлов К.С.</dc:creator>
  <cp:lastModifiedBy>Vaszkó Zsuzsanna</cp:lastModifiedBy>
  <cp:revision>584</cp:revision>
  <cp:lastPrinted>2018-01-24T17:34:37Z</cp:lastPrinted>
  <dcterms:created xsi:type="dcterms:W3CDTF">2010-07-06T04:57:23Z</dcterms:created>
  <dcterms:modified xsi:type="dcterms:W3CDTF">2020-11-03T09:06:37Z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0x0101004C00084F70368A43ACFF256674715ABA</vt:lpwstr>
  </property>
</Properties>
</file>