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70" r:id="rId6"/>
    <p:sldId id="271" r:id="rId7"/>
    <p:sldId id="272" r:id="rId8"/>
    <p:sldId id="273" r:id="rId9"/>
    <p:sldId id="267" r:id="rId10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7316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389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13821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5069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5497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1364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710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721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4036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6831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021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D7276-7B67-41E0-A866-18A4DA89783B}" type="datetimeFigureOut">
              <a:rPr lang="hu-HU" smtClean="0"/>
              <a:t>2020. 11. 03.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5E9FA-2EF9-4B0A-B309-2745613AB65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3173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exporthungary.gov.hu/kulgazdasagi-attase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548641"/>
            <a:ext cx="9144000" cy="1596044"/>
          </a:xfrm>
        </p:spPr>
        <p:txBody>
          <a:bodyPr>
            <a:normAutofit fontScale="90000"/>
          </a:bodyPr>
          <a:lstStyle/>
          <a:p>
            <a:r>
              <a:rPr lang="hu-HU" b="1" dirty="0" smtClean="0">
                <a:latin typeface="+mn-lt"/>
              </a:rPr>
              <a:t>Oroszország gazdasági helyzete</a:t>
            </a:r>
            <a:endParaRPr lang="hu-HU" b="1" dirty="0">
              <a:latin typeface="+mn-lt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983" y="5371346"/>
            <a:ext cx="1780186" cy="1402202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948" y="2144685"/>
            <a:ext cx="6342611" cy="3687137"/>
          </a:xfrm>
          <a:prstGeom prst="rect">
            <a:avLst/>
          </a:prstGeom>
          <a:ln>
            <a:noFill/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165" y="3737586"/>
            <a:ext cx="707284" cy="707284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588" y="4253002"/>
            <a:ext cx="671617" cy="671617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49" y="3438661"/>
            <a:ext cx="652567" cy="652567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255" y="3870439"/>
            <a:ext cx="707284" cy="707284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336" y="4091228"/>
            <a:ext cx="707284" cy="707284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980" y="3528756"/>
            <a:ext cx="707284" cy="707284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777" y="4196770"/>
            <a:ext cx="572834" cy="572834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342" y="3937664"/>
            <a:ext cx="572834" cy="572834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786" y="5049901"/>
            <a:ext cx="572834" cy="572834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307" y="4522698"/>
            <a:ext cx="572834" cy="572834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158" y="4522698"/>
            <a:ext cx="572834" cy="572834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123" y="3518394"/>
            <a:ext cx="572834" cy="572834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145" y="4727879"/>
            <a:ext cx="572834" cy="572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1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+mn-lt"/>
              </a:rPr>
              <a:t>OROSZORSZÁG GAZDASÁGA</a:t>
            </a:r>
            <a:endParaRPr lang="hu-HU" dirty="0">
              <a:latin typeface="+mn-lt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808999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111678"/>
              </p:ext>
            </p:extLst>
          </p:nvPr>
        </p:nvGraphicFramePr>
        <p:xfrm>
          <a:off x="166039" y="3879409"/>
          <a:ext cx="5645562" cy="27305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58011">
                  <a:extLst>
                    <a:ext uri="{9D8B030D-6E8A-4147-A177-3AD203B41FA5}">
                      <a16:colId xmlns:a16="http://schemas.microsoft.com/office/drawing/2014/main" val="2204332128"/>
                    </a:ext>
                  </a:extLst>
                </a:gridCol>
                <a:gridCol w="618008">
                  <a:extLst>
                    <a:ext uri="{9D8B030D-6E8A-4147-A177-3AD203B41FA5}">
                      <a16:colId xmlns:a16="http://schemas.microsoft.com/office/drawing/2014/main" val="3610069302"/>
                    </a:ext>
                  </a:extLst>
                </a:gridCol>
                <a:gridCol w="618632">
                  <a:extLst>
                    <a:ext uri="{9D8B030D-6E8A-4147-A177-3AD203B41FA5}">
                      <a16:colId xmlns:a16="http://schemas.microsoft.com/office/drawing/2014/main" val="3788729390"/>
                    </a:ext>
                  </a:extLst>
                </a:gridCol>
                <a:gridCol w="618008">
                  <a:extLst>
                    <a:ext uri="{9D8B030D-6E8A-4147-A177-3AD203B41FA5}">
                      <a16:colId xmlns:a16="http://schemas.microsoft.com/office/drawing/2014/main" val="3495805707"/>
                    </a:ext>
                  </a:extLst>
                </a:gridCol>
                <a:gridCol w="618008">
                  <a:extLst>
                    <a:ext uri="{9D8B030D-6E8A-4147-A177-3AD203B41FA5}">
                      <a16:colId xmlns:a16="http://schemas.microsoft.com/office/drawing/2014/main" val="2310114963"/>
                    </a:ext>
                  </a:extLst>
                </a:gridCol>
                <a:gridCol w="614895">
                  <a:extLst>
                    <a:ext uri="{9D8B030D-6E8A-4147-A177-3AD203B41FA5}">
                      <a16:colId xmlns:a16="http://schemas.microsoft.com/office/drawing/2014/main" val="556840832"/>
                    </a:ext>
                  </a:extLst>
                </a:gridCol>
              </a:tblGrid>
              <a:tr h="319255">
                <a:tc grid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800" dirty="0">
                          <a:effectLst/>
                        </a:rPr>
                        <a:t>Oroszország makrogazdasági mutatói (2015-2019)</a:t>
                      </a:r>
                      <a:endParaRPr lang="hu-H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129427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2016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2017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2018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2019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2564396"/>
                  </a:ext>
                </a:extLst>
              </a:tr>
              <a:tr h="4257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Népesség (millió fő)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144,10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144,34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144,50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144,48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144,37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7318529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Gazdasági növekedés (változás %)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-2,0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0,2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1,8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2,5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1,3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91856272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Ipari termelés (változás %)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-0,8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2,2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2,1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2,9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2,4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9646534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Munkanélküliségi ráta (%)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5,6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5,5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5,2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4,8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4,6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5666553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Infláció (%)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7,2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5,3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11,1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3,8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353940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Export (milliárd USD )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343,9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285,5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357,1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449,3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422,8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2176919"/>
                  </a:ext>
                </a:extLst>
              </a:tr>
              <a:tr h="2836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Import (milliárd USD)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182,8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182,3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227,0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238,2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243,8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0645221"/>
                  </a:ext>
                </a:extLst>
              </a:tr>
            </a:tbl>
          </a:graphicData>
        </a:graphic>
      </p:graphicFrame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14" y="78152"/>
            <a:ext cx="1780186" cy="1402202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601" y="1496545"/>
            <a:ext cx="5875965" cy="2501294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681" y="2187304"/>
            <a:ext cx="911319" cy="911319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057" y="3997839"/>
            <a:ext cx="2809703" cy="275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2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 smtClean="0">
                <a:latin typeface="+mn-lt"/>
              </a:rPr>
              <a:t>Világjárvány  hatása</a:t>
            </a:r>
            <a:endParaRPr lang="hu-HU" b="1" dirty="0">
              <a:latin typeface="+mn-lt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415" y="1928312"/>
            <a:ext cx="6636392" cy="431430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hu-HU" b="1" dirty="0" smtClean="0"/>
              <a:t>Országos gazdasági leállás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Március 28 – Május 12: </a:t>
            </a:r>
          </a:p>
          <a:p>
            <a:pPr marL="0" indent="0">
              <a:buNone/>
            </a:pPr>
            <a:r>
              <a:rPr lang="hu-HU" dirty="0"/>
              <a:t>F</a:t>
            </a:r>
            <a:r>
              <a:rPr lang="hu-HU" dirty="0" smtClean="0"/>
              <a:t>izetett munkaszünet v. </a:t>
            </a:r>
            <a:r>
              <a:rPr lang="hu-HU" dirty="0" err="1" smtClean="0"/>
              <a:t>home</a:t>
            </a:r>
            <a:r>
              <a:rPr lang="hu-HU" dirty="0" smtClean="0"/>
              <a:t> </a:t>
            </a:r>
            <a:r>
              <a:rPr lang="hu-HU" dirty="0" err="1" smtClean="0"/>
              <a:t>office</a:t>
            </a: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b="1" dirty="0" smtClean="0"/>
          </a:p>
          <a:p>
            <a:pPr marL="0" indent="0">
              <a:buNone/>
            </a:pPr>
            <a:r>
              <a:rPr lang="hu-HU" b="1" dirty="0" smtClean="0"/>
              <a:t>Gazdaság újraindítása</a:t>
            </a:r>
          </a:p>
          <a:p>
            <a:pPr marL="0" indent="0">
              <a:buNone/>
            </a:pPr>
            <a:r>
              <a:rPr lang="hu-HU" dirty="0" smtClean="0"/>
              <a:t>(fokozatosan, régiónként eltérően)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Május 12 után:</a:t>
            </a:r>
          </a:p>
          <a:p>
            <a:pPr marL="0" indent="0">
              <a:buNone/>
            </a:pPr>
            <a:r>
              <a:rPr lang="hu-HU" dirty="0" smtClean="0"/>
              <a:t>1. ipari és </a:t>
            </a:r>
          </a:p>
          <a:p>
            <a:pPr marL="0" indent="0">
              <a:buNone/>
            </a:pPr>
            <a:r>
              <a:rPr lang="hu-HU" dirty="0" smtClean="0"/>
              <a:t>építőipari vállalatok </a:t>
            </a:r>
          </a:p>
          <a:p>
            <a:pPr marL="0" indent="0">
              <a:buNone/>
            </a:pPr>
            <a:r>
              <a:rPr lang="hu-HU" dirty="0" smtClean="0"/>
              <a:t>2. szolgáltatóipar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30" name="Tartalom hely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284" y="3135865"/>
            <a:ext cx="2255716" cy="1115665"/>
          </a:xfrm>
          <a:prstGeom prst="rect">
            <a:avLst/>
          </a:prstGeom>
        </p:spPr>
      </p:pic>
      <p:pic>
        <p:nvPicPr>
          <p:cNvPr id="31" name="Kép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168" y="4778236"/>
            <a:ext cx="1926503" cy="1079086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569" y="2410616"/>
            <a:ext cx="1798476" cy="1152244"/>
          </a:xfrm>
          <a:prstGeom prst="rect">
            <a:avLst/>
          </a:prstGeom>
        </p:spPr>
      </p:pic>
      <p:pic>
        <p:nvPicPr>
          <p:cNvPr id="33" name="Kép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291" y="4251209"/>
            <a:ext cx="2682472" cy="1066892"/>
          </a:xfrm>
          <a:prstGeom prst="rect">
            <a:avLst/>
          </a:prstGeom>
        </p:spPr>
      </p:pic>
      <p:pic>
        <p:nvPicPr>
          <p:cNvPr id="34" name="Kép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420" y="3645459"/>
            <a:ext cx="1847248" cy="1091279"/>
          </a:xfrm>
          <a:prstGeom prst="rect">
            <a:avLst/>
          </a:prstGeom>
        </p:spPr>
      </p:pic>
      <p:pic>
        <p:nvPicPr>
          <p:cNvPr id="35" name="Kép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908" y="1846445"/>
            <a:ext cx="1938696" cy="1079086"/>
          </a:xfrm>
          <a:prstGeom prst="rect">
            <a:avLst/>
          </a:prstGeom>
        </p:spPr>
      </p:pic>
      <p:sp>
        <p:nvSpPr>
          <p:cNvPr id="5" name="Jobbra nyíl 4"/>
          <p:cNvSpPr/>
          <p:nvPr/>
        </p:nvSpPr>
        <p:spPr>
          <a:xfrm>
            <a:off x="5495925" y="1488320"/>
            <a:ext cx="655103" cy="25971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782" y="5317779"/>
            <a:ext cx="3090940" cy="1115665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14" y="78152"/>
            <a:ext cx="1780186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3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 smtClean="0">
                <a:latin typeface="+mn-lt"/>
              </a:rPr>
              <a:t>Nemzeti Fejlesztési Program </a:t>
            </a:r>
            <a:br>
              <a:rPr lang="hu-HU" b="1" dirty="0" smtClean="0">
                <a:latin typeface="+mn-lt"/>
              </a:rPr>
            </a:br>
            <a:r>
              <a:rPr lang="hu-HU" b="1" dirty="0" smtClean="0">
                <a:latin typeface="+mn-lt"/>
              </a:rPr>
              <a:t>(nemzeti projektek)</a:t>
            </a:r>
            <a:endParaRPr lang="hu-HU" b="1" dirty="0">
              <a:latin typeface="+mn-lt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183867" y="1835381"/>
            <a:ext cx="2661458" cy="19818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200" b="1" dirty="0" smtClean="0"/>
              <a:t>Eredeti tervek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 smtClean="0"/>
              <a:t>2019-2024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 smtClean="0"/>
              <a:t>400 Mrd USD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sz="2400" dirty="0" smtClean="0"/>
              <a:t>12 célprogram</a:t>
            </a:r>
          </a:p>
          <a:p>
            <a:pPr marL="0" indent="0">
              <a:buNone/>
            </a:pPr>
            <a:endParaRPr lang="hu-HU" dirty="0"/>
          </a:p>
        </p:txBody>
      </p:sp>
      <p:sp>
        <p:nvSpPr>
          <p:cNvPr id="4" name="Lefelé nyíl 3"/>
          <p:cNvSpPr/>
          <p:nvPr/>
        </p:nvSpPr>
        <p:spPr>
          <a:xfrm>
            <a:off x="2406531" y="3923384"/>
            <a:ext cx="108065" cy="5985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951114" y="4584710"/>
            <a:ext cx="3259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/>
              <a:t>Gazdasági növekedés</a:t>
            </a:r>
            <a:endParaRPr lang="hu-HU" sz="2800" dirty="0"/>
          </a:p>
        </p:txBody>
      </p:sp>
      <p:sp>
        <p:nvSpPr>
          <p:cNvPr id="6" name="Lefelé nyíl 5"/>
          <p:cNvSpPr/>
          <p:nvPr/>
        </p:nvSpPr>
        <p:spPr>
          <a:xfrm>
            <a:off x="2410690" y="5207682"/>
            <a:ext cx="108065" cy="5985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Szövegdoboz 7"/>
          <p:cNvSpPr txBox="1"/>
          <p:nvPr/>
        </p:nvSpPr>
        <p:spPr>
          <a:xfrm>
            <a:off x="211281" y="5793970"/>
            <a:ext cx="4925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/>
              <a:t>TOP 5 legnagyobb gazdaság</a:t>
            </a:r>
            <a:endParaRPr lang="hu-HU" sz="3200" dirty="0"/>
          </a:p>
        </p:txBody>
      </p:sp>
      <p:sp>
        <p:nvSpPr>
          <p:cNvPr id="9" name="Balra-jobbra nyíl 8"/>
          <p:cNvSpPr/>
          <p:nvPr/>
        </p:nvSpPr>
        <p:spPr>
          <a:xfrm>
            <a:off x="4925098" y="3221549"/>
            <a:ext cx="1581392" cy="119138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7458075" y="1804077"/>
            <a:ext cx="460057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 smtClean="0"/>
              <a:t>2020 </a:t>
            </a:r>
            <a:r>
              <a:rPr lang="hu-HU" sz="3200" b="1" dirty="0" err="1" smtClean="0"/>
              <a:t>Újratervezés</a:t>
            </a:r>
            <a:endParaRPr lang="hu-HU" sz="3200" b="1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2400" dirty="0" smtClean="0"/>
              <a:t>2020.július 1. – elnöki rendelet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2400" dirty="0" smtClean="0"/>
              <a:t>Új céldátum: 2030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2400" dirty="0" smtClean="0"/>
              <a:t>3 hónap az átütemezésre</a:t>
            </a:r>
          </a:p>
        </p:txBody>
      </p:sp>
      <p:sp>
        <p:nvSpPr>
          <p:cNvPr id="11" name="Lefelé nyíl 10"/>
          <p:cNvSpPr/>
          <p:nvPr/>
        </p:nvSpPr>
        <p:spPr>
          <a:xfrm>
            <a:off x="9418318" y="3923384"/>
            <a:ext cx="108065" cy="5985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Szövegdoboz 11"/>
          <p:cNvSpPr txBox="1"/>
          <p:nvPr/>
        </p:nvSpPr>
        <p:spPr>
          <a:xfrm>
            <a:off x="7232072" y="4584710"/>
            <a:ext cx="49599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2800" dirty="0" smtClean="0"/>
              <a:t>Recesszió elkerülése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2800" dirty="0" smtClean="0"/>
              <a:t>Lakosság </a:t>
            </a:r>
            <a:r>
              <a:rPr lang="hu-HU" sz="2800" dirty="0"/>
              <a:t>reáljövedelem csökkenésének </a:t>
            </a:r>
            <a:r>
              <a:rPr lang="hu-HU" sz="2800" dirty="0" smtClean="0"/>
              <a:t>kompenzálása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2800" dirty="0" smtClean="0"/>
              <a:t>Munkanélküliség csökkentése</a:t>
            </a:r>
            <a:endParaRPr lang="hu-HU" sz="2800" dirty="0"/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14" y="78152"/>
            <a:ext cx="1780186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4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b="1" dirty="0" smtClean="0">
                <a:latin typeface="+mn-lt"/>
              </a:rPr>
              <a:t>BERUHÁZÁSÖSZTÖNZÉS</a:t>
            </a:r>
            <a:endParaRPr lang="hu-HU" b="1" dirty="0">
              <a:latin typeface="+mn-lt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569528" y="2244578"/>
            <a:ext cx="6225308" cy="388244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hu-HU" dirty="0"/>
              <a:t>85 régió – 85 kormányzó/polgármester</a:t>
            </a:r>
          </a:p>
          <a:p>
            <a:pPr marL="0" indent="0">
              <a:buNone/>
            </a:pPr>
            <a:endParaRPr lang="hu-HU" b="1" dirty="0" smtClean="0"/>
          </a:p>
          <a:p>
            <a:pPr marL="0" indent="0" algn="ctr">
              <a:buNone/>
            </a:pPr>
            <a:r>
              <a:rPr lang="hu-HU" sz="2000" dirty="0" smtClean="0"/>
              <a:t>Régiós adótámogatások</a:t>
            </a:r>
          </a:p>
          <a:p>
            <a:pPr marL="0" indent="0" algn="ctr">
              <a:buNone/>
            </a:pPr>
            <a:r>
              <a:rPr lang="hu-HU" sz="2400" dirty="0" smtClean="0"/>
              <a:t>Ipari parkok </a:t>
            </a:r>
          </a:p>
          <a:p>
            <a:pPr marL="0" indent="0" algn="ctr">
              <a:buNone/>
            </a:pPr>
            <a:r>
              <a:rPr lang="hu-HU" dirty="0" smtClean="0"/>
              <a:t>Speciális gazdasági övezetek </a:t>
            </a:r>
          </a:p>
          <a:p>
            <a:pPr algn="ctr">
              <a:buFontTx/>
              <a:buChar char="-"/>
            </a:pPr>
            <a:r>
              <a:rPr lang="hu-HU" sz="4000" b="1" dirty="0" smtClean="0"/>
              <a:t>Verseny a beruházókért –</a:t>
            </a:r>
          </a:p>
          <a:p>
            <a:pPr marL="0" indent="0" algn="ctr">
              <a:buNone/>
            </a:pPr>
            <a:endParaRPr lang="hu-HU" b="1" dirty="0" smtClean="0"/>
          </a:p>
          <a:p>
            <a:pPr marL="0" indent="0" algn="ctr">
              <a:buNone/>
            </a:pPr>
            <a:r>
              <a:rPr lang="hu-HU" dirty="0" smtClean="0"/>
              <a:t>Beruházásösztönzési </a:t>
            </a:r>
            <a:r>
              <a:rPr lang="hu-HU" dirty="0"/>
              <a:t>rangsor</a:t>
            </a:r>
          </a:p>
          <a:p>
            <a:pPr algn="ctr">
              <a:buFontTx/>
              <a:buChar char="-"/>
            </a:pPr>
            <a:endParaRPr lang="hu-HU" sz="4000" b="1" dirty="0"/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14" y="78152"/>
            <a:ext cx="1780186" cy="1402202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406400" y="1690688"/>
            <a:ext cx="399842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2014 &lt; új orosz gazdaságpolitika</a:t>
            </a:r>
          </a:p>
          <a:p>
            <a:endParaRPr lang="hu-HU" dirty="0" smtClean="0"/>
          </a:p>
          <a:p>
            <a:endParaRPr lang="hu-HU" dirty="0" smtClean="0"/>
          </a:p>
          <a:p>
            <a:r>
              <a:rPr lang="hu-HU" dirty="0" smtClean="0"/>
              <a:t>Importhelyettesítés</a:t>
            </a:r>
          </a:p>
          <a:p>
            <a:pPr marL="285750" indent="-285750">
              <a:buFontTx/>
              <a:buChar char="-"/>
            </a:pPr>
            <a:r>
              <a:rPr lang="hu-HU" dirty="0" smtClean="0"/>
              <a:t>Embargó</a:t>
            </a:r>
          </a:p>
          <a:p>
            <a:pPr marL="285750" indent="-285750">
              <a:buFontTx/>
              <a:buChar char="-"/>
            </a:pPr>
            <a:r>
              <a:rPr lang="hu-HU" dirty="0" smtClean="0"/>
              <a:t>Hazai gyártás támogatása</a:t>
            </a:r>
          </a:p>
          <a:p>
            <a:pPr marL="285750" indent="-285750">
              <a:buFontTx/>
              <a:buChar char="-"/>
            </a:pPr>
            <a:r>
              <a:rPr lang="hu-HU" b="1" dirty="0" smtClean="0"/>
              <a:t>Külföldi működőtőke és technológia bevonása </a:t>
            </a:r>
            <a:endParaRPr lang="hu-HU" b="1" dirty="0"/>
          </a:p>
        </p:txBody>
      </p:sp>
      <p:sp>
        <p:nvSpPr>
          <p:cNvPr id="7" name="Szövegdoboz 6"/>
          <p:cNvSpPr txBox="1"/>
          <p:nvPr/>
        </p:nvSpPr>
        <p:spPr>
          <a:xfrm>
            <a:off x="406400" y="4185802"/>
            <a:ext cx="39984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b="1" dirty="0"/>
          </a:p>
          <a:p>
            <a:r>
              <a:rPr lang="hu-HU" dirty="0" smtClean="0"/>
              <a:t>Régiós KPI rendszer</a:t>
            </a:r>
          </a:p>
          <a:p>
            <a:r>
              <a:rPr lang="hu-HU" dirty="0" smtClean="0"/>
              <a:t>2007 - alapgondolat</a:t>
            </a:r>
          </a:p>
          <a:p>
            <a:r>
              <a:rPr lang="hu-HU" dirty="0" smtClean="0"/>
              <a:t>2012 – 12 kritérium</a:t>
            </a:r>
          </a:p>
          <a:p>
            <a:r>
              <a:rPr lang="hu-HU" dirty="0" smtClean="0"/>
              <a:t>2019 – 15 kritérium</a:t>
            </a:r>
          </a:p>
          <a:p>
            <a:r>
              <a:rPr lang="hu-HU" dirty="0" smtClean="0"/>
              <a:t>2021 – 20 kritérium</a:t>
            </a:r>
            <a:endParaRPr lang="hu-HU" dirty="0"/>
          </a:p>
        </p:txBody>
      </p:sp>
      <p:sp>
        <p:nvSpPr>
          <p:cNvPr id="8" name="Jobbra nyíl 7"/>
          <p:cNvSpPr/>
          <p:nvPr/>
        </p:nvSpPr>
        <p:spPr>
          <a:xfrm>
            <a:off x="4664241" y="2731217"/>
            <a:ext cx="655103" cy="25971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Lefelé nyíl 8"/>
          <p:cNvSpPr/>
          <p:nvPr/>
        </p:nvSpPr>
        <p:spPr>
          <a:xfrm>
            <a:off x="8336745" y="2626717"/>
            <a:ext cx="530165" cy="5985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Lefelé nyíl 9"/>
          <p:cNvSpPr/>
          <p:nvPr/>
        </p:nvSpPr>
        <p:spPr>
          <a:xfrm>
            <a:off x="8336745" y="4949662"/>
            <a:ext cx="530165" cy="5985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182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 smtClean="0"/>
              <a:t>Beruházásösztönzési rangsor</a:t>
            </a:r>
            <a:br>
              <a:rPr lang="hu-HU" b="1" dirty="0" smtClean="0"/>
            </a:br>
            <a:r>
              <a:rPr lang="hu-HU" dirty="0" smtClean="0"/>
              <a:t>(ACI, TPP RF, RSPP és egyéb szervezetek)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14" y="78152"/>
            <a:ext cx="1780186" cy="1402202"/>
          </a:xfrm>
          <a:prstGeom prst="rect">
            <a:avLst/>
          </a:prstGeom>
        </p:spPr>
      </p:pic>
      <p:graphicFrame>
        <p:nvGraphicFramePr>
          <p:cNvPr id="5" name="Tábláza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489207"/>
              </p:ext>
            </p:extLst>
          </p:nvPr>
        </p:nvGraphicFramePr>
        <p:xfrm>
          <a:off x="1896630" y="1690688"/>
          <a:ext cx="8127999" cy="4896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2316937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87482152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990462298"/>
                    </a:ext>
                  </a:extLst>
                </a:gridCol>
              </a:tblGrid>
              <a:tr h="306003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Régió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2020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2019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309088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smtClean="0"/>
                        <a:t>Moszkva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0665990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smtClean="0"/>
                        <a:t>Tatárföld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2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2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346575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smtClean="0"/>
                        <a:t>Tula megye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3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6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837243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smtClean="0"/>
                        <a:t>Szentpétervár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4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5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850893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smtClean="0"/>
                        <a:t>Moszkva megye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5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7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360599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smtClean="0"/>
                        <a:t>Krasznodari terület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6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13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350432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err="1" smtClean="0"/>
                        <a:t>Belgorod</a:t>
                      </a:r>
                      <a:r>
                        <a:rPr lang="hu-HU" sz="1400" b="1" dirty="0" smtClean="0"/>
                        <a:t> megye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7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8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8934456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err="1" smtClean="0"/>
                        <a:t>Kaluga</a:t>
                      </a:r>
                      <a:r>
                        <a:rPr lang="hu-HU" sz="1400" b="1" dirty="0" smtClean="0"/>
                        <a:t> megye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8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4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9457544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smtClean="0"/>
                        <a:t>Baskíria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9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16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3836009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smtClean="0"/>
                        <a:t>Jaroszlavl megye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10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18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092381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smtClean="0"/>
                        <a:t>Novgorod megye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11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14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3224580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err="1" smtClean="0"/>
                        <a:t>Tyumen</a:t>
                      </a:r>
                      <a:r>
                        <a:rPr lang="hu-HU" sz="1400" dirty="0" smtClean="0"/>
                        <a:t> megye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12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3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2680952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smtClean="0"/>
                        <a:t>Leningrád megye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13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9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480003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dirty="0" smtClean="0"/>
                        <a:t>Hanti-Manysi Autonóm Körzet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14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17</a:t>
                      </a:r>
                      <a:endParaRPr lang="hu-H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663192"/>
                  </a:ext>
                </a:extLst>
              </a:tr>
              <a:tr h="306003">
                <a:tc>
                  <a:txBody>
                    <a:bodyPr/>
                    <a:lstStyle/>
                    <a:p>
                      <a:r>
                        <a:rPr lang="hu-HU" sz="1400" b="1" dirty="0" smtClean="0"/>
                        <a:t>Voronyezs megye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15</a:t>
                      </a:r>
                      <a:endParaRPr lang="hu-H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dirty="0" smtClean="0"/>
                        <a:t>15</a:t>
                      </a:r>
                      <a:endParaRPr lang="hu-H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884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434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 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3997" y="1382388"/>
            <a:ext cx="3909292" cy="50501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 smtClean="0"/>
              <a:t>Moszkva megye</a:t>
            </a:r>
          </a:p>
          <a:p>
            <a:pPr marL="0" indent="0">
              <a:buNone/>
            </a:pPr>
            <a:r>
              <a:rPr lang="hu-HU" sz="2400" dirty="0" smtClean="0"/>
              <a:t>Lakosság: 7.55 millió</a:t>
            </a:r>
          </a:p>
          <a:p>
            <a:pPr marL="0" indent="0">
              <a:buNone/>
            </a:pPr>
            <a:r>
              <a:rPr lang="hu-HU" sz="2400" dirty="0" smtClean="0"/>
              <a:t>GDP/fő: 556,400 RUB</a:t>
            </a:r>
          </a:p>
          <a:p>
            <a:pPr marL="0" indent="0">
              <a:buNone/>
            </a:pPr>
            <a:r>
              <a:rPr lang="hu-HU" sz="2400" dirty="0" smtClean="0"/>
              <a:t>Munkanélküliség: 2,7%</a:t>
            </a:r>
          </a:p>
          <a:p>
            <a:pPr marL="0" indent="0">
              <a:buNone/>
            </a:pPr>
            <a:r>
              <a:rPr lang="hu-HU" sz="2400" dirty="0" smtClean="0"/>
              <a:t>Átlagkereset: 55,270 RUB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sz="2400" dirty="0" smtClean="0"/>
              <a:t>3 speciális gazdasági övezet</a:t>
            </a:r>
          </a:p>
          <a:p>
            <a:pPr marL="0" indent="0">
              <a:buNone/>
            </a:pPr>
            <a:r>
              <a:rPr lang="hu-HU" sz="2400" dirty="0" smtClean="0"/>
              <a:t>58 ipari park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14" y="78152"/>
            <a:ext cx="1780186" cy="1402202"/>
          </a:xfrm>
          <a:prstGeom prst="rect">
            <a:avLst/>
          </a:prstGeom>
        </p:spPr>
      </p:pic>
      <p:sp>
        <p:nvSpPr>
          <p:cNvPr id="5" name="Tartalom helye 2"/>
          <p:cNvSpPr txBox="1">
            <a:spLocks/>
          </p:cNvSpPr>
          <p:nvPr/>
        </p:nvSpPr>
        <p:spPr>
          <a:xfrm>
            <a:off x="4008583" y="1382388"/>
            <a:ext cx="3909292" cy="51661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b="1" dirty="0" smtClean="0"/>
              <a:t>Tula megye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Lakosság: 1.48 millió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GDP/fő: 428,300 RUB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Munkanélküliség: 3,8%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Átlagkereset: 37,530 RUB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u-HU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1 speciális gazdasági övezet</a:t>
            </a:r>
          </a:p>
          <a:p>
            <a:pPr marL="0" indent="0">
              <a:buNone/>
            </a:pPr>
            <a:r>
              <a:rPr lang="hu-HU" sz="2400" dirty="0"/>
              <a:t>2 </a:t>
            </a:r>
            <a:r>
              <a:rPr lang="hu-HU" sz="2400" dirty="0" smtClean="0"/>
              <a:t>PSEDA</a:t>
            </a:r>
          </a:p>
          <a:p>
            <a:pPr marL="0" indent="0">
              <a:buNone/>
            </a:pPr>
            <a:r>
              <a:rPr lang="hu-HU" sz="2400" dirty="0"/>
              <a:t>7</a:t>
            </a:r>
            <a:r>
              <a:rPr lang="hu-HU" sz="2400" dirty="0" smtClean="0"/>
              <a:t> ipari park</a:t>
            </a:r>
            <a:endParaRPr lang="hu-HU" sz="2400" dirty="0"/>
          </a:p>
          <a:p>
            <a:pPr marL="0" indent="0">
              <a:buFont typeface="Arial" panose="020B0604020202020204" pitchFamily="34" charset="0"/>
              <a:buNone/>
            </a:pPr>
            <a:endParaRPr lang="hu-HU" sz="24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hu-HU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hu-HU" dirty="0" smtClean="0"/>
          </a:p>
          <a:p>
            <a:endParaRPr lang="hu-HU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8028711" y="1366981"/>
            <a:ext cx="3909292" cy="5181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b="1" dirty="0" err="1" smtClean="0"/>
              <a:t>Kaluga</a:t>
            </a:r>
            <a:r>
              <a:rPr lang="hu-HU" b="1" dirty="0" smtClean="0"/>
              <a:t> megye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Lakosság: 1.01 millió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GDP/fő: 461,020 RUB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Munkanélküliség: 3,7%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Átlagkereset: 41,195 RUB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hu-HU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hu-HU" sz="2400" dirty="0" smtClean="0"/>
              <a:t>1 speciális gazdasági övezet</a:t>
            </a:r>
          </a:p>
          <a:p>
            <a:pPr marL="0" indent="0">
              <a:buNone/>
            </a:pPr>
            <a:r>
              <a:rPr lang="hu-HU" sz="2400" dirty="0" smtClean="0"/>
              <a:t>12 ipari park</a:t>
            </a:r>
            <a:endParaRPr lang="hu-HU" sz="2400" dirty="0"/>
          </a:p>
          <a:p>
            <a:pPr marL="0" indent="0">
              <a:buFont typeface="Arial" panose="020B0604020202020204" pitchFamily="34" charset="0"/>
              <a:buNone/>
            </a:pPr>
            <a:endParaRPr lang="hu-HU" sz="24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hu-HU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hu-HU" dirty="0" smtClean="0"/>
          </a:p>
          <a:p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289" y="5928419"/>
            <a:ext cx="2724005" cy="620163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19" y="5649393"/>
            <a:ext cx="2512866" cy="925572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048" y="5928419"/>
            <a:ext cx="3306618" cy="39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98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 smtClean="0"/>
              <a:t>!SAVE THE DATE!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496291"/>
            <a:ext cx="10515600" cy="4680672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 smtClean="0"/>
              <a:t>„Befektetés Oroszországban”</a:t>
            </a:r>
            <a:endParaRPr lang="hu-HU" dirty="0"/>
          </a:p>
          <a:p>
            <a:pPr marL="0" indent="0" algn="ctr">
              <a:buNone/>
            </a:pPr>
            <a:r>
              <a:rPr lang="hu-HU" sz="3200" b="1" dirty="0" smtClean="0"/>
              <a:t>December 9.</a:t>
            </a:r>
            <a:endParaRPr lang="hu-HU" dirty="0"/>
          </a:p>
          <a:p>
            <a:pPr marL="0" indent="0" algn="ctr">
              <a:buNone/>
            </a:pPr>
            <a:endParaRPr lang="hu-HU" dirty="0" smtClean="0"/>
          </a:p>
          <a:p>
            <a:pPr marL="0" indent="0" algn="ctr">
              <a:buNone/>
            </a:pPr>
            <a:r>
              <a:rPr lang="hu-HU" dirty="0" smtClean="0"/>
              <a:t>Bemutatkozik:</a:t>
            </a:r>
          </a:p>
          <a:p>
            <a:pPr marL="0" indent="0" algn="ctr">
              <a:buNone/>
            </a:pPr>
            <a:r>
              <a:rPr lang="hu-HU" dirty="0" smtClean="0"/>
              <a:t>Leningrád megye</a:t>
            </a:r>
          </a:p>
          <a:p>
            <a:pPr marL="0" indent="0" algn="ctr">
              <a:buNone/>
            </a:pPr>
            <a:r>
              <a:rPr lang="hu-HU" dirty="0" smtClean="0"/>
              <a:t>Voronyezs megye</a:t>
            </a:r>
          </a:p>
          <a:p>
            <a:pPr marL="0" indent="0" algn="ctr">
              <a:buNone/>
            </a:pPr>
            <a:r>
              <a:rPr lang="hu-HU" dirty="0" smtClean="0"/>
              <a:t>Orenburg megye</a:t>
            </a:r>
          </a:p>
          <a:p>
            <a:pPr marL="0" indent="0" algn="ctr">
              <a:buNone/>
            </a:pPr>
            <a:r>
              <a:rPr lang="hu-HU" dirty="0" err="1"/>
              <a:t>Kaluga</a:t>
            </a:r>
            <a:r>
              <a:rPr lang="hu-HU" dirty="0"/>
              <a:t> megye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754" y="2205856"/>
            <a:ext cx="2309090" cy="1818805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" y="2144920"/>
            <a:ext cx="2233420" cy="223342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54" y="4483482"/>
            <a:ext cx="2697935" cy="1798623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337" y="4539830"/>
            <a:ext cx="16859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4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4"/>
          <p:cNvSpPr>
            <a:spLocks noGrp="1"/>
          </p:cNvSpPr>
          <p:nvPr>
            <p:ph idx="1"/>
          </p:nvPr>
        </p:nvSpPr>
        <p:spPr>
          <a:xfrm>
            <a:off x="584760" y="535654"/>
            <a:ext cx="10515600" cy="49074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hu-HU" sz="4400" b="1" dirty="0" smtClean="0"/>
          </a:p>
          <a:p>
            <a:pPr marL="0" indent="0" algn="ctr">
              <a:buNone/>
            </a:pPr>
            <a:endParaRPr lang="hu-HU" sz="4400" b="1" dirty="0" smtClean="0"/>
          </a:p>
          <a:p>
            <a:pPr marL="0" indent="0" algn="ctr">
              <a:buNone/>
            </a:pPr>
            <a:r>
              <a:rPr lang="hu-HU" sz="4400" b="1" dirty="0" smtClean="0"/>
              <a:t>Köszönjük a figyelmet!</a:t>
            </a:r>
          </a:p>
          <a:p>
            <a:pPr marL="0" indent="0" algn="ctr">
              <a:buNone/>
            </a:pPr>
            <a:endParaRPr lang="hu-HU" sz="4400" b="1" dirty="0" smtClean="0"/>
          </a:p>
          <a:p>
            <a:pPr marL="0" indent="0">
              <a:buNone/>
            </a:pPr>
            <a:endParaRPr lang="hu-HU" sz="2000" dirty="0" smtClean="0"/>
          </a:p>
          <a:p>
            <a:pPr marL="0" indent="0" algn="ctr">
              <a:buNone/>
            </a:pPr>
            <a:r>
              <a:rPr lang="hu-HU" sz="2000" dirty="0" smtClean="0"/>
              <a:t>Elérhetőségek</a:t>
            </a:r>
            <a:r>
              <a:rPr lang="hu-HU" sz="2000" dirty="0"/>
              <a:t>: </a:t>
            </a:r>
            <a:r>
              <a:rPr lang="hu-HU" sz="2000" dirty="0">
                <a:hlinkClick r:id="rId2"/>
              </a:rPr>
              <a:t>http://</a:t>
            </a:r>
            <a:r>
              <a:rPr lang="hu-HU" sz="2000" dirty="0" smtClean="0">
                <a:hlinkClick r:id="rId2"/>
              </a:rPr>
              <a:t>exporthungary.gov.hu/kulgazdasagi-attasek</a:t>
            </a:r>
            <a:endParaRPr lang="hu-HU" sz="2000" dirty="0" smtClean="0"/>
          </a:p>
          <a:p>
            <a:pPr marL="0" indent="0">
              <a:buNone/>
            </a:pPr>
            <a:endParaRPr lang="hu-HU" sz="20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467" y="5364358"/>
            <a:ext cx="1780186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0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2230</TotalTime>
  <Words>404</Words>
  <Application>Microsoft Office PowerPoint</Application>
  <PresentationFormat>Szélesvásznú</PresentationFormat>
  <Paragraphs>202</Paragraphs>
  <Slides>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Office-téma</vt:lpstr>
      <vt:lpstr>Oroszország gazdasági helyzete</vt:lpstr>
      <vt:lpstr>OROSZORSZÁG GAZDASÁGA</vt:lpstr>
      <vt:lpstr>Világjárvány  hatása</vt:lpstr>
      <vt:lpstr>Nemzeti Fejlesztési Program  (nemzeti projektek)</vt:lpstr>
      <vt:lpstr>BERUHÁZÁSÖSZTÖNZÉS</vt:lpstr>
      <vt:lpstr>Beruházásösztönzési rangsor (ACI, TPP RF, RSPP és egyéb szervezetek)</vt:lpstr>
      <vt:lpstr>  </vt:lpstr>
      <vt:lpstr>!SAVE THE DATE!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FKIK</dc:title>
  <dc:creator>Nagy Márk - MOW</dc:creator>
  <cp:lastModifiedBy>Nagy Márk - MOW</cp:lastModifiedBy>
  <cp:revision>208</cp:revision>
  <dcterms:created xsi:type="dcterms:W3CDTF">2020-09-23T11:34:26Z</dcterms:created>
  <dcterms:modified xsi:type="dcterms:W3CDTF">2020-11-03T10:21:13Z</dcterms:modified>
</cp:coreProperties>
</file>