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2" r:id="rId4"/>
    <p:sldId id="258" r:id="rId5"/>
    <p:sldId id="259" r:id="rId6"/>
    <p:sldId id="265" r:id="rId7"/>
    <p:sldId id="264" r:id="rId8"/>
    <p:sldId id="260" r:id="rId9"/>
  </p:sldIdLst>
  <p:sldSz cx="12192000" cy="6858000"/>
  <p:notesSz cx="6858000" cy="9144000"/>
  <p:defaultTextStyle>
    <a:defPPr>
      <a:defRPr lang="hu-H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Közepesen sötét stílus 2 – 1. jelölőszín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456" y="1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hu-HU" smtClean="0"/>
              <a:t>Kattintson ide az alcím mintájának szerkesztéséhez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EB2337-F534-4581-A744-4AE30DA0CE9D}" type="datetimeFigureOut">
              <a:rPr lang="hu-HU" smtClean="0"/>
              <a:t>2020. 11. 02.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86C7FB-9938-400A-81CA-BCCCA7C03C6B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5241278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EB2337-F534-4581-A744-4AE30DA0CE9D}" type="datetimeFigureOut">
              <a:rPr lang="hu-HU" smtClean="0"/>
              <a:t>2020. 11. 02.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86C7FB-9938-400A-81CA-BCCCA7C03C6B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6701647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EB2337-F534-4581-A744-4AE30DA0CE9D}" type="datetimeFigureOut">
              <a:rPr lang="hu-HU" smtClean="0"/>
              <a:t>2020. 11. 02.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86C7FB-9938-400A-81CA-BCCCA7C03C6B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0027799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EB2337-F534-4581-A744-4AE30DA0CE9D}" type="datetimeFigureOut">
              <a:rPr lang="hu-HU" smtClean="0"/>
              <a:t>2020. 11. 02.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86C7FB-9938-400A-81CA-BCCCA7C03C6B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2536818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7" name="Dátum hely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EB2337-F534-4581-A744-4AE30DA0CE9D}" type="datetimeFigureOut">
              <a:rPr lang="hu-HU" smtClean="0"/>
              <a:t>2020. 11. 02.</a:t>
            </a:fld>
            <a:endParaRPr lang="hu-HU"/>
          </a:p>
        </p:txBody>
      </p:sp>
      <p:sp>
        <p:nvSpPr>
          <p:cNvPr id="8" name="Élőláb hely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9" name="Dia számának hely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86C7FB-9938-400A-81CA-BCCCA7C03C6B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7637481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EB2337-F534-4581-A744-4AE30DA0CE9D}" type="datetimeFigureOut">
              <a:rPr lang="hu-HU" smtClean="0"/>
              <a:t>2020. 11. 02.</a:t>
            </a:fld>
            <a:endParaRPr lang="hu-HU"/>
          </a:p>
        </p:txBody>
      </p:sp>
      <p:sp>
        <p:nvSpPr>
          <p:cNvPr id="4" name="Élőláb hely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5" name="Dia számának hely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86C7FB-9938-400A-81CA-BCCCA7C03C6B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8643302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átum hely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EB2337-F534-4581-A744-4AE30DA0CE9D}" type="datetimeFigureOut">
              <a:rPr lang="hu-HU" smtClean="0"/>
              <a:t>2020. 11. 02.</a:t>
            </a:fld>
            <a:endParaRPr lang="hu-HU"/>
          </a:p>
        </p:txBody>
      </p:sp>
      <p:sp>
        <p:nvSpPr>
          <p:cNvPr id="3" name="Élőláb hely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86C7FB-9938-400A-81CA-BCCCA7C03C6B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8447307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EB2337-F534-4581-A744-4AE30DA0CE9D}" type="datetimeFigureOut">
              <a:rPr lang="hu-HU" smtClean="0"/>
              <a:t>2020. 11. 02.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86C7FB-9938-400A-81CA-BCCCA7C03C6B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8903685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EB2337-F534-4581-A744-4AE30DA0CE9D}" type="datetimeFigureOut">
              <a:rPr lang="hu-HU" smtClean="0"/>
              <a:t>2020. 11. 02.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86C7FB-9938-400A-81CA-BCCCA7C03C6B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0542176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EB2337-F534-4581-A744-4AE30DA0CE9D}" type="datetimeFigureOut">
              <a:rPr lang="hu-HU" smtClean="0"/>
              <a:t>2020. 11. 02.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86C7FB-9938-400A-81CA-BCCCA7C03C6B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9143012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EB2337-F534-4581-A744-4AE30DA0CE9D}" type="datetimeFigureOut">
              <a:rPr lang="hu-HU" smtClean="0"/>
              <a:t>2020. 11. 02.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86C7FB-9938-400A-81CA-BCCCA7C03C6B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8707100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hely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EB2337-F534-4581-A744-4AE30DA0CE9D}" type="datetimeFigureOut">
              <a:rPr lang="hu-HU" smtClean="0"/>
              <a:t>2020. 11. 02.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86C7FB-9938-400A-81CA-BCCCA7C03C6B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3221710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moglino.com/" TargetMode="Externa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www.spbsez.ru/" TargetMode="External"/><Relationship Id="rId4" Type="http://schemas.openxmlformats.org/officeDocument/2006/relationships/hyperlink" Target="https://map.lenoblinvest.ru/en/investment-sites/7094/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szentpetervar.mfa.gov.hu/" TargetMode="Externa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Kép 3"/>
          <p:cNvPicPr>
            <a:picLocks noChangeAspect="1"/>
          </p:cNvPicPr>
          <p:nvPr/>
        </p:nvPicPr>
        <p:blipFill>
          <a:blip r:embed="rId2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72528" y="-596377"/>
            <a:ext cx="12364527" cy="7939965"/>
          </a:xfrm>
          <a:prstGeom prst="rect">
            <a:avLst/>
          </a:prstGeom>
        </p:spPr>
      </p:pic>
      <p:sp>
        <p:nvSpPr>
          <p:cNvPr id="2" name="Cím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hu-HU" dirty="0" smtClean="0">
                <a:latin typeface="Book Antiqua" panose="02040602050305030304" pitchFamily="18" charset="0"/>
              </a:rPr>
              <a:t>Befektetési lehetőségek: Szentpétervár és az Észak-nyugati Szövetségi Körzet</a:t>
            </a:r>
            <a:endParaRPr lang="hu-HU" dirty="0">
              <a:latin typeface="Book Antiqua" panose="02040602050305030304" pitchFamily="18" charset="0"/>
            </a:endParaRPr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hu-HU" i="1" dirty="0" smtClean="0">
                <a:latin typeface="Book Antiqua" panose="02040602050305030304" pitchFamily="18" charset="0"/>
              </a:rPr>
              <a:t>2020. november 4.</a:t>
            </a:r>
          </a:p>
          <a:p>
            <a:r>
              <a:rPr lang="hu-HU" sz="1800" dirty="0" smtClean="0">
                <a:latin typeface="Book Antiqua" panose="02040602050305030304" pitchFamily="18" charset="0"/>
              </a:rPr>
              <a:t>Készítette: Mikecz Gábor</a:t>
            </a:r>
          </a:p>
          <a:p>
            <a:r>
              <a:rPr lang="hu-HU" sz="1800" dirty="0" smtClean="0">
                <a:latin typeface="Book Antiqua" panose="02040602050305030304" pitchFamily="18" charset="0"/>
              </a:rPr>
              <a:t>Külgazdasági attasé </a:t>
            </a:r>
          </a:p>
          <a:p>
            <a:r>
              <a:rPr lang="hu-HU" sz="1800" dirty="0" smtClean="0">
                <a:latin typeface="Book Antiqua" panose="02040602050305030304" pitchFamily="18" charset="0"/>
              </a:rPr>
              <a:t>Magyarország Főkonzulátusa, Szentpétervár, Oroszországi Föderáció</a:t>
            </a:r>
            <a:endParaRPr lang="hu-HU" sz="1800" dirty="0">
              <a:latin typeface="Book Antiqua" panose="020406020503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577411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Kép 5"/>
          <p:cNvPicPr>
            <a:picLocks noChangeAspect="1"/>
          </p:cNvPicPr>
          <p:nvPr/>
        </p:nvPicPr>
        <p:blipFill>
          <a:blip r:embed="rId2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72528" y="-596377"/>
            <a:ext cx="12364527" cy="7939965"/>
          </a:xfrm>
          <a:prstGeom prst="rect">
            <a:avLst/>
          </a:prstGeom>
        </p:spPr>
      </p:pic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hu-HU" sz="3600" b="1" u="sng" dirty="0" smtClean="0">
                <a:latin typeface="Book Antiqua" panose="02040602050305030304" pitchFamily="18" charset="0"/>
              </a:rPr>
              <a:t>Észak-nyugati Szövetségi Körzet – Általános információk</a:t>
            </a:r>
            <a:endParaRPr lang="hu-HU" sz="3600" b="1" u="sng" dirty="0">
              <a:latin typeface="Book Antiqua" panose="02040602050305030304" pitchFamily="18" charset="0"/>
            </a:endParaRPr>
          </a:p>
        </p:txBody>
      </p:sp>
      <p:pic>
        <p:nvPicPr>
          <p:cNvPr id="4" name="Tartalom helye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434" b="100000" l="0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013942" y="1690688"/>
            <a:ext cx="7545672" cy="4351338"/>
          </a:xfrm>
          <a:prstGeom prst="rect">
            <a:avLst/>
          </a:prstGeom>
        </p:spPr>
      </p:pic>
      <p:sp>
        <p:nvSpPr>
          <p:cNvPr id="5" name="Szövegdoboz 4"/>
          <p:cNvSpPr txBox="1"/>
          <p:nvPr/>
        </p:nvSpPr>
        <p:spPr>
          <a:xfrm>
            <a:off x="441385" y="1820085"/>
            <a:ext cx="5139906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hu-HU" dirty="0" smtClean="0">
                <a:latin typeface="Book Antiqua" panose="02040602050305030304" pitchFamily="18" charset="0"/>
              </a:rPr>
              <a:t>Terület: 1.677.900 km²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hu-HU" dirty="0" smtClean="0">
                <a:latin typeface="Book Antiqua" panose="02040602050305030304" pitchFamily="18" charset="0"/>
              </a:rPr>
              <a:t>10 szubjektum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hu-HU" dirty="0" smtClean="0">
                <a:latin typeface="Book Antiqua" panose="02040602050305030304" pitchFamily="18" charset="0"/>
              </a:rPr>
              <a:t>Lakosság: ~14 millió fő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hu-HU" dirty="0" smtClean="0">
                <a:latin typeface="Book Antiqua" panose="02040602050305030304" pitchFamily="18" charset="0"/>
              </a:rPr>
              <a:t>Urbanizáció: 83%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hu-HU" dirty="0" smtClean="0">
                <a:latin typeface="Book Antiqua" panose="02040602050305030304" pitchFamily="18" charset="0"/>
              </a:rPr>
              <a:t>Az oroszországi GDP ~10% ebben a régióban kerül előállításra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hu-HU" dirty="0" smtClean="0">
                <a:latin typeface="Book Antiqua" panose="02040602050305030304" pitchFamily="18" charset="0"/>
              </a:rPr>
              <a:t>8 tengeri kikötő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hu-HU" dirty="0" smtClean="0">
              <a:latin typeface="Book Antiqua" panose="02040602050305030304" pitchFamily="18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hu-HU" dirty="0" smtClean="0">
              <a:latin typeface="Book Antiqua" panose="02040602050305030304" pitchFamily="18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hu-HU" dirty="0">
              <a:latin typeface="Book Antiqua" panose="020406020503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86079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Kép 5"/>
          <p:cNvPicPr>
            <a:picLocks noChangeAspect="1"/>
          </p:cNvPicPr>
          <p:nvPr/>
        </p:nvPicPr>
        <p:blipFill>
          <a:blip r:embed="rId2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72528" y="-596377"/>
            <a:ext cx="12364527" cy="7939965"/>
          </a:xfrm>
          <a:prstGeom prst="rect">
            <a:avLst/>
          </a:prstGeom>
        </p:spPr>
      </p:pic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hu-HU" sz="3600" b="1" u="sng" dirty="0" smtClean="0">
                <a:latin typeface="Book Antiqua" panose="02040602050305030304" pitchFamily="18" charset="0"/>
              </a:rPr>
              <a:t>Észak-nyugati Szövetségi Körzet – Főbb ágazatok</a:t>
            </a:r>
            <a:endParaRPr lang="hu-HU" sz="3600" b="1" u="sng" dirty="0">
              <a:latin typeface="Book Antiqua" panose="02040602050305030304" pitchFamily="18" charset="0"/>
            </a:endParaRPr>
          </a:p>
        </p:txBody>
      </p:sp>
      <p:sp>
        <p:nvSpPr>
          <p:cNvPr id="7" name="Tartalom helye 6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hu-HU" dirty="0" smtClean="0">
                <a:latin typeface="Book Antiqua" panose="02040602050305030304" pitchFamily="18" charset="0"/>
              </a:rPr>
              <a:t>Fémkohászat (Szentpétervár, Vologda megye (</a:t>
            </a:r>
            <a:r>
              <a:rPr lang="hu-HU" dirty="0" err="1" smtClean="0">
                <a:latin typeface="Book Antiqua" panose="02040602050305030304" pitchFamily="18" charset="0"/>
              </a:rPr>
              <a:t>Cserepovec</a:t>
            </a:r>
            <a:r>
              <a:rPr lang="hu-HU" dirty="0" smtClean="0">
                <a:latin typeface="Book Antiqua" panose="02040602050305030304" pitchFamily="18" charset="0"/>
              </a:rPr>
              <a:t>), Leningrád megye, Komi Köztársaság, Murmanszk, Karél Köztársaság);</a:t>
            </a:r>
          </a:p>
          <a:p>
            <a:r>
              <a:rPr lang="hu-HU" dirty="0" smtClean="0">
                <a:latin typeface="Book Antiqua" panose="02040602050305030304" pitchFamily="18" charset="0"/>
              </a:rPr>
              <a:t>Fafeldolgozóipar (valamennyi régió);</a:t>
            </a:r>
          </a:p>
          <a:p>
            <a:r>
              <a:rPr lang="hu-HU" dirty="0" smtClean="0">
                <a:latin typeface="Book Antiqua" panose="02040602050305030304" pitchFamily="18" charset="0"/>
              </a:rPr>
              <a:t>Olaj és gáz (Komi Köztársaság, Murmanszk, Arhangelszk megyék és a </a:t>
            </a:r>
            <a:r>
              <a:rPr lang="hu-HU" dirty="0" err="1" smtClean="0">
                <a:latin typeface="Book Antiqua" panose="02040602050305030304" pitchFamily="18" charset="0"/>
              </a:rPr>
              <a:t>NyenyecAutonóm</a:t>
            </a:r>
            <a:r>
              <a:rPr lang="hu-HU" dirty="0" smtClean="0">
                <a:latin typeface="Book Antiqua" panose="02040602050305030304" pitchFamily="18" charset="0"/>
              </a:rPr>
              <a:t> Köztársaság);</a:t>
            </a:r>
          </a:p>
          <a:p>
            <a:r>
              <a:rPr lang="hu-HU" dirty="0" smtClean="0">
                <a:latin typeface="Book Antiqua" panose="02040602050305030304" pitchFamily="18" charset="0"/>
              </a:rPr>
              <a:t>Közlekedési infrastruktúra (Szentpétervár, Leningrád megye, Kalinyingrád, Arhangelszk megye);</a:t>
            </a:r>
          </a:p>
          <a:p>
            <a:r>
              <a:rPr lang="hu-HU" dirty="0" smtClean="0">
                <a:latin typeface="Book Antiqua" panose="02040602050305030304" pitchFamily="18" charset="0"/>
              </a:rPr>
              <a:t>Hajóépítés (Leningrád megye, Arhangelszk, Kalinyingrád és Szentpétervár);</a:t>
            </a:r>
          </a:p>
          <a:p>
            <a:r>
              <a:rPr lang="hu-HU" dirty="0" smtClean="0">
                <a:latin typeface="Book Antiqua" panose="02040602050305030304" pitchFamily="18" charset="0"/>
              </a:rPr>
              <a:t>Élelmiszerfeldolgozás (Kalinyingrád, Szentpétervár, Pszkov és Leningrád megye);</a:t>
            </a:r>
          </a:p>
          <a:p>
            <a:r>
              <a:rPr lang="hu-HU" dirty="0" smtClean="0">
                <a:latin typeface="Book Antiqua" panose="02040602050305030304" pitchFamily="18" charset="0"/>
              </a:rPr>
              <a:t>Halászat és haltenyésztés (Murmanszk és Arhangelszk megye, Karél Köztársaság, Kalinyingrád);</a:t>
            </a:r>
          </a:p>
          <a:p>
            <a:r>
              <a:rPr lang="hu-HU" dirty="0" smtClean="0">
                <a:latin typeface="Book Antiqua" panose="02040602050305030304" pitchFamily="18" charset="0"/>
              </a:rPr>
              <a:t>Vegyipar (Leningrád, Vologda, és Murmanszk megye)</a:t>
            </a:r>
          </a:p>
          <a:p>
            <a:r>
              <a:rPr lang="hu-HU" dirty="0" smtClean="0">
                <a:latin typeface="Book Antiqua" panose="02040602050305030304" pitchFamily="18" charset="0"/>
              </a:rPr>
              <a:t>Építőanyag-előállítás;</a:t>
            </a:r>
          </a:p>
          <a:p>
            <a:r>
              <a:rPr lang="hu-HU" dirty="0" smtClean="0">
                <a:latin typeface="Book Antiqua" panose="02040602050305030304" pitchFamily="18" charset="0"/>
              </a:rPr>
              <a:t>Nehézipar (Pszkov megye);</a:t>
            </a:r>
          </a:p>
          <a:p>
            <a:r>
              <a:rPr lang="hu-HU" dirty="0" smtClean="0">
                <a:latin typeface="Book Antiqua" panose="02040602050305030304" pitchFamily="18" charset="0"/>
              </a:rPr>
              <a:t>IT-szektor (Szentpétervár)</a:t>
            </a:r>
            <a:endParaRPr lang="hu-HU" dirty="0">
              <a:latin typeface="Book Antiqua" panose="020406020503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727526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Kép 3"/>
          <p:cNvPicPr>
            <a:picLocks noChangeAspect="1"/>
          </p:cNvPicPr>
          <p:nvPr/>
        </p:nvPicPr>
        <p:blipFill>
          <a:blip r:embed="rId2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72528" y="-596377"/>
            <a:ext cx="12364527" cy="7939965"/>
          </a:xfrm>
          <a:prstGeom prst="rect">
            <a:avLst/>
          </a:prstGeom>
        </p:spPr>
      </p:pic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>
                <a:latin typeface="Book Antiqua" panose="02040602050305030304" pitchFamily="18" charset="0"/>
              </a:rPr>
              <a:t>Speciális </a:t>
            </a:r>
            <a:r>
              <a:rPr lang="hu-HU" dirty="0">
                <a:latin typeface="Book Antiqua" panose="02040602050305030304" pitchFamily="18" charset="0"/>
              </a:rPr>
              <a:t>gazdasági övezetek</a:t>
            </a:r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hu-HU" dirty="0" smtClean="0">
                <a:latin typeface="Book Antiqua" panose="02040602050305030304" pitchFamily="18" charset="0"/>
              </a:rPr>
              <a:t>Pszkov megye- MOGLINO</a:t>
            </a:r>
          </a:p>
          <a:p>
            <a:pPr lvl="1"/>
            <a:r>
              <a:rPr lang="hu-HU" dirty="0" smtClean="0">
                <a:latin typeface="Book Antiqua" panose="02040602050305030304" pitchFamily="18" charset="0"/>
                <a:hlinkClick r:id="rId3"/>
              </a:rPr>
              <a:t>https://www.moglino.com/</a:t>
            </a:r>
            <a:r>
              <a:rPr lang="hu-HU" dirty="0" smtClean="0">
                <a:latin typeface="Book Antiqua" panose="02040602050305030304" pitchFamily="18" charset="0"/>
              </a:rPr>
              <a:t> </a:t>
            </a:r>
          </a:p>
          <a:p>
            <a:r>
              <a:rPr lang="hu-HU" dirty="0" smtClean="0">
                <a:latin typeface="Book Antiqua" panose="02040602050305030304" pitchFamily="18" charset="0"/>
              </a:rPr>
              <a:t>Leningrád megye – PIKALEVO Ipari Park</a:t>
            </a:r>
          </a:p>
          <a:p>
            <a:pPr lvl="1"/>
            <a:r>
              <a:rPr lang="hu-HU" dirty="0" smtClean="0">
                <a:latin typeface="Book Antiqua" panose="02040602050305030304" pitchFamily="18" charset="0"/>
                <a:hlinkClick r:id="rId4"/>
              </a:rPr>
              <a:t>https://map.lenoblinvest.ru/en/investment-sites/7094/</a:t>
            </a:r>
            <a:r>
              <a:rPr lang="hu-HU" dirty="0" smtClean="0">
                <a:latin typeface="Book Antiqua" panose="02040602050305030304" pitchFamily="18" charset="0"/>
              </a:rPr>
              <a:t> </a:t>
            </a:r>
          </a:p>
          <a:p>
            <a:r>
              <a:rPr lang="hu-HU" dirty="0" smtClean="0">
                <a:latin typeface="Book Antiqua" panose="02040602050305030304" pitchFamily="18" charset="0"/>
              </a:rPr>
              <a:t>Szentpétervár – St- Petersburg</a:t>
            </a:r>
          </a:p>
          <a:p>
            <a:pPr lvl="1"/>
            <a:r>
              <a:rPr lang="hu-HU" dirty="0" smtClean="0">
                <a:latin typeface="Book Antiqua" panose="02040602050305030304" pitchFamily="18" charset="0"/>
                <a:hlinkClick r:id="rId5"/>
              </a:rPr>
              <a:t>https://www.spbsez.ru/</a:t>
            </a:r>
            <a:r>
              <a:rPr lang="hu-HU" dirty="0" smtClean="0">
                <a:latin typeface="Book Antiqua" panose="02040602050305030304" pitchFamily="18" charset="0"/>
              </a:rPr>
              <a:t> </a:t>
            </a:r>
          </a:p>
          <a:p>
            <a:pPr marL="0" indent="0">
              <a:buNone/>
            </a:pPr>
            <a:endParaRPr lang="hu-HU" dirty="0">
              <a:latin typeface="Book Antiqua" panose="020406020503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221889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Kép 3"/>
          <p:cNvPicPr>
            <a:picLocks noChangeAspect="1"/>
          </p:cNvPicPr>
          <p:nvPr/>
        </p:nvPicPr>
        <p:blipFill>
          <a:blip r:embed="rId2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72528" y="-596377"/>
            <a:ext cx="12364527" cy="7939965"/>
          </a:xfrm>
          <a:prstGeom prst="rect">
            <a:avLst/>
          </a:prstGeom>
        </p:spPr>
      </p:pic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>
                <a:latin typeface="Book Antiqua" panose="02040602050305030304" pitchFamily="18" charset="0"/>
              </a:rPr>
              <a:t>Kulcsrégiók az </a:t>
            </a:r>
            <a:r>
              <a:rPr lang="hu-HU" dirty="0" err="1" smtClean="0">
                <a:latin typeface="Book Antiqua" panose="02040602050305030304" pitchFamily="18" charset="0"/>
              </a:rPr>
              <a:t>ÉNySzK-ben</a:t>
            </a:r>
            <a:r>
              <a:rPr lang="hu-HU" dirty="0" smtClean="0">
                <a:latin typeface="Book Antiqua" panose="02040602050305030304" pitchFamily="18" charset="0"/>
              </a:rPr>
              <a:t> - Szentpétervár	</a:t>
            </a:r>
            <a:endParaRPr lang="hu-HU" dirty="0">
              <a:latin typeface="Book Antiqua" panose="02040602050305030304" pitchFamily="18" charset="0"/>
            </a:endParaRPr>
          </a:p>
        </p:txBody>
      </p:sp>
      <p:graphicFrame>
        <p:nvGraphicFramePr>
          <p:cNvPr id="5" name="Tartalom helye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58642829"/>
              </p:ext>
            </p:extLst>
          </p:nvPr>
        </p:nvGraphicFramePr>
        <p:xfrm>
          <a:off x="838200" y="1825625"/>
          <a:ext cx="5257800" cy="435088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28900">
                  <a:extLst>
                    <a:ext uri="{9D8B030D-6E8A-4147-A177-3AD203B41FA5}">
                      <a16:colId xmlns:a16="http://schemas.microsoft.com/office/drawing/2014/main" val="2480267959"/>
                    </a:ext>
                  </a:extLst>
                </a:gridCol>
                <a:gridCol w="2628900">
                  <a:extLst>
                    <a:ext uri="{9D8B030D-6E8A-4147-A177-3AD203B41FA5}">
                      <a16:colId xmlns:a16="http://schemas.microsoft.com/office/drawing/2014/main" val="4104196798"/>
                    </a:ext>
                  </a:extLst>
                </a:gridCol>
              </a:tblGrid>
              <a:tr h="759844">
                <a:tc>
                  <a:txBody>
                    <a:bodyPr/>
                    <a:lstStyle/>
                    <a:p>
                      <a:pPr algn="ctr"/>
                      <a:endParaRPr lang="hu-HU" dirty="0">
                        <a:latin typeface="Book Antiqua" panose="0204060205030503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dirty="0" smtClean="0">
                          <a:latin typeface="Book Antiqua" panose="02040602050305030304" pitchFamily="18" charset="0"/>
                        </a:rPr>
                        <a:t>Szentpétervár</a:t>
                      </a:r>
                      <a:endParaRPr lang="hu-HU" dirty="0">
                        <a:latin typeface="Book Antiqua" panose="0204060205030503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4406850"/>
                  </a:ext>
                </a:extLst>
              </a:tr>
              <a:tr h="759844">
                <a:tc>
                  <a:txBody>
                    <a:bodyPr/>
                    <a:lstStyle/>
                    <a:p>
                      <a:pPr algn="ctr"/>
                      <a:r>
                        <a:rPr lang="hu-HU" dirty="0" smtClean="0">
                          <a:latin typeface="Book Antiqua" panose="02040602050305030304" pitchFamily="18" charset="0"/>
                        </a:rPr>
                        <a:t>Lakosság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dirty="0" smtClean="0">
                          <a:latin typeface="Book Antiqua" panose="02040602050305030304" pitchFamily="18" charset="0"/>
                        </a:rPr>
                        <a:t>5,4 millió fő</a:t>
                      </a:r>
                      <a:endParaRPr lang="hu-HU" dirty="0">
                        <a:latin typeface="Book Antiqua" panose="0204060205030503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24047142"/>
                  </a:ext>
                </a:extLst>
              </a:tr>
              <a:tr h="759844">
                <a:tc>
                  <a:txBody>
                    <a:bodyPr/>
                    <a:lstStyle/>
                    <a:p>
                      <a:pPr algn="ctr"/>
                      <a:r>
                        <a:rPr lang="hu-HU" dirty="0" smtClean="0">
                          <a:latin typeface="Book Antiqua" panose="02040602050305030304" pitchFamily="18" charset="0"/>
                        </a:rPr>
                        <a:t>Terület</a:t>
                      </a:r>
                      <a:endParaRPr lang="hu-HU" dirty="0">
                        <a:latin typeface="Book Antiqua" panose="0204060205030503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sz="1800" b="0" i="0" kern="1200" dirty="0" smtClean="0">
                          <a:solidFill>
                            <a:schemeClr val="dk1"/>
                          </a:solidFill>
                          <a:effectLst/>
                          <a:latin typeface="Book Antiqua" panose="02040602050305030304" pitchFamily="18" charset="0"/>
                          <a:ea typeface="+mn-ea"/>
                          <a:cs typeface="+mn-cs"/>
                        </a:rPr>
                        <a:t>1.439 k</a:t>
                      </a:r>
                      <a:r>
                        <a:rPr lang="hu-HU" sz="1800" kern="1200" dirty="0" smtClean="0">
                          <a:solidFill>
                            <a:schemeClr val="dk1"/>
                          </a:solidFill>
                          <a:latin typeface="Book Antiqua" panose="02040602050305030304" pitchFamily="18" charset="0"/>
                          <a:ea typeface="+mn-ea"/>
                          <a:cs typeface="+mn-cs"/>
                        </a:rPr>
                        <a:t>m</a:t>
                      </a:r>
                      <a:r>
                        <a:rPr lang="hu-HU" sz="1800" b="0" i="0" kern="1200" baseline="30000" dirty="0" smtClean="0">
                          <a:solidFill>
                            <a:schemeClr val="dk1"/>
                          </a:solidFill>
                          <a:effectLst/>
                          <a:latin typeface="Book Antiqua" panose="02040602050305030304" pitchFamily="18" charset="0"/>
                          <a:ea typeface="+mn-ea"/>
                          <a:cs typeface="+mn-cs"/>
                        </a:rPr>
                        <a:t>2</a:t>
                      </a:r>
                      <a:endParaRPr lang="hu-HU" sz="1800" b="0" i="0" kern="1200" baseline="30000" dirty="0">
                        <a:solidFill>
                          <a:schemeClr val="dk1"/>
                        </a:solidFill>
                        <a:effectLst/>
                        <a:latin typeface="Book Antiqua" panose="02040602050305030304" pitchFamily="18" charset="0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35253596"/>
                  </a:ext>
                </a:extLst>
              </a:tr>
              <a:tr h="759844">
                <a:tc>
                  <a:txBody>
                    <a:bodyPr/>
                    <a:lstStyle/>
                    <a:p>
                      <a:pPr algn="ctr"/>
                      <a:r>
                        <a:rPr lang="hu-HU" dirty="0" smtClean="0">
                          <a:latin typeface="Book Antiqua" panose="02040602050305030304" pitchFamily="18" charset="0"/>
                        </a:rPr>
                        <a:t>FDI (2019 QI.-III.)</a:t>
                      </a:r>
                      <a:endParaRPr lang="hu-HU" dirty="0">
                        <a:latin typeface="Book Antiqua" panose="0204060205030503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dirty="0" smtClean="0">
                          <a:latin typeface="Book Antiqua" panose="02040602050305030304" pitchFamily="18" charset="0"/>
                        </a:rPr>
                        <a:t>74,03</a:t>
                      </a:r>
                      <a:r>
                        <a:rPr lang="hu-HU" baseline="0" dirty="0" smtClean="0">
                          <a:latin typeface="Book Antiqua" panose="02040602050305030304" pitchFamily="18" charset="0"/>
                        </a:rPr>
                        <a:t> m USD</a:t>
                      </a:r>
                      <a:endParaRPr lang="hu-HU" dirty="0">
                        <a:latin typeface="Book Antiqua" panose="0204060205030503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60773388"/>
                  </a:ext>
                </a:extLst>
              </a:tr>
              <a:tr h="1311512">
                <a:tc>
                  <a:txBody>
                    <a:bodyPr/>
                    <a:lstStyle/>
                    <a:p>
                      <a:pPr algn="ctr"/>
                      <a:r>
                        <a:rPr lang="hu-HU" dirty="0" smtClean="0">
                          <a:latin typeface="Book Antiqua" panose="02040602050305030304" pitchFamily="18" charset="0"/>
                        </a:rPr>
                        <a:t>GRP (GRP/</a:t>
                      </a:r>
                      <a:r>
                        <a:rPr lang="hu-HU" dirty="0" err="1" smtClean="0">
                          <a:latin typeface="Book Antiqua" panose="02040602050305030304" pitchFamily="18" charset="0"/>
                        </a:rPr>
                        <a:t>capita</a:t>
                      </a:r>
                      <a:r>
                        <a:rPr lang="hu-HU" dirty="0" smtClean="0">
                          <a:latin typeface="Book Antiqua" panose="02040602050305030304" pitchFamily="18" charset="0"/>
                        </a:rPr>
                        <a:t>)</a:t>
                      </a:r>
                      <a:endParaRPr lang="hu-HU" dirty="0">
                        <a:latin typeface="Book Antiqua" panose="0204060205030503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dirty="0" smtClean="0">
                          <a:latin typeface="Book Antiqua" panose="02040602050305030304" pitchFamily="18" charset="0"/>
                        </a:rPr>
                        <a:t>4.193 milliárd</a:t>
                      </a:r>
                      <a:r>
                        <a:rPr lang="hu-HU" baseline="0" dirty="0" smtClean="0">
                          <a:latin typeface="Book Antiqua" panose="02040602050305030304" pitchFamily="18" charset="0"/>
                        </a:rPr>
                        <a:t> RUB (781 e RUB)</a:t>
                      </a:r>
                      <a:endParaRPr lang="hu-HU" dirty="0">
                        <a:latin typeface="Book Antiqua" panose="0204060205030503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65010516"/>
                  </a:ext>
                </a:extLst>
              </a:tr>
            </a:tbl>
          </a:graphicData>
        </a:graphic>
      </p:graphicFrame>
      <p:pic>
        <p:nvPicPr>
          <p:cNvPr id="6" name="Kép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77576" y="2300078"/>
            <a:ext cx="5624955" cy="3358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69756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Kép 3"/>
          <p:cNvPicPr>
            <a:picLocks noChangeAspect="1"/>
          </p:cNvPicPr>
          <p:nvPr/>
        </p:nvPicPr>
        <p:blipFill>
          <a:blip r:embed="rId2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72528" y="-596377"/>
            <a:ext cx="12364527" cy="7939965"/>
          </a:xfrm>
          <a:prstGeom prst="rect">
            <a:avLst/>
          </a:prstGeom>
        </p:spPr>
      </p:pic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>
                <a:latin typeface="Book Antiqua" panose="02040602050305030304" pitchFamily="18" charset="0"/>
              </a:rPr>
              <a:t>Kulcsrégiók az </a:t>
            </a:r>
            <a:r>
              <a:rPr lang="hu-HU" dirty="0" err="1" smtClean="0">
                <a:latin typeface="Book Antiqua" panose="02040602050305030304" pitchFamily="18" charset="0"/>
              </a:rPr>
              <a:t>ÉNySzK-ben</a:t>
            </a:r>
            <a:r>
              <a:rPr lang="hu-HU" dirty="0" smtClean="0">
                <a:latin typeface="Book Antiqua" panose="02040602050305030304" pitchFamily="18" charset="0"/>
              </a:rPr>
              <a:t> – Leningrád megye</a:t>
            </a:r>
            <a:endParaRPr lang="hu-HU" dirty="0">
              <a:latin typeface="Book Antiqua" panose="02040602050305030304" pitchFamily="18" charset="0"/>
            </a:endParaRPr>
          </a:p>
        </p:txBody>
      </p:sp>
      <p:graphicFrame>
        <p:nvGraphicFramePr>
          <p:cNvPr id="5" name="Tartalom helye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43561138"/>
              </p:ext>
            </p:extLst>
          </p:nvPr>
        </p:nvGraphicFramePr>
        <p:xfrm>
          <a:off x="838200" y="1825625"/>
          <a:ext cx="5257800" cy="435088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28900">
                  <a:extLst>
                    <a:ext uri="{9D8B030D-6E8A-4147-A177-3AD203B41FA5}">
                      <a16:colId xmlns:a16="http://schemas.microsoft.com/office/drawing/2014/main" val="2480267959"/>
                    </a:ext>
                  </a:extLst>
                </a:gridCol>
                <a:gridCol w="2628900">
                  <a:extLst>
                    <a:ext uri="{9D8B030D-6E8A-4147-A177-3AD203B41FA5}">
                      <a16:colId xmlns:a16="http://schemas.microsoft.com/office/drawing/2014/main" val="4104196798"/>
                    </a:ext>
                  </a:extLst>
                </a:gridCol>
              </a:tblGrid>
              <a:tr h="759844">
                <a:tc>
                  <a:txBody>
                    <a:bodyPr/>
                    <a:lstStyle/>
                    <a:p>
                      <a:pPr algn="ctr"/>
                      <a:endParaRPr lang="hu-HU" dirty="0">
                        <a:latin typeface="Book Antiqua" panose="0204060205030503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dirty="0" smtClean="0">
                          <a:latin typeface="Book Antiqua" panose="02040602050305030304" pitchFamily="18" charset="0"/>
                        </a:rPr>
                        <a:t>Leningrád megye</a:t>
                      </a:r>
                      <a:endParaRPr lang="hu-HU" dirty="0">
                        <a:latin typeface="Book Antiqua" panose="0204060205030503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4406850"/>
                  </a:ext>
                </a:extLst>
              </a:tr>
              <a:tr h="759844">
                <a:tc>
                  <a:txBody>
                    <a:bodyPr/>
                    <a:lstStyle/>
                    <a:p>
                      <a:pPr algn="ctr"/>
                      <a:r>
                        <a:rPr lang="hu-HU" dirty="0" smtClean="0">
                          <a:latin typeface="Book Antiqua" panose="02040602050305030304" pitchFamily="18" charset="0"/>
                        </a:rPr>
                        <a:t>Lakosság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dirty="0" smtClean="0">
                          <a:latin typeface="Book Antiqua" panose="02040602050305030304" pitchFamily="18" charset="0"/>
                        </a:rPr>
                        <a:t>1,83 millió fő</a:t>
                      </a:r>
                      <a:endParaRPr lang="hu-HU" dirty="0">
                        <a:latin typeface="Book Antiqua" panose="0204060205030503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24047142"/>
                  </a:ext>
                </a:extLst>
              </a:tr>
              <a:tr h="759844">
                <a:tc>
                  <a:txBody>
                    <a:bodyPr/>
                    <a:lstStyle/>
                    <a:p>
                      <a:pPr algn="ctr"/>
                      <a:r>
                        <a:rPr lang="hu-HU" dirty="0" smtClean="0">
                          <a:latin typeface="Book Antiqua" panose="02040602050305030304" pitchFamily="18" charset="0"/>
                        </a:rPr>
                        <a:t>Terület</a:t>
                      </a:r>
                      <a:endParaRPr lang="hu-HU" dirty="0">
                        <a:latin typeface="Book Antiqua" panose="0204060205030503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u-HU" dirty="0" smtClean="0">
                          <a:latin typeface="Book Antiqua" panose="02040602050305030304" pitchFamily="18" charset="0"/>
                        </a:rPr>
                        <a:t>84.500 </a:t>
                      </a:r>
                      <a:r>
                        <a:rPr lang="hu-HU" sz="1800" kern="1200" dirty="0" smtClean="0">
                          <a:solidFill>
                            <a:schemeClr val="dk1"/>
                          </a:solidFill>
                          <a:latin typeface="Book Antiqua" panose="02040602050305030304" pitchFamily="18" charset="0"/>
                          <a:ea typeface="+mn-ea"/>
                          <a:cs typeface="+mn-cs"/>
                        </a:rPr>
                        <a:t>km</a:t>
                      </a:r>
                      <a:r>
                        <a:rPr lang="hu-HU" sz="1800" b="0" i="0" kern="1200" baseline="30000" dirty="0" smtClean="0">
                          <a:solidFill>
                            <a:schemeClr val="dk1"/>
                          </a:solidFill>
                          <a:effectLst/>
                          <a:latin typeface="Book Antiqua" panose="02040602050305030304" pitchFamily="18" charset="0"/>
                          <a:ea typeface="+mn-ea"/>
                          <a:cs typeface="+mn-cs"/>
                        </a:rPr>
                        <a:t>2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35253596"/>
                  </a:ext>
                </a:extLst>
              </a:tr>
              <a:tr h="759844">
                <a:tc>
                  <a:txBody>
                    <a:bodyPr/>
                    <a:lstStyle/>
                    <a:p>
                      <a:pPr algn="ctr"/>
                      <a:r>
                        <a:rPr lang="hu-HU" dirty="0" smtClean="0">
                          <a:latin typeface="Book Antiqua" panose="02040602050305030304" pitchFamily="18" charset="0"/>
                        </a:rPr>
                        <a:t>FDI (2019 QI.-III.)</a:t>
                      </a:r>
                      <a:endParaRPr lang="hu-HU" dirty="0">
                        <a:latin typeface="Book Antiqua" panose="0204060205030503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dirty="0" smtClean="0">
                          <a:latin typeface="Book Antiqua" panose="02040602050305030304" pitchFamily="18" charset="0"/>
                        </a:rPr>
                        <a:t>266,96 m USD</a:t>
                      </a:r>
                      <a:endParaRPr lang="hu-HU" dirty="0">
                        <a:latin typeface="Book Antiqua" panose="0204060205030503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60773388"/>
                  </a:ext>
                </a:extLst>
              </a:tr>
              <a:tr h="1311512">
                <a:tc>
                  <a:txBody>
                    <a:bodyPr/>
                    <a:lstStyle/>
                    <a:p>
                      <a:pPr algn="ctr"/>
                      <a:r>
                        <a:rPr lang="hu-HU" dirty="0" smtClean="0">
                          <a:latin typeface="Book Antiqua" panose="02040602050305030304" pitchFamily="18" charset="0"/>
                        </a:rPr>
                        <a:t>GRP (GRP/</a:t>
                      </a:r>
                      <a:r>
                        <a:rPr lang="hu-HU" dirty="0" err="1" smtClean="0">
                          <a:latin typeface="Book Antiqua" panose="02040602050305030304" pitchFamily="18" charset="0"/>
                        </a:rPr>
                        <a:t>capita</a:t>
                      </a:r>
                      <a:r>
                        <a:rPr lang="hu-HU" dirty="0" smtClean="0">
                          <a:latin typeface="Book Antiqua" panose="02040602050305030304" pitchFamily="18" charset="0"/>
                        </a:rPr>
                        <a:t>)</a:t>
                      </a:r>
                      <a:endParaRPr lang="hu-HU" dirty="0">
                        <a:latin typeface="Book Antiqua" panose="0204060205030503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dirty="0" smtClean="0">
                          <a:latin typeface="Book Antiqua" panose="02040602050305030304" pitchFamily="18" charset="0"/>
                        </a:rPr>
                        <a:t>1.104 milliárd RUB (603 e RUB)</a:t>
                      </a:r>
                      <a:endParaRPr lang="hu-HU" dirty="0">
                        <a:latin typeface="Book Antiqua" panose="0204060205030503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65010516"/>
                  </a:ext>
                </a:extLst>
              </a:tr>
            </a:tbl>
          </a:graphicData>
        </a:graphic>
      </p:graphicFrame>
      <p:pic>
        <p:nvPicPr>
          <p:cNvPr id="3" name="Kép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62095" y="2133329"/>
            <a:ext cx="5574963" cy="32926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79864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Kép 3"/>
          <p:cNvPicPr>
            <a:picLocks noChangeAspect="1"/>
          </p:cNvPicPr>
          <p:nvPr/>
        </p:nvPicPr>
        <p:blipFill>
          <a:blip r:embed="rId2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72528" y="-596377"/>
            <a:ext cx="12364527" cy="7939965"/>
          </a:xfrm>
          <a:prstGeom prst="rect">
            <a:avLst/>
          </a:prstGeom>
        </p:spPr>
      </p:pic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>
                <a:latin typeface="Book Antiqua" panose="02040602050305030304" pitchFamily="18" charset="0"/>
              </a:rPr>
              <a:t>Kulcsrégiók az </a:t>
            </a:r>
            <a:r>
              <a:rPr lang="hu-HU" dirty="0" err="1" smtClean="0">
                <a:latin typeface="Book Antiqua" panose="02040602050305030304" pitchFamily="18" charset="0"/>
              </a:rPr>
              <a:t>ÉNySzK-ben</a:t>
            </a:r>
            <a:r>
              <a:rPr lang="hu-HU" dirty="0" smtClean="0">
                <a:latin typeface="Book Antiqua" panose="02040602050305030304" pitchFamily="18" charset="0"/>
              </a:rPr>
              <a:t> – Pszkov megye	</a:t>
            </a:r>
            <a:endParaRPr lang="hu-HU" dirty="0">
              <a:latin typeface="Book Antiqua" panose="02040602050305030304" pitchFamily="18" charset="0"/>
            </a:endParaRPr>
          </a:p>
        </p:txBody>
      </p:sp>
      <p:graphicFrame>
        <p:nvGraphicFramePr>
          <p:cNvPr id="5" name="Tartalom helye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531992058"/>
              </p:ext>
            </p:extLst>
          </p:nvPr>
        </p:nvGraphicFramePr>
        <p:xfrm>
          <a:off x="838200" y="1825625"/>
          <a:ext cx="5257800" cy="435088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28900">
                  <a:extLst>
                    <a:ext uri="{9D8B030D-6E8A-4147-A177-3AD203B41FA5}">
                      <a16:colId xmlns:a16="http://schemas.microsoft.com/office/drawing/2014/main" val="2480267959"/>
                    </a:ext>
                  </a:extLst>
                </a:gridCol>
                <a:gridCol w="2628900">
                  <a:extLst>
                    <a:ext uri="{9D8B030D-6E8A-4147-A177-3AD203B41FA5}">
                      <a16:colId xmlns:a16="http://schemas.microsoft.com/office/drawing/2014/main" val="4104196798"/>
                    </a:ext>
                  </a:extLst>
                </a:gridCol>
              </a:tblGrid>
              <a:tr h="759844">
                <a:tc>
                  <a:txBody>
                    <a:bodyPr/>
                    <a:lstStyle/>
                    <a:p>
                      <a:pPr algn="ctr"/>
                      <a:endParaRPr lang="hu-HU" dirty="0">
                        <a:latin typeface="Book Antiqua" panose="0204060205030503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dirty="0" smtClean="0">
                          <a:latin typeface="Book Antiqua" panose="02040602050305030304" pitchFamily="18" charset="0"/>
                        </a:rPr>
                        <a:t>Pszkov megye</a:t>
                      </a:r>
                      <a:endParaRPr lang="hu-HU" dirty="0">
                        <a:latin typeface="Book Antiqua" panose="0204060205030503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4406850"/>
                  </a:ext>
                </a:extLst>
              </a:tr>
              <a:tr h="759844">
                <a:tc>
                  <a:txBody>
                    <a:bodyPr/>
                    <a:lstStyle/>
                    <a:p>
                      <a:pPr algn="ctr"/>
                      <a:r>
                        <a:rPr lang="hu-HU" dirty="0" smtClean="0">
                          <a:latin typeface="Book Antiqua" panose="02040602050305030304" pitchFamily="18" charset="0"/>
                        </a:rPr>
                        <a:t>Lakosság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dirty="0" smtClean="0">
                          <a:latin typeface="Book Antiqua" panose="02040602050305030304" pitchFamily="18" charset="0"/>
                        </a:rPr>
                        <a:t>633 ezer fő</a:t>
                      </a:r>
                      <a:endParaRPr lang="hu-HU" dirty="0">
                        <a:latin typeface="Book Antiqua" panose="0204060205030503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24047142"/>
                  </a:ext>
                </a:extLst>
              </a:tr>
              <a:tr h="759844">
                <a:tc>
                  <a:txBody>
                    <a:bodyPr/>
                    <a:lstStyle/>
                    <a:p>
                      <a:pPr algn="ctr"/>
                      <a:r>
                        <a:rPr lang="hu-HU" dirty="0" smtClean="0">
                          <a:latin typeface="Book Antiqua" panose="02040602050305030304" pitchFamily="18" charset="0"/>
                        </a:rPr>
                        <a:t>Terület</a:t>
                      </a:r>
                      <a:endParaRPr lang="hu-HU" dirty="0">
                        <a:latin typeface="Book Antiqua" panose="0204060205030503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sz="1800" b="0" i="0" kern="1200" dirty="0" smtClean="0">
                          <a:solidFill>
                            <a:schemeClr val="dk1"/>
                          </a:solidFill>
                          <a:effectLst/>
                          <a:latin typeface="Book Antiqua" panose="02040602050305030304" pitchFamily="18" charset="0"/>
                          <a:ea typeface="+mn-ea"/>
                          <a:cs typeface="+mn-cs"/>
                        </a:rPr>
                        <a:t>55300</a:t>
                      </a:r>
                      <a:r>
                        <a:rPr lang="hu-HU" sz="1800" b="0" i="0" kern="1200" baseline="0" dirty="0" smtClean="0">
                          <a:solidFill>
                            <a:schemeClr val="dk1"/>
                          </a:solidFill>
                          <a:effectLst/>
                          <a:latin typeface="Book Antiqua" panose="02040602050305030304" pitchFamily="18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hu-HU" sz="1800" b="0" i="0" kern="1200" dirty="0" smtClean="0">
                          <a:solidFill>
                            <a:schemeClr val="dk1"/>
                          </a:solidFill>
                          <a:effectLst/>
                          <a:latin typeface="Book Antiqua" panose="02040602050305030304" pitchFamily="18" charset="0"/>
                          <a:ea typeface="+mn-ea"/>
                          <a:cs typeface="+mn-cs"/>
                        </a:rPr>
                        <a:t>km</a:t>
                      </a:r>
                      <a:r>
                        <a:rPr lang="hu-HU" sz="1800" b="0" i="0" kern="1200" baseline="30000" dirty="0" smtClean="0">
                          <a:solidFill>
                            <a:schemeClr val="dk1"/>
                          </a:solidFill>
                          <a:effectLst/>
                          <a:latin typeface="Book Antiqua" panose="02040602050305030304" pitchFamily="18" charset="0"/>
                          <a:ea typeface="+mn-ea"/>
                          <a:cs typeface="+mn-cs"/>
                        </a:rPr>
                        <a:t>2</a:t>
                      </a:r>
                      <a:endParaRPr lang="hu-HU" baseline="30000" dirty="0">
                        <a:latin typeface="Book Antiqua" panose="0204060205030503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35253596"/>
                  </a:ext>
                </a:extLst>
              </a:tr>
              <a:tr h="759844">
                <a:tc>
                  <a:txBody>
                    <a:bodyPr/>
                    <a:lstStyle/>
                    <a:p>
                      <a:pPr algn="ctr"/>
                      <a:r>
                        <a:rPr lang="hu-HU" dirty="0" smtClean="0">
                          <a:latin typeface="Book Antiqua" panose="02040602050305030304" pitchFamily="18" charset="0"/>
                        </a:rPr>
                        <a:t>FDI (2019 QI.-III.)</a:t>
                      </a:r>
                      <a:endParaRPr lang="hu-HU" dirty="0">
                        <a:latin typeface="Book Antiqua" panose="0204060205030503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dirty="0" smtClean="0">
                          <a:latin typeface="Book Antiqua" panose="02040602050305030304" pitchFamily="18" charset="0"/>
                        </a:rPr>
                        <a:t>3,71 m USD</a:t>
                      </a:r>
                      <a:endParaRPr lang="hu-HU" dirty="0">
                        <a:latin typeface="Book Antiqua" panose="0204060205030503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60773388"/>
                  </a:ext>
                </a:extLst>
              </a:tr>
              <a:tr h="1311512">
                <a:tc>
                  <a:txBody>
                    <a:bodyPr/>
                    <a:lstStyle/>
                    <a:p>
                      <a:pPr algn="ctr"/>
                      <a:r>
                        <a:rPr lang="hu-HU" dirty="0" smtClean="0">
                          <a:latin typeface="Book Antiqua" panose="02040602050305030304" pitchFamily="18" charset="0"/>
                        </a:rPr>
                        <a:t>GRP (GRP/</a:t>
                      </a:r>
                      <a:r>
                        <a:rPr lang="hu-HU" dirty="0" err="1" smtClean="0">
                          <a:latin typeface="Book Antiqua" panose="02040602050305030304" pitchFamily="18" charset="0"/>
                        </a:rPr>
                        <a:t>capita</a:t>
                      </a:r>
                      <a:r>
                        <a:rPr lang="hu-HU" dirty="0" smtClean="0">
                          <a:latin typeface="Book Antiqua" panose="02040602050305030304" pitchFamily="18" charset="0"/>
                        </a:rPr>
                        <a:t>)</a:t>
                      </a:r>
                      <a:endParaRPr lang="hu-HU" dirty="0">
                        <a:latin typeface="Book Antiqua" panose="0204060205030503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dirty="0" smtClean="0">
                          <a:latin typeface="Book Antiqua" panose="02040602050305030304" pitchFamily="18" charset="0"/>
                        </a:rPr>
                        <a:t>4.193 milliárd RUB (781 e RUB)</a:t>
                      </a:r>
                      <a:endParaRPr lang="hu-HU" dirty="0">
                        <a:latin typeface="Book Antiqua" panose="0204060205030503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65010516"/>
                  </a:ext>
                </a:extLst>
              </a:tr>
            </a:tbl>
          </a:graphicData>
        </a:graphic>
      </p:graphicFrame>
      <p:pic>
        <p:nvPicPr>
          <p:cNvPr id="3" name="Kép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06959" y="2368564"/>
            <a:ext cx="5474081" cy="32650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19688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Kép 3"/>
          <p:cNvPicPr>
            <a:picLocks noChangeAspect="1"/>
          </p:cNvPicPr>
          <p:nvPr/>
        </p:nvPicPr>
        <p:blipFill>
          <a:blip r:embed="rId2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72528" y="-596377"/>
            <a:ext cx="12364527" cy="7939965"/>
          </a:xfrm>
          <a:prstGeom prst="rect">
            <a:avLst/>
          </a:prstGeom>
        </p:spPr>
      </p:pic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2883377" y="3022060"/>
            <a:ext cx="6252713" cy="1325563"/>
          </a:xfrm>
        </p:spPr>
        <p:txBody>
          <a:bodyPr/>
          <a:lstStyle/>
          <a:p>
            <a:r>
              <a:rPr lang="hu-HU" b="1" dirty="0" smtClean="0">
                <a:latin typeface="Book Antiqua" panose="02040602050305030304" pitchFamily="18" charset="0"/>
              </a:rPr>
              <a:t>Köszönöm a figyelmet!</a:t>
            </a:r>
            <a:br>
              <a:rPr lang="hu-HU" b="1" dirty="0" smtClean="0">
                <a:latin typeface="Book Antiqua" panose="02040602050305030304" pitchFamily="18" charset="0"/>
              </a:rPr>
            </a:br>
            <a:endParaRPr lang="hu-HU" b="1" dirty="0">
              <a:latin typeface="Book Antiqua" panose="02040602050305030304" pitchFamily="18" charset="0"/>
            </a:endParaRPr>
          </a:p>
        </p:txBody>
      </p:sp>
      <p:sp>
        <p:nvSpPr>
          <p:cNvPr id="5" name="Szövegdoboz 4"/>
          <p:cNvSpPr txBox="1"/>
          <p:nvPr/>
        </p:nvSpPr>
        <p:spPr>
          <a:xfrm>
            <a:off x="3771179" y="4502898"/>
            <a:ext cx="447711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u-HU" dirty="0" smtClean="0">
                <a:latin typeface="Book Antiqua" panose="02040602050305030304" pitchFamily="18" charset="0"/>
                <a:hlinkClick r:id="rId3"/>
              </a:rPr>
              <a:t>https://szentpetervar.mfa.gov.hu/</a:t>
            </a:r>
            <a:endParaRPr lang="hu-HU" dirty="0" smtClean="0">
              <a:latin typeface="Book Antiqua" panose="02040602050305030304" pitchFamily="18" charset="0"/>
            </a:endParaRPr>
          </a:p>
          <a:p>
            <a:pPr algn="ctr"/>
            <a:r>
              <a:rPr lang="hu-HU" dirty="0" smtClean="0">
                <a:latin typeface="Book Antiqua" panose="02040602050305030304" pitchFamily="18" charset="0"/>
              </a:rPr>
              <a:t>Gmikecz@mfa.gov.hu</a:t>
            </a:r>
            <a:endParaRPr lang="hu-HU" dirty="0">
              <a:latin typeface="Book Antiqua" panose="020406020503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753399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4111</TotalTime>
  <Words>329</Words>
  <Application>Microsoft Office PowerPoint</Application>
  <PresentationFormat>Szélesvásznú</PresentationFormat>
  <Paragraphs>65</Paragraphs>
  <Slides>8</Slides>
  <Notes>0</Notes>
  <HiddenSlides>0</HiddenSlides>
  <MMClips>0</MMClips>
  <ScaleCrop>false</ScaleCrop>
  <HeadingPairs>
    <vt:vector size="6" baseType="variant">
      <vt:variant>
        <vt:lpstr>Használt betűtípusok</vt:lpstr>
      </vt:variant>
      <vt:variant>
        <vt:i4>4</vt:i4>
      </vt:variant>
      <vt:variant>
        <vt:lpstr>Téma</vt:lpstr>
      </vt:variant>
      <vt:variant>
        <vt:i4>1</vt:i4>
      </vt:variant>
      <vt:variant>
        <vt:lpstr>Diacímek</vt:lpstr>
      </vt:variant>
      <vt:variant>
        <vt:i4>8</vt:i4>
      </vt:variant>
    </vt:vector>
  </HeadingPairs>
  <TitlesOfParts>
    <vt:vector size="13" baseType="lpstr">
      <vt:lpstr>Arial</vt:lpstr>
      <vt:lpstr>Book Antiqua</vt:lpstr>
      <vt:lpstr>Calibri</vt:lpstr>
      <vt:lpstr>Calibri Light</vt:lpstr>
      <vt:lpstr>Office-téma</vt:lpstr>
      <vt:lpstr>Befektetési lehetőségek: Szentpétervár és az Észak-nyugati Szövetségi Körzet</vt:lpstr>
      <vt:lpstr>Észak-nyugati Szövetségi Körzet – Általános információk</vt:lpstr>
      <vt:lpstr>Észak-nyugati Szövetségi Körzet – Főbb ágazatok</vt:lpstr>
      <vt:lpstr>Speciális gazdasági övezetek</vt:lpstr>
      <vt:lpstr>Kulcsrégiók az ÉNySzK-ben - Szentpétervár </vt:lpstr>
      <vt:lpstr>Kulcsrégiók az ÉNySzK-ben – Leningrád megye</vt:lpstr>
      <vt:lpstr>Kulcsrégiók az ÉNySzK-ben – Pszkov megye </vt:lpstr>
      <vt:lpstr>Köszönöm a figyelmet!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Befektetési lehetőségek: Szentpétervár és az Észak-nyugati Szövetségi Körzet</dc:title>
  <dc:creator>Mikecz Gábor - SPT</dc:creator>
  <cp:lastModifiedBy>Mikecz Gábor - SPT</cp:lastModifiedBy>
  <cp:revision>15</cp:revision>
  <dcterms:created xsi:type="dcterms:W3CDTF">2020-11-02T11:54:27Z</dcterms:created>
  <dcterms:modified xsi:type="dcterms:W3CDTF">2020-11-05T08:26:10Z</dcterms:modified>
</cp:coreProperties>
</file>