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61" r:id="rId6"/>
    <p:sldId id="262" r:id="rId7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0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0162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07732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2820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31522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539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9801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43071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90660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2017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10252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65756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EE175-214C-4756-9B56-9CE31D07B14A}" type="datetimeFigureOut">
              <a:rPr lang="hu-HU" smtClean="0"/>
              <a:t>2020. 11. 02.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8166C-3DA2-40F7-97F9-425CD9A98F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96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725283"/>
          </a:xfrm>
        </p:spPr>
        <p:txBody>
          <a:bodyPr>
            <a:normAutofit fontScale="90000"/>
          </a:bodyPr>
          <a:lstStyle/>
          <a:p>
            <a:r>
              <a:rPr lang="hu-HU" b="1" u="sng" dirty="0" smtClean="0">
                <a:latin typeface="Book Antiqua" panose="02040602050305030304" pitchFamily="18" charset="0"/>
              </a:rPr>
              <a:t>Termék bevezetése az orosz piacra, eljárásrend </a:t>
            </a:r>
            <a:endParaRPr lang="hu-HU" b="1" u="sng" dirty="0">
              <a:latin typeface="Book Antiqua" panose="02040602050305030304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190891" y="4947758"/>
            <a:ext cx="4609381" cy="1202875"/>
          </a:xfrm>
        </p:spPr>
        <p:txBody>
          <a:bodyPr/>
          <a:lstStyle/>
          <a:p>
            <a:r>
              <a:rPr lang="hu-HU" dirty="0" smtClean="0">
                <a:latin typeface="Book Antiqua" panose="02040602050305030304" pitchFamily="18" charset="0"/>
              </a:rPr>
              <a:t>2020. november 5. </a:t>
            </a:r>
          </a:p>
          <a:p>
            <a:r>
              <a:rPr lang="hu-HU" dirty="0" smtClean="0">
                <a:latin typeface="Book Antiqua" panose="02040602050305030304" pitchFamily="18" charset="0"/>
              </a:rPr>
              <a:t>Készítette: Mikecz Gábor</a:t>
            </a:r>
            <a:endParaRPr lang="hu-HU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72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u="sng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Fő lépések</a:t>
            </a:r>
            <a:r>
              <a:rPr lang="hu-HU" dirty="0" smtClean="0">
                <a:solidFill>
                  <a:schemeClr val="accent2">
                    <a:lumMod val="75000"/>
                  </a:schemeClr>
                </a:solidFill>
              </a:rPr>
              <a:t>	</a:t>
            </a:r>
            <a:endParaRPr lang="hu-H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74608" y="2921180"/>
            <a:ext cx="5821392" cy="480808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Piaci előnyök/konkurencia/saját USP beazonosítása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Piaci kihívások ismerete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Széleskörű piackutatás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Személyes kapcsolatok kialakítása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Megbízható partnerek beazonosítása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Kapcsolattartás a versenytársakkal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Politikai korrektség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Legoptimálisabb piacra lépési pont kiválasztása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Körültekintés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Kormányzati kapcsolatok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Kreativitás/piaci rések kihasználása</a:t>
            </a:r>
          </a:p>
          <a:p>
            <a:pPr marL="514350" indent="-514350">
              <a:buFont typeface="+mj-lt"/>
              <a:buAutoNum type="arabicPeriod"/>
            </a:pPr>
            <a:endParaRPr lang="hu-HU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194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u="sng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Együttműködési formák</a:t>
            </a:r>
            <a:endParaRPr lang="hu-HU" b="1" u="sng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0" y="1825625"/>
            <a:ext cx="6709913" cy="503237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a. </a:t>
            </a:r>
            <a:r>
              <a:rPr lang="hu-HU" sz="33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Eseti/rendszeres exportálás közvetlenül;</a:t>
            </a:r>
          </a:p>
          <a:p>
            <a:pPr marL="0" indent="0">
              <a:buNone/>
            </a:pPr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Rendkívül fontos eleme az orosz nyelv ismerete, a tájékoztató anyagok orosz nyelvre fordítása. Angol nyelvű megkeresésekre a partnerek csak a legritkább esetekben válaszolnak. Ugyancsak ki kell emelni, hogy a legtöbb terméknél tanúsítvány beszerzése szükséges (az EU-s tanúsítványok hiába vannak szigorúbb feltételekhez kötve, nem elfogadottak), amely hosszas, bürokratikus folyamat.</a:t>
            </a:r>
          </a:p>
          <a:p>
            <a:pPr marL="0" indent="0">
              <a:buNone/>
            </a:pPr>
            <a:r>
              <a:rPr lang="hu-HU" sz="34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b. Komplett disztribúciós hálózat kiépítése;</a:t>
            </a:r>
          </a:p>
          <a:p>
            <a:pPr marL="0" indent="0">
              <a:buNone/>
            </a:pPr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Fontos a megbízható partner beazonosítása. Amennyiben kétségei merülnének fel egy orosz disztribútorral kapcsolatban kezelje azt megfelelő körültekintéssel, javasoljuk a külképviselet bevonását ha szükséges.</a:t>
            </a:r>
          </a:p>
          <a:p>
            <a:pPr marL="0" indent="0">
              <a:buNone/>
            </a:pPr>
            <a:r>
              <a:rPr lang="hu-HU" sz="34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c. Saját képviselet, leányvállalat, fióktelep létrehozása;</a:t>
            </a:r>
          </a:p>
          <a:p>
            <a:pPr marL="0" indent="0">
              <a:buNone/>
            </a:pPr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Már tapasztaltabb exportőrök esetében javasolt, az orosz piac szerteágazó ismerete mellett. A képviselet nyitás ugyancsak hosszas, bürokratikus, sok akadállyal rendelkező folyamat, érdemes szakértőt bevonni. Fontos, hogy minden szükséges lépést megfelelően dokumentáljunk.</a:t>
            </a:r>
          </a:p>
          <a:p>
            <a:pPr marL="0" indent="0">
              <a:buNone/>
            </a:pPr>
            <a:r>
              <a:rPr lang="hu-HU" sz="34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d. Helyben történő, önálló, vagy orosz partnerrel közös gyártás.</a:t>
            </a:r>
          </a:p>
          <a:p>
            <a:pPr marL="0" indent="0">
              <a:buNone/>
            </a:pPr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Megfelelő tanúsítványok, engedélyek beszerzéséhez kötött, fordítsunk kiemelt figyelmet a partnerek megbízhatóságára. Jellemzően Kft. vagy Rt. alapítását javasoljuk</a:t>
            </a:r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hu-H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386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Kihívások az orosz piacon</a:t>
            </a:r>
            <a:endParaRPr lang="hu-HU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Túlbürokratizált folyamatok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Korrupció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Politikai instabilitás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Protekcionizmus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Bizonytalan rubel árfolyam</a:t>
            </a:r>
            <a:endParaRPr lang="hu-HU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81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Piacralépési</a:t>
            </a:r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 eljárásrend</a:t>
            </a:r>
            <a:endParaRPr lang="hu-HU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Kapcsolatfelvétel: Személyesen!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Pontos célcsoport beazonosítása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Megbízható partner megtalálása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Jogszabályi környezet áttanulmányozása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Marketing terv felvázolása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Szükséges tanúsítványok beszerzése</a:t>
            </a:r>
          </a:p>
          <a:p>
            <a:endParaRPr lang="hu-HU" dirty="0" smtClean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  <a:p>
            <a:endParaRPr lang="hu-HU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13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096000" y="2262023"/>
            <a:ext cx="6990272" cy="2333953"/>
          </a:xfrm>
        </p:spPr>
        <p:txBody>
          <a:bodyPr>
            <a:normAutofit/>
          </a:bodyPr>
          <a:lstStyle/>
          <a:p>
            <a:r>
              <a:rPr lang="hu-HU" b="1" u="sng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Köszönöm a figyelmet!</a:t>
            </a:r>
            <a:endParaRPr lang="hu-HU" b="1" u="sng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190891" y="4947758"/>
            <a:ext cx="4609381" cy="1202875"/>
          </a:xfrm>
        </p:spPr>
        <p:txBody>
          <a:bodyPr/>
          <a:lstStyle/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2020. november 5. </a:t>
            </a:r>
          </a:p>
          <a:p>
            <a:r>
              <a:rPr lang="hu-HU" dirty="0" smtClean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</a:rPr>
              <a:t>Készítette: Mikecz Gábor</a:t>
            </a:r>
            <a:endParaRPr lang="hu-HU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21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4121</TotalTime>
  <Words>280</Words>
  <Application>Microsoft Office PowerPoint</Application>
  <PresentationFormat>Szélesvásznú</PresentationFormat>
  <Paragraphs>40</Paragraphs>
  <Slides>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1" baseType="lpstr">
      <vt:lpstr>Arial</vt:lpstr>
      <vt:lpstr>Book Antiqua</vt:lpstr>
      <vt:lpstr>Calibri</vt:lpstr>
      <vt:lpstr>Calibri Light</vt:lpstr>
      <vt:lpstr>Office-téma</vt:lpstr>
      <vt:lpstr>Termék bevezetése az orosz piacra, eljárásrend </vt:lpstr>
      <vt:lpstr>Fő lépések </vt:lpstr>
      <vt:lpstr>Együttműködési formák</vt:lpstr>
      <vt:lpstr>Kihívások az orosz piacon</vt:lpstr>
      <vt:lpstr>Piacralépési eljárásrend</vt:lpstr>
      <vt:lpstr>Köszönöm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Termék bevezetése az orosz piacra, eljárásrend</dc:title>
  <dc:creator>Mikecz Gábor - SPT</dc:creator>
  <cp:lastModifiedBy>Mikecz Gábor - SPT</cp:lastModifiedBy>
  <cp:revision>12</cp:revision>
  <dcterms:created xsi:type="dcterms:W3CDTF">2020-11-02T11:44:55Z</dcterms:created>
  <dcterms:modified xsi:type="dcterms:W3CDTF">2020-11-05T08:26:14Z</dcterms:modified>
</cp:coreProperties>
</file>