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1" r:id="rId1"/>
  </p:sldMasterIdLst>
  <p:notesMasterIdLst>
    <p:notesMasterId r:id="rId12"/>
  </p:notesMasterIdLst>
  <p:handoutMasterIdLst>
    <p:handoutMasterId r:id="rId13"/>
  </p:handoutMasterIdLst>
  <p:sldIdLst>
    <p:sldId id="399" r:id="rId2"/>
    <p:sldId id="421" r:id="rId3"/>
    <p:sldId id="408" r:id="rId4"/>
    <p:sldId id="412" r:id="rId5"/>
    <p:sldId id="418" r:id="rId6"/>
    <p:sldId id="419" r:id="rId7"/>
    <p:sldId id="417" r:id="rId8"/>
    <p:sldId id="416" r:id="rId9"/>
    <p:sldId id="420" r:id="rId10"/>
    <p:sldId id="404" r:id="rId11"/>
  </p:sldIdLst>
  <p:sldSz cx="9144000" cy="5143500" type="screen16x9"/>
  <p:notesSz cx="6761163" cy="9942513"/>
  <p:defaultTextStyle>
    <a:defPPr>
      <a:defRPr lang="ru-RU"/>
    </a:defPPr>
    <a:lvl1pPr marL="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80BB"/>
    <a:srgbClr val="E9BC2D"/>
    <a:srgbClr val="F7D548"/>
    <a:srgbClr val="B3956F"/>
    <a:srgbClr val="F2F2F2"/>
    <a:srgbClr val="E8E8E8"/>
    <a:srgbClr val="EEEEEE"/>
    <a:srgbClr val="F3F3F3"/>
    <a:srgbClr val="EE8E00"/>
    <a:srgbClr val="AC7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81141" autoAdjust="0"/>
  </p:normalViewPr>
  <p:slideViewPr>
    <p:cSldViewPr>
      <p:cViewPr varScale="1">
        <p:scale>
          <a:sx n="94" d="100"/>
          <a:sy n="94" d="100"/>
        </p:scale>
        <p:origin x="1243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b="1" baseline="0" dirty="0" smtClean="0">
                <a:solidFill>
                  <a:schemeClr val="tx1"/>
                </a:solidFill>
                <a:latin typeface="+mn-lt"/>
              </a:rPr>
              <a:t>Foreign trade turnover </a:t>
            </a:r>
          </a:p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b="1" baseline="0" dirty="0" smtClean="0">
                <a:solidFill>
                  <a:schemeClr val="tx1"/>
                </a:solidFill>
                <a:latin typeface="+mn-lt"/>
              </a:rPr>
              <a:t>of the Orenburg Region (</a:t>
            </a:r>
            <a:r>
              <a:rPr lang="ru-RU" sz="1400" b="1" baseline="0" dirty="0" smtClean="0">
                <a:solidFill>
                  <a:schemeClr val="tx1"/>
                </a:solidFill>
                <a:latin typeface="+mn-lt"/>
              </a:rPr>
              <a:t>2019</a:t>
            </a:r>
            <a:r>
              <a:rPr lang="en-US" sz="1400" b="1" baseline="0" dirty="0" smtClean="0">
                <a:solidFill>
                  <a:schemeClr val="tx1"/>
                </a:solidFill>
                <a:latin typeface="+mn-lt"/>
              </a:rPr>
              <a:t>)</a:t>
            </a:r>
            <a:endParaRPr lang="ru-RU" sz="1400" b="1" baseline="0" dirty="0" smtClean="0">
              <a:solidFill>
                <a:schemeClr val="tx1"/>
              </a:solidFill>
              <a:latin typeface="+mn-lt"/>
            </a:endParaRPr>
          </a:p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400" b="1" baseline="0" dirty="0" smtClean="0">
                <a:solidFill>
                  <a:schemeClr val="tx1"/>
                </a:solidFill>
                <a:latin typeface="+mn-lt"/>
              </a:rPr>
              <a:t> 2,3 </a:t>
            </a:r>
            <a:r>
              <a:rPr lang="en-US" sz="1400" b="1" baseline="0" dirty="0" smtClean="0">
                <a:solidFill>
                  <a:schemeClr val="tx1"/>
                </a:solidFill>
                <a:latin typeface="+mn-lt"/>
              </a:rPr>
              <a:t>billion USD</a:t>
            </a:r>
            <a:endParaRPr lang="ru-RU" sz="1400" b="1" dirty="0">
              <a:solidFill>
                <a:schemeClr val="tx1"/>
              </a:solidFill>
              <a:latin typeface="+mn-lt"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532899503172722E-2"/>
          <c:y val="0.29657558427607933"/>
          <c:w val="0.93569874794369512"/>
          <c:h val="0.64506892253448744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Внешнеторговый оборот Оренбургской области в 2016 году (млрд. долларов США)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04E-492B-857A-31BC6C9B8B8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04E-492B-857A-31BC6C9B8B88}"/>
              </c:ext>
            </c:extLst>
          </c:dPt>
          <c:cat>
            <c:strRef>
              <c:f>Sheet1!$A$2:$A$3</c:f>
              <c:strCache>
                <c:ptCount val="2"/>
                <c:pt idx="0">
                  <c:v>Экспорт</c:v>
                </c:pt>
                <c:pt idx="1">
                  <c:v>Импорт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2.04</c:v>
                </c:pt>
                <c:pt idx="1">
                  <c:v>0.29000000000000015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E2-4A34-AC1F-5E9090DD81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>
                <a:solidFill>
                  <a:schemeClr val="tx1"/>
                </a:solidFill>
              </a:defRPr>
            </a:pPr>
            <a:r>
              <a:rPr lang="en-US" sz="1600" dirty="0" smtClean="0">
                <a:solidFill>
                  <a:schemeClr val="tx1"/>
                </a:solidFill>
                <a:latin typeface="+mn-lt"/>
              </a:rPr>
              <a:t>Structure </a:t>
            </a:r>
          </a:p>
          <a:p>
            <a:pPr>
              <a:defRPr sz="1600">
                <a:solidFill>
                  <a:schemeClr val="tx1"/>
                </a:solidFill>
              </a:defRPr>
            </a:pPr>
            <a:r>
              <a:rPr lang="en-US" sz="1600" dirty="0" smtClean="0">
                <a:solidFill>
                  <a:schemeClr val="tx1"/>
                </a:solidFill>
                <a:latin typeface="+mn-lt"/>
              </a:rPr>
              <a:t>of regional export</a:t>
            </a:r>
            <a:r>
              <a:rPr lang="ru-RU" sz="160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+mn-lt"/>
              </a:rPr>
              <a:t>(</a:t>
            </a:r>
            <a:r>
              <a:rPr lang="ru-RU" sz="1600" dirty="0" smtClean="0">
                <a:solidFill>
                  <a:schemeClr val="tx1"/>
                </a:solidFill>
                <a:latin typeface="+mn-lt"/>
              </a:rPr>
              <a:t>2019)</a:t>
            </a:r>
            <a:endParaRPr lang="ru-RU" sz="1600" dirty="0">
              <a:solidFill>
                <a:schemeClr val="tx1"/>
              </a:solidFill>
              <a:latin typeface="+mn-lt"/>
            </a:endParaRPr>
          </a:p>
        </c:rich>
      </c:tx>
      <c:layout>
        <c:manualLayout>
          <c:xMode val="edge"/>
          <c:yMode val="edge"/>
          <c:x val="0.13458627007545301"/>
          <c:y val="4.002226248365566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9731418731252082E-2"/>
          <c:y val="0.32896925594125936"/>
          <c:w val="0.62802625105147092"/>
          <c:h val="0.6357568855985704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регионального экспорта (2019 год)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7967405978460305"/>
                  <c:y val="2.0400258557130027E-2"/>
                </c:manualLayout>
              </c:layout>
              <c:spPr/>
              <c:txPr>
                <a:bodyPr/>
                <a:lstStyle/>
                <a:p>
                  <a:pPr>
                    <a:defRPr sz="1200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4F7-4120-9623-E160ECA6E86B}"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sz="1200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54F7-4120-9623-E160ECA6E86B}"/>
                </c:ext>
              </c:extLst>
            </c:dLbl>
            <c:dLbl>
              <c:idx val="2"/>
              <c:layout>
                <c:manualLayout>
                  <c:x val="1.2366572984946117E-2"/>
                  <c:y val="-0.167398571875852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54F7-4120-9623-E160ECA6E86B}"/>
                </c:ext>
              </c:extLst>
            </c:dLbl>
            <c:dLbl>
              <c:idx val="4"/>
              <c:layout>
                <c:manualLayout>
                  <c:x val="7.3589371146261531E-2"/>
                  <c:y val="-0.114713769177162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4F7-4120-9623-E160ECA6E86B}"/>
                </c:ext>
              </c:extLst>
            </c:dLbl>
            <c:dLbl>
              <c:idx val="5"/>
              <c:layout>
                <c:manualLayout>
                  <c:x val="9.6667102092823087E-2"/>
                  <c:y val="-8.6771924331639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54F7-4120-9623-E160ECA6E86B}"/>
                </c:ext>
              </c:extLst>
            </c:dLbl>
            <c:dLbl>
              <c:idx val="6"/>
              <c:layout>
                <c:manualLayout>
                  <c:x val="6.2484231490903139E-2"/>
                  <c:y val="-2.00389112852074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54F7-4120-9623-E160ECA6E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fuel and energy products</c:v>
                </c:pt>
                <c:pt idx="1">
                  <c:v>ferrous metals and its products</c:v>
                </c:pt>
                <c:pt idx="2">
                  <c:v>minerals</c:v>
                </c:pt>
                <c:pt idx="3">
                  <c:v>foodstuffs</c:v>
                </c:pt>
                <c:pt idx="4">
                  <c:v>non-ferrous metals</c:v>
                </c:pt>
                <c:pt idx="5">
                  <c:v>chemical products</c:v>
                </c:pt>
                <c:pt idx="6">
                  <c:v>machinery </c:v>
                </c:pt>
              </c:strCache>
            </c:strRef>
          </c:cat>
          <c:val>
            <c:numRef>
              <c:f>Лист1!$B$2:$B$8</c:f>
              <c:numCache>
                <c:formatCode>0.0%</c:formatCode>
                <c:ptCount val="7"/>
                <c:pt idx="0">
                  <c:v>0.45600000000000002</c:v>
                </c:pt>
                <c:pt idx="1">
                  <c:v>0.30399999999999999</c:v>
                </c:pt>
                <c:pt idx="2">
                  <c:v>5.8000000000000003E-2</c:v>
                </c:pt>
                <c:pt idx="3">
                  <c:v>5.8000000000000003E-2</c:v>
                </c:pt>
                <c:pt idx="4">
                  <c:v>4.2999999999999997E-2</c:v>
                </c:pt>
                <c:pt idx="5">
                  <c:v>3.4000000000000002E-2</c:v>
                </c:pt>
                <c:pt idx="6">
                  <c:v>2.1000000000000001E-2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4F7-4120-9623-E160ECA6E86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fuel and energy products</c:v>
                </c:pt>
                <c:pt idx="1">
                  <c:v>ferrous metals and its products</c:v>
                </c:pt>
                <c:pt idx="2">
                  <c:v>minerals</c:v>
                </c:pt>
                <c:pt idx="3">
                  <c:v>foodstuffs</c:v>
                </c:pt>
                <c:pt idx="4">
                  <c:v>non-ferrous metals</c:v>
                </c:pt>
                <c:pt idx="5">
                  <c:v>chemical products</c:v>
                </c:pt>
                <c:pt idx="6">
                  <c:v>machinery 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7-54F7-4120-9623-E160ECA6E8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115970910639565"/>
          <c:y val="0.34497909323206544"/>
          <c:w val="0.34884029089360458"/>
          <c:h val="0.65380159780226443"/>
        </c:manualLayout>
      </c:layout>
      <c:overlay val="0"/>
      <c:txPr>
        <a:bodyPr/>
        <a:lstStyle/>
        <a:p>
          <a:pPr>
            <a:defRPr sz="1000">
              <a:latin typeface="+mn-lt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4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05F0AA-A3AE-4CED-A14B-532A63A2D8E6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3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4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D7E702-A56E-4BAA-9E86-1A6BEE566E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5341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4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717D69-75CA-4243-BD42-DD24BF7615F9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7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4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5AE71-A6ED-43C8-BA61-8A79EB5B0B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761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263" y="746125"/>
            <a:ext cx="6624637" cy="37274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Оренбуржье - быть успешными вместе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191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00543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300 Small and medium-sized enterprises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294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3321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05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u="none" strike="noStrike" kern="1200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Оренбуржье – надежный деловой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u="none" strike="noStrike" kern="1200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партнер для венгерского бизнеса</a:t>
            </a:r>
            <a:endParaRPr kumimoji="0" lang="en-US" sz="1200" b="1" u="none" strike="noStrike" kern="1200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lt"/>
              <a:ea typeface="Times New Roman" pitchFamily="18" charset="0"/>
              <a:cs typeface="Arial" pitchFamily="34" charset="0"/>
            </a:endParaRPr>
          </a:p>
          <a:p>
            <a:pPr marL="88900" algn="just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 smtClean="0"/>
          </a:p>
          <a:p>
            <a:pPr marL="88900" algn="just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/>
              <a:t>По итогам 2019 году объем взаимной торговли составил 81,3 млн. долларов США:</a:t>
            </a:r>
          </a:p>
          <a:p>
            <a:pPr marL="88900" algn="just" defTabSz="914423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200" dirty="0" smtClean="0"/>
              <a:t>экспорт – 80,4 млн. долларов США;</a:t>
            </a:r>
          </a:p>
          <a:p>
            <a:pPr marL="88900" algn="just" defTabSz="914423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200" dirty="0" smtClean="0"/>
              <a:t> импорт – 0,9 млн. долларов США. </a:t>
            </a:r>
            <a:endParaRPr lang="en-US" sz="1200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/>
              <a:t>Основа экспорта – нефть и нефтепродукты.</a:t>
            </a:r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/>
              <a:t>Основа импорта – механизмы, части для моторных транспортных средств</a:t>
            </a:r>
            <a:endParaRPr lang="en-US" sz="1200" dirty="0" smtClean="0"/>
          </a:p>
          <a:p>
            <a:pPr marL="88900" algn="just" defTabSz="914423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en-US" sz="1200" dirty="0" smtClean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6091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263" y="746125"/>
            <a:ext cx="6624637" cy="37274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837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5AE71-A6ED-43C8-BA61-8A79EB5B0BD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499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 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/>
        </p:nvSpPr>
        <p:spPr>
          <a:xfrm flipV="1">
            <a:off x="2" y="-4"/>
            <a:ext cx="7968996" cy="4053083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/>
        </p:nvCxnSpPr>
        <p:spPr>
          <a:xfrm flipV="1">
            <a:off x="1" y="1013266"/>
            <a:ext cx="4020305" cy="202654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/>
        </p:nvCxnSpPr>
        <p:spPr>
          <a:xfrm flipV="1">
            <a:off x="6729059" y="3917317"/>
            <a:ext cx="2414942" cy="122618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11190" y="2524799"/>
            <a:ext cx="3640180" cy="1212189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algn="l">
              <a:defRPr sz="3225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стиль образца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317687-D49E-41F7-A330-C78C728F0D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11190" y="3736991"/>
            <a:ext cx="3640754" cy="943181"/>
          </a:xfrm>
          <a:prstGeom prst="rect">
            <a:avLst/>
          </a:prstGeom>
        </p:spPr>
        <p:txBody>
          <a:bodyPr rtlCol="0"/>
          <a:lstStyle>
            <a:lvl1pPr marL="0" indent="0" algn="l">
              <a:buNone/>
              <a:defRPr sz="1801" b="0" i="0" spc="225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342908" indent="0" algn="ctr">
              <a:buNone/>
              <a:defRPr sz="1500"/>
            </a:lvl2pPr>
            <a:lvl3pPr marL="685818" indent="0" algn="ctr">
              <a:buNone/>
              <a:defRPr sz="1350"/>
            </a:lvl3pPr>
            <a:lvl4pPr marL="1028726" indent="0" algn="ctr">
              <a:buNone/>
              <a:defRPr sz="1200"/>
            </a:lvl4pPr>
            <a:lvl5pPr marL="1371634" indent="0" algn="ctr">
              <a:buNone/>
              <a:defRPr sz="1200"/>
            </a:lvl5pPr>
            <a:lvl6pPr marL="1714543" indent="0" algn="ctr">
              <a:buNone/>
              <a:defRPr sz="1200"/>
            </a:lvl6pPr>
            <a:lvl7pPr marL="2057452" indent="0" algn="ctr">
              <a:buNone/>
              <a:defRPr sz="1200"/>
            </a:lvl7pPr>
            <a:lvl8pPr marL="2400360" indent="0" algn="ctr">
              <a:buNone/>
              <a:defRPr sz="1200"/>
            </a:lvl8pPr>
            <a:lvl9pPr marL="2743269" indent="0" algn="ctr">
              <a:buNone/>
              <a:defRPr sz="1200"/>
            </a:lvl9pPr>
          </a:lstStyle>
          <a:p>
            <a:pPr rtl="0"/>
            <a:r>
              <a:rPr lang="ru-RU" noProof="0" dirty="0"/>
              <a:t>ЩЕЛКНИТЕ, ЧТОБЫ ИЗМЕНИТЬ ПОДЗАГОЛОВОК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/>
        </p:nvCxnSpPr>
        <p:spPr>
          <a:xfrm flipV="1">
            <a:off x="-13377" y="3525016"/>
            <a:ext cx="1439842" cy="750791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02" y="282253"/>
            <a:ext cx="987443" cy="1143788"/>
          </a:xfrm>
          <a:prstGeom prst="rect">
            <a:avLst/>
          </a:prstGeom>
        </p:spPr>
      </p:pic>
      <p:sp>
        <p:nvSpPr>
          <p:cNvPr id="13" name="Нижний колонтитул 3">
            <a:extLst>
              <a:ext uri="{FF2B5EF4-FFF2-40B4-BE49-F238E27FC236}">
                <a16:creationId xmlns:a16="http://schemas.microsoft.com/office/drawing/2014/main" id="{5ADB14A5-A767-774C-85B8-68EF914689F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7751370" y="4637994"/>
            <a:ext cx="1392632" cy="273844"/>
          </a:xfrm>
        </p:spPr>
        <p:txBody>
          <a:bodyPr rtlCol="0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3D638ACE-163E-40EB-A458-E794C67EA2A6}"/>
              </a:ext>
            </a:extLst>
          </p:cNvPr>
          <p:cNvSpPr txBox="1">
            <a:spLocks/>
          </p:cNvSpPr>
          <p:nvPr userDrawn="1"/>
        </p:nvSpPr>
        <p:spPr>
          <a:xfrm>
            <a:off x="1586977" y="291907"/>
            <a:ext cx="4822388" cy="1023665"/>
          </a:xfrm>
          <a:prstGeom prst="rect">
            <a:avLst/>
          </a:prstGeom>
        </p:spPr>
        <p:txBody>
          <a:bodyPr vert="horz" lIns="68580" tIns="34290" rIns="6858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IN"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0" dirty="0" smtClean="0"/>
              <a:t>ОРЕНБУРГСКАЯ </a:t>
            </a:r>
          </a:p>
          <a:p>
            <a:r>
              <a:rPr lang="ru-RU" sz="2800" b="0" dirty="0" smtClean="0"/>
              <a:t>ОБЛАСТЬ </a:t>
            </a:r>
            <a:endParaRPr lang="ru-RU" sz="2800" b="0" dirty="0"/>
          </a:p>
        </p:txBody>
      </p:sp>
    </p:spTree>
    <p:extLst>
      <p:ext uri="{BB962C8B-B14F-4D97-AF65-F5344CB8AC3E}">
        <p14:creationId xmlns:p14="http://schemas.microsoft.com/office/powerpoint/2010/main" val="1916363281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7537" userDrawn="1">
          <p15:clr>
            <a:srgbClr val="FBAE40"/>
          </p15:clr>
        </p15:guide>
        <p15:guide id="3" pos="138" userDrawn="1">
          <p15:clr>
            <a:srgbClr val="FBAE40"/>
          </p15:clr>
        </p15:guide>
        <p15:guide id="4" orient="horz" pos="4178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pos="2457" userDrawn="1">
          <p15:clr>
            <a:srgbClr val="FBAE40"/>
          </p15:clr>
        </p15:guide>
        <p15:guide id="7" pos="43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ый треугольник 18">
            <a:extLst>
              <a:ext uri="{FF2B5EF4-FFF2-40B4-BE49-F238E27FC236}">
                <a16:creationId xmlns:a16="http://schemas.microsoft.com/office/drawing/2014/main" id="{71D0E8AA-902F-440D-9C55-2A391C22396A}"/>
              </a:ext>
            </a:extLst>
          </p:cNvPr>
          <p:cNvSpPr/>
          <p:nvPr/>
        </p:nvSpPr>
        <p:spPr>
          <a:xfrm flipV="1">
            <a:off x="2" y="-4"/>
            <a:ext cx="7968996" cy="4053083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732BB30B-8262-4715-998F-AAF6A81ADFD3}"/>
              </a:ext>
            </a:extLst>
          </p:cNvPr>
          <p:cNvCxnSpPr>
            <a:cxnSpLocks/>
          </p:cNvCxnSpPr>
          <p:nvPr/>
        </p:nvCxnSpPr>
        <p:spPr>
          <a:xfrm flipV="1">
            <a:off x="0" y="641230"/>
            <a:ext cx="1338943" cy="68063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Заголовок 1">
            <a:extLst>
              <a:ext uri="{FF2B5EF4-FFF2-40B4-BE49-F238E27FC236}">
                <a16:creationId xmlns:a16="http://schemas.microsoft.com/office/drawing/2014/main" id="{4D7EF399-DAA5-44EC-B712-79C755FE8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12884" y="1490570"/>
            <a:ext cx="3683725" cy="1342391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defRPr sz="3001" b="1">
                <a:solidFill>
                  <a:schemeClr val="accent1"/>
                </a:solidFill>
                <a:latin typeface="+mj-lt"/>
                <a:cs typeface="Calibri Light" panose="020F0302020204030204" pitchFamily="34" charset="0"/>
              </a:defRPr>
            </a:lvl1pPr>
          </a:lstStyle>
          <a:p>
            <a:pPr rtl="0"/>
            <a:r>
              <a:rPr lang="ru-RU" noProof="0"/>
              <a:t>Щелкните, чтобы изменить стиль образца заголовка</a:t>
            </a:r>
          </a:p>
        </p:txBody>
      </p:sp>
      <p:sp>
        <p:nvSpPr>
          <p:cNvPr id="101" name="Текст 2">
            <a:extLst>
              <a:ext uri="{FF2B5EF4-FFF2-40B4-BE49-F238E27FC236}">
                <a16:creationId xmlns:a16="http://schemas.microsoft.com/office/drawing/2014/main" id="{26D13BFA-61B0-402F-8611-02D3DFDBEB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712884" y="2844035"/>
            <a:ext cx="3683725" cy="682935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500" b="0" i="0" spc="225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3429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8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ИЗМЕНИТЬ ОБРАЗЕЦ ТЕКСТА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A0A0C24-D997-4E78-951F-AFB51C70EFCC}"/>
              </a:ext>
            </a:extLst>
          </p:cNvPr>
          <p:cNvCxnSpPr>
            <a:cxnSpLocks/>
          </p:cNvCxnSpPr>
          <p:nvPr/>
        </p:nvCxnSpPr>
        <p:spPr>
          <a:xfrm flipV="1">
            <a:off x="6728071" y="3172259"/>
            <a:ext cx="2415931" cy="123552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2B2F1D2E-B631-4CB1-9448-2B50F8C46316}"/>
              </a:ext>
            </a:extLst>
          </p:cNvPr>
          <p:cNvCxnSpPr>
            <a:cxnSpLocks/>
          </p:cNvCxnSpPr>
          <p:nvPr/>
        </p:nvCxnSpPr>
        <p:spPr>
          <a:xfrm flipV="1">
            <a:off x="1" y="1"/>
            <a:ext cx="4972050" cy="253365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5CF69447-82AD-475F-A3AE-3D7FF61DBFE2}"/>
              </a:ext>
            </a:extLst>
          </p:cNvPr>
          <p:cNvCxnSpPr>
            <a:cxnSpLocks/>
          </p:cNvCxnSpPr>
          <p:nvPr/>
        </p:nvCxnSpPr>
        <p:spPr>
          <a:xfrm flipV="1">
            <a:off x="2" y="3835001"/>
            <a:ext cx="1457325" cy="74654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453238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143" userDrawn="1">
          <p15:clr>
            <a:srgbClr val="FBAE40"/>
          </p15:clr>
        </p15:guide>
        <p15:guide id="4" orient="horz" pos="4170" userDrawn="1">
          <p15:clr>
            <a:srgbClr val="FBAE40"/>
          </p15:clr>
        </p15:guide>
        <p15:guide id="5" pos="7537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метка текста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535" y="2397691"/>
            <a:ext cx="3707122" cy="2218706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801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15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35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2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2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4" name="Прямоугольный треугольник 23">
            <a:extLst>
              <a:ext uri="{FF2B5EF4-FFF2-40B4-BE49-F238E27FC236}">
                <a16:creationId xmlns:a16="http://schemas.microsoft.com/office/drawing/2014/main" id="{BD6ACE60-499D-41AB-89C4-D537D7C3D22A}"/>
              </a:ext>
            </a:extLst>
          </p:cNvPr>
          <p:cNvSpPr/>
          <p:nvPr/>
        </p:nvSpPr>
        <p:spPr>
          <a:xfrm flipH="1" flipV="1">
            <a:off x="1379764" y="-4"/>
            <a:ext cx="7764236" cy="4229105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/>
        </p:nvCxnSpPr>
        <p:spPr>
          <a:xfrm flipV="1">
            <a:off x="4781553" y="3785308"/>
            <a:ext cx="1143431" cy="135255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Текст 4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8538" y="1922612"/>
            <a:ext cx="5506973" cy="456671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500" spc="225">
                <a:solidFill>
                  <a:schemeClr val="accent6"/>
                </a:solidFill>
              </a:defRPr>
            </a:lvl1pPr>
            <a:lvl2pPr marL="342908" indent="0">
              <a:buNone/>
              <a:defRPr/>
            </a:lvl2pPr>
          </a:lstStyle>
          <a:p>
            <a:pPr lvl="0" rtl="0"/>
            <a:r>
              <a:rPr lang="ru-RU" noProof="0" dirty="0"/>
              <a:t>НАЖМИТЕ ДЛЯ ИЗМЕНЕНИЯ СТИЛЯ ПОДЗАГОЛОВКА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37B57-91C6-4F8B-8AA0-18FA50B0FD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8536" y="981364"/>
            <a:ext cx="5506967" cy="911675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</a:t>
            </a:r>
            <a:br>
              <a:rPr lang="ru-RU" noProof="0"/>
            </a:br>
            <a:r>
              <a:rPr lang="ru-RU" noProof="0"/>
              <a:t>Стиль образца заголовка 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FE1FADFB-0A3D-40F7-9B40-368DECD971E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953000" y="2"/>
            <a:ext cx="4191000" cy="5154187"/>
          </a:xfrm>
          <a:custGeom>
            <a:avLst/>
            <a:gdLst>
              <a:gd name="connsiteX0" fmla="*/ 3876237 w 5588000"/>
              <a:gd name="connsiteY0" fmla="*/ 5431883 h 6872249"/>
              <a:gd name="connsiteX1" fmla="*/ 4953000 w 5588000"/>
              <a:gd name="connsiteY1" fmla="*/ 5431883 h 6872249"/>
              <a:gd name="connsiteX2" fmla="*/ 3769163 w 5588000"/>
              <a:gd name="connsiteY2" fmla="*/ 6872249 h 6872249"/>
              <a:gd name="connsiteX3" fmla="*/ 2692400 w 5588000"/>
              <a:gd name="connsiteY3" fmla="*/ 6872249 h 6872249"/>
              <a:gd name="connsiteX4" fmla="*/ 2479230 w 5588000"/>
              <a:gd name="connsiteY4" fmla="*/ 2870200 h 6872249"/>
              <a:gd name="connsiteX5" fmla="*/ 3175000 w 5588000"/>
              <a:gd name="connsiteY5" fmla="*/ 2870200 h 6872249"/>
              <a:gd name="connsiteX6" fmla="*/ 1965770 w 5588000"/>
              <a:gd name="connsiteY6" fmla="*/ 4310566 h 6872249"/>
              <a:gd name="connsiteX7" fmla="*/ 1270000 w 5588000"/>
              <a:gd name="connsiteY7" fmla="*/ 4310566 h 6872249"/>
              <a:gd name="connsiteX8" fmla="*/ 5575300 w 5588000"/>
              <a:gd name="connsiteY8" fmla="*/ 139700 h 6872249"/>
              <a:gd name="connsiteX9" fmla="*/ 5575300 w 5588000"/>
              <a:gd name="connsiteY9" fmla="*/ 3238583 h 6872249"/>
              <a:gd name="connsiteX10" fmla="*/ 2571663 w 5588000"/>
              <a:gd name="connsiteY10" fmla="*/ 6858000 h 6872249"/>
              <a:gd name="connsiteX11" fmla="*/ 0 w 5588000"/>
              <a:gd name="connsiteY11" fmla="*/ 6858000 h 6872249"/>
              <a:gd name="connsiteX12" fmla="*/ 4256761 w 5588000"/>
              <a:gd name="connsiteY12" fmla="*/ 0 h 6872249"/>
              <a:gd name="connsiteX13" fmla="*/ 5588000 w 5588000"/>
              <a:gd name="connsiteY13" fmla="*/ 0 h 6872249"/>
              <a:gd name="connsiteX14" fmla="*/ 3274339 w 5588000"/>
              <a:gd name="connsiteY14" fmla="*/ 2755900 h 6872249"/>
              <a:gd name="connsiteX15" fmla="*/ 1943100 w 5588000"/>
              <a:gd name="connsiteY15" fmla="*/ 2755900 h 6872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588000" h="6872249">
                <a:moveTo>
                  <a:pt x="3876237" y="5431883"/>
                </a:moveTo>
                <a:lnTo>
                  <a:pt x="4953000" y="5431883"/>
                </a:lnTo>
                <a:lnTo>
                  <a:pt x="3769163" y="6872249"/>
                </a:lnTo>
                <a:lnTo>
                  <a:pt x="2692400" y="6872249"/>
                </a:lnTo>
                <a:close/>
                <a:moveTo>
                  <a:pt x="2479230" y="2870200"/>
                </a:moveTo>
                <a:lnTo>
                  <a:pt x="3175000" y="2870200"/>
                </a:lnTo>
                <a:lnTo>
                  <a:pt x="1965770" y="4310566"/>
                </a:lnTo>
                <a:lnTo>
                  <a:pt x="1270000" y="4310566"/>
                </a:lnTo>
                <a:close/>
                <a:moveTo>
                  <a:pt x="5575300" y="139700"/>
                </a:moveTo>
                <a:lnTo>
                  <a:pt x="5575300" y="3238583"/>
                </a:lnTo>
                <a:lnTo>
                  <a:pt x="2571663" y="6858000"/>
                </a:lnTo>
                <a:lnTo>
                  <a:pt x="0" y="6858000"/>
                </a:lnTo>
                <a:close/>
                <a:moveTo>
                  <a:pt x="4256761" y="0"/>
                </a:moveTo>
                <a:lnTo>
                  <a:pt x="5588000" y="0"/>
                </a:lnTo>
                <a:lnTo>
                  <a:pt x="3274339" y="2755900"/>
                </a:lnTo>
                <a:lnTo>
                  <a:pt x="1943100" y="2755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DB14A5-A767-774C-85B8-68EF914689F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B9B51B-EAA9-4B4D-A4F6-470CD95DAA7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143575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142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метка текста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ый треугольник 34">
            <a:extLst>
              <a:ext uri="{FF2B5EF4-FFF2-40B4-BE49-F238E27FC236}">
                <a16:creationId xmlns:a16="http://schemas.microsoft.com/office/drawing/2014/main" id="{805F1696-7D6B-4055-94C3-E4C179F63596}"/>
              </a:ext>
            </a:extLst>
          </p:cNvPr>
          <p:cNvSpPr/>
          <p:nvPr/>
        </p:nvSpPr>
        <p:spPr>
          <a:xfrm flipH="1" flipV="1">
            <a:off x="1379764" y="-4"/>
            <a:ext cx="7764236" cy="4229105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sp>
        <p:nvSpPr>
          <p:cNvPr id="18" name="Рисунок 17">
            <a:extLst>
              <a:ext uri="{FF2B5EF4-FFF2-40B4-BE49-F238E27FC236}">
                <a16:creationId xmlns:a16="http://schemas.microsoft.com/office/drawing/2014/main" id="{8B9EC3A9-7039-403A-9414-429521308A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27633" y="1076326"/>
            <a:ext cx="4516366" cy="4067175"/>
          </a:xfrm>
          <a:custGeom>
            <a:avLst/>
            <a:gdLst>
              <a:gd name="connsiteX0" fmla="*/ 6021821 w 6021821"/>
              <a:gd name="connsiteY0" fmla="*/ 0 h 5422900"/>
              <a:gd name="connsiteX1" fmla="*/ 6021821 w 6021821"/>
              <a:gd name="connsiteY1" fmla="*/ 5422900 h 5422900"/>
              <a:gd name="connsiteX2" fmla="*/ 0 w 6021821"/>
              <a:gd name="connsiteY2" fmla="*/ 5422900 h 542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21821" h="5422900">
                <a:moveTo>
                  <a:pt x="6021821" y="0"/>
                </a:moveTo>
                <a:lnTo>
                  <a:pt x="6021821" y="5422900"/>
                </a:lnTo>
                <a:lnTo>
                  <a:pt x="0" y="5422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rIns="365760" rtlCol="0" anchor="ctr">
            <a:noAutofit/>
          </a:bodyPr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535" y="2397691"/>
            <a:ext cx="3707122" cy="2218706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801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15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35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2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2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/>
        </p:nvCxnSpPr>
        <p:spPr>
          <a:xfrm flipV="1">
            <a:off x="7764236" y="889090"/>
            <a:ext cx="1379764" cy="122546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Текст 4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8535" y="1922612"/>
            <a:ext cx="5506966" cy="456671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500" spc="225">
                <a:solidFill>
                  <a:schemeClr val="accent6"/>
                </a:solidFill>
              </a:defRPr>
            </a:lvl1pPr>
            <a:lvl2pPr marL="342908" indent="0">
              <a:buNone/>
              <a:defRPr/>
            </a:lvl2pPr>
          </a:lstStyle>
          <a:p>
            <a:pPr lvl="0" rtl="0"/>
            <a:r>
              <a:rPr lang="ru-RU" noProof="0"/>
              <a:t>НАЖМИТЕ ДЛЯ ИЗМЕНЕНИЯ СТИЛЯ ПОДЗАГОЛОВКА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2DB9D671-9FC8-4306-96B7-D9D585694B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8536" y="981364"/>
            <a:ext cx="5506967" cy="911675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</a:t>
            </a:r>
            <a:br>
              <a:rPr lang="ru-RU" noProof="0" dirty="0"/>
            </a:br>
            <a:r>
              <a:rPr lang="ru-RU" noProof="0" dirty="0"/>
              <a:t>Стиль образца заголовка 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6E55A0B9-F639-8643-9C4D-B93B8EE21A7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0C29282-8AC7-494D-9A8E-A26C7F69948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544066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142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/>
        </p:nvCxnSpPr>
        <p:spPr>
          <a:xfrm flipH="1" flipV="1">
            <a:off x="1" y="4767263"/>
            <a:ext cx="454743" cy="34338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/>
        </p:nvGrpSpPr>
        <p:grpSpPr>
          <a:xfrm flipH="1">
            <a:off x="5670999" y="-19414"/>
            <a:ext cx="3479785" cy="2675171"/>
            <a:chOff x="0" y="-24619"/>
            <a:chExt cx="4639713" cy="3391889"/>
          </a:xfrm>
        </p:grpSpPr>
        <p:sp>
          <p:nvSpPr>
            <p:cNvPr id="26" name="Диагональная полоса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>
                <a:solidFill>
                  <a:schemeClr val="tx1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522549" y="-24619"/>
              <a:ext cx="1216473" cy="870768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Текст 2">
            <a:extLst>
              <a:ext uri="{FF2B5EF4-FFF2-40B4-BE49-F238E27FC236}">
                <a16:creationId xmlns:a16="http://schemas.microsoft.com/office/drawing/2014/main" id="{B2E19FBD-2379-4B3B-910D-F51E007CB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0524" y="1578667"/>
            <a:ext cx="4106468" cy="585891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100" b="1">
                <a:solidFill>
                  <a:schemeClr val="tx1"/>
                </a:solidFill>
              </a:defRPr>
            </a:lvl1pPr>
            <a:lvl2pPr marL="342908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2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8" name="Объект 3">
            <a:extLst>
              <a:ext uri="{FF2B5EF4-FFF2-40B4-BE49-F238E27FC236}">
                <a16:creationId xmlns:a16="http://schemas.microsoft.com/office/drawing/2014/main" id="{8715E757-6584-4841-8154-C92E70E0CD6B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90524" y="2164560"/>
            <a:ext cx="4106468" cy="242411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IN" dirty="0">
                <a:solidFill>
                  <a:schemeClr val="tx1"/>
                </a:solidFill>
              </a:defRPr>
            </a:lvl5pPr>
          </a:lstStyle>
          <a:p>
            <a:pPr lvl="0" rtl="0">
              <a:buClr>
                <a:schemeClr val="accent2"/>
              </a:buClr>
            </a:pPr>
            <a:r>
              <a:rPr lang="ru-RU" noProof="0" smtClean="0"/>
              <a:t>Образец текста</a:t>
            </a:r>
          </a:p>
          <a:p>
            <a:pPr lvl="1" rtl="0">
              <a:buClr>
                <a:schemeClr val="accent2"/>
              </a:buClr>
            </a:pPr>
            <a:r>
              <a:rPr lang="ru-RU" noProof="0" smtClean="0"/>
              <a:t>Второй уровень</a:t>
            </a:r>
          </a:p>
          <a:p>
            <a:pPr lvl="2" rtl="0">
              <a:buClr>
                <a:schemeClr val="accent2"/>
              </a:buClr>
            </a:pPr>
            <a:r>
              <a:rPr lang="ru-RU" noProof="0" smtClean="0"/>
              <a:t>Третий уровень</a:t>
            </a:r>
          </a:p>
          <a:p>
            <a:pPr lvl="3" rtl="0">
              <a:buClr>
                <a:schemeClr val="accent2"/>
              </a:buClr>
            </a:pPr>
            <a:r>
              <a:rPr lang="ru-RU" noProof="0" smtClean="0"/>
              <a:t>Четвертый уровень</a:t>
            </a:r>
          </a:p>
          <a:p>
            <a:pPr lvl="4" rtl="0">
              <a:buClr>
                <a:schemeClr val="accent2"/>
              </a:buClr>
            </a:pPr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4">
            <a:extLst>
              <a:ext uri="{FF2B5EF4-FFF2-40B4-BE49-F238E27FC236}">
                <a16:creationId xmlns:a16="http://schemas.microsoft.com/office/drawing/2014/main" id="{47CDC5A2-8836-4ED3-8E78-18C24853D88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40036" y="1578667"/>
            <a:ext cx="4106700" cy="585891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>
              <a:lnSpc>
                <a:spcPct val="100000"/>
              </a:lnSpc>
              <a:buNone/>
              <a:defRPr sz="2100" b="1">
                <a:solidFill>
                  <a:schemeClr val="tx1"/>
                </a:solidFill>
              </a:defRPr>
            </a:lvl1pPr>
            <a:lvl2pPr marL="342908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2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0" name="Объект 5">
            <a:extLst>
              <a:ext uri="{FF2B5EF4-FFF2-40B4-BE49-F238E27FC236}">
                <a16:creationId xmlns:a16="http://schemas.microsoft.com/office/drawing/2014/main" id="{D957FBD7-2C3C-4DD1-954F-DF1E007BE59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640036" y="2164560"/>
            <a:ext cx="4106700" cy="242411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  <a:lvl2pPr>
              <a:defRPr lang="en-US" dirty="0">
                <a:solidFill>
                  <a:schemeClr val="tx1"/>
                </a:solidFill>
              </a:defRPr>
            </a:lvl2pPr>
            <a:lvl3pPr>
              <a:defRPr lang="en-US" dirty="0">
                <a:solidFill>
                  <a:schemeClr val="tx1"/>
                </a:solidFill>
              </a:defRPr>
            </a:lvl3pPr>
            <a:lvl4pPr>
              <a:defRPr lang="en-US" dirty="0">
                <a:solidFill>
                  <a:schemeClr val="tx1"/>
                </a:solidFill>
              </a:defRPr>
            </a:lvl4pPr>
            <a:lvl5pPr>
              <a:defRPr lang="en-IN" dirty="0">
                <a:solidFill>
                  <a:schemeClr val="tx1"/>
                </a:solidFill>
              </a:defRPr>
            </a:lvl5pPr>
          </a:lstStyle>
          <a:p>
            <a:pPr lvl="0" rtl="0">
              <a:buClr>
                <a:schemeClr val="accent2"/>
              </a:buClr>
            </a:pPr>
            <a:r>
              <a:rPr lang="ru-RU" noProof="0" smtClean="0"/>
              <a:t>Образец текста</a:t>
            </a:r>
          </a:p>
          <a:p>
            <a:pPr lvl="1" rtl="0">
              <a:buClr>
                <a:schemeClr val="accent2"/>
              </a:buClr>
            </a:pPr>
            <a:r>
              <a:rPr lang="ru-RU" noProof="0" smtClean="0"/>
              <a:t>Второй уровень</a:t>
            </a:r>
          </a:p>
          <a:p>
            <a:pPr lvl="2" rtl="0">
              <a:buClr>
                <a:schemeClr val="accent2"/>
              </a:buClr>
            </a:pPr>
            <a:r>
              <a:rPr lang="ru-RU" noProof="0" smtClean="0"/>
              <a:t>Третий уровень</a:t>
            </a:r>
          </a:p>
          <a:p>
            <a:pPr lvl="3" rtl="0">
              <a:buClr>
                <a:schemeClr val="accent2"/>
              </a:buClr>
            </a:pPr>
            <a:r>
              <a:rPr lang="ru-RU" noProof="0" smtClean="0"/>
              <a:t>Четвертый уровень</a:t>
            </a:r>
          </a:p>
          <a:p>
            <a:pPr lvl="4" rtl="0">
              <a:buClr>
                <a:schemeClr val="accent2"/>
              </a:buClr>
            </a:pPr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4" name="Текст 4">
            <a:extLst>
              <a:ext uri="{FF2B5EF4-FFF2-40B4-BE49-F238E27FC236}">
                <a16:creationId xmlns:a16="http://schemas.microsoft.com/office/drawing/2014/main" id="{77DB65FF-A89E-4562-8251-2BB63EFDD28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0371" y="1032704"/>
            <a:ext cx="5526447" cy="456671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500" spc="225">
                <a:solidFill>
                  <a:schemeClr val="accent6"/>
                </a:solidFill>
              </a:defRPr>
            </a:lvl1pPr>
            <a:lvl2pPr marL="342908" indent="0">
              <a:buNone/>
              <a:defRPr/>
            </a:lvl2pPr>
          </a:lstStyle>
          <a:p>
            <a:pPr lvl="0" rtl="0"/>
            <a:r>
              <a:rPr lang="ru-RU" noProof="0"/>
              <a:t>НАЖМИТЕ ДЛЯ ИЗМЕНЕНИЯ СТИЛЯ ПОДЗАГОЛОВКА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5"/>
            <a:ext cx="6249917" cy="860977"/>
          </a:xfrm>
          <a:prstGeom prst="rect">
            <a:avLst/>
          </a:prstGeom>
        </p:spPr>
        <p:txBody>
          <a:bodyPr bIns="0"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21" name="Нижний колонтитул 1">
            <a:extLst>
              <a:ext uri="{FF2B5EF4-FFF2-40B4-BE49-F238E27FC236}">
                <a16:creationId xmlns:a16="http://schemas.microsoft.com/office/drawing/2014/main" id="{D6990C03-1647-2044-B335-6F5F19E4E5F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253898" y="4767267"/>
            <a:ext cx="3086100" cy="273844"/>
          </a:xfrm>
        </p:spPr>
        <p:txBody>
          <a:bodyPr rtlCol="0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776197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93" userDrawn="1">
          <p15:clr>
            <a:srgbClr val="FBAE40"/>
          </p15:clr>
        </p15:guide>
        <p15:guide id="4" pos="7423" userDrawn="1">
          <p15:clr>
            <a:srgbClr val="FBAE40"/>
          </p15:clr>
        </p15:guide>
        <p15:guide id="5" orient="horz" pos="777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5806E656-313A-47B1-B381-D004200F7A01}"/>
              </a:ext>
            </a:extLst>
          </p:cNvPr>
          <p:cNvGrpSpPr/>
          <p:nvPr/>
        </p:nvGrpSpPr>
        <p:grpSpPr>
          <a:xfrm flipH="1">
            <a:off x="5670999" y="4"/>
            <a:ext cx="3479785" cy="2655755"/>
            <a:chOff x="0" y="-2"/>
            <a:chExt cx="4639713" cy="3367272"/>
          </a:xfrm>
        </p:grpSpPr>
        <p:sp>
          <p:nvSpPr>
            <p:cNvPr id="29" name="Диагональная полоса 28">
              <a:extLst>
                <a:ext uri="{FF2B5EF4-FFF2-40B4-BE49-F238E27FC236}">
                  <a16:creationId xmlns:a16="http://schemas.microsoft.com/office/drawing/2014/main" id="{65F8E2DA-4BB4-4421-9172-A11AF38DFEF4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>
                <a:solidFill>
                  <a:schemeClr val="tx1"/>
                </a:solidFill>
              </a:endParaRPr>
            </a:p>
          </p:txBody>
        </p:sp>
        <p:cxnSp>
          <p:nvCxnSpPr>
            <p:cNvPr id="30" name="Прямая соединительная линия 29">
              <a:extLst>
                <a:ext uri="{FF2B5EF4-FFF2-40B4-BE49-F238E27FC236}">
                  <a16:creationId xmlns:a16="http://schemas.microsoft.com/office/drawing/2014/main" id="{6EDB47F2-B6A7-40B4-8A2C-06719F75C08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Текст 4">
            <a:extLst>
              <a:ext uri="{FF2B5EF4-FFF2-40B4-BE49-F238E27FC236}">
                <a16:creationId xmlns:a16="http://schemas.microsoft.com/office/drawing/2014/main" id="{FB561B16-2788-452A-B7AF-A482256DCDF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0371" y="1032704"/>
            <a:ext cx="5526447" cy="456671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500" spc="225">
                <a:solidFill>
                  <a:schemeClr val="accent6"/>
                </a:solidFill>
              </a:defRPr>
            </a:lvl1pPr>
            <a:lvl2pPr marL="342908" indent="0">
              <a:buNone/>
              <a:defRPr/>
            </a:lvl2pPr>
          </a:lstStyle>
          <a:p>
            <a:pPr lvl="0" rtl="0"/>
            <a:r>
              <a:rPr lang="ru-RU" noProof="0"/>
              <a:t>НАЖМИТЕ ДЛЯ ИЗМЕНЕНИЯ СТИЛЯ ПОДЗАГОЛОВКА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D6990C03-1647-2044-B335-6F5F19E4E5F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F03A7CC-E6DC-1544-BE55-15EC1718B77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BDEC780E-6412-1344-A62E-6B84E9CCB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5"/>
            <a:ext cx="6249917" cy="860977"/>
          </a:xfrm>
          <a:prstGeom prst="rect">
            <a:avLst/>
          </a:prstGeom>
        </p:spPr>
        <p:txBody>
          <a:bodyPr bIns="0"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C82AC85-33B6-2B49-8BF4-08414444375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8863" y="1504322"/>
            <a:ext cx="3919323" cy="306291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801">
                <a:solidFill>
                  <a:schemeClr val="tx1"/>
                </a:solidFill>
              </a:defRPr>
            </a:lvl1pPr>
            <a:lvl2pPr marL="342908" indent="0">
              <a:buNone/>
              <a:defRPr sz="1801">
                <a:solidFill>
                  <a:schemeClr val="bg1"/>
                </a:solidFill>
              </a:defRPr>
            </a:lvl2pPr>
            <a:lvl3pPr marL="685818" indent="0">
              <a:buNone/>
              <a:defRPr sz="1801">
                <a:solidFill>
                  <a:schemeClr val="bg1"/>
                </a:solidFill>
              </a:defRPr>
            </a:lvl3pPr>
            <a:lvl4pPr marL="1028726" indent="0">
              <a:buNone/>
              <a:defRPr sz="1801">
                <a:solidFill>
                  <a:schemeClr val="bg1"/>
                </a:solidFill>
              </a:defRPr>
            </a:lvl4pPr>
            <a:lvl5pPr marL="1371634" indent="0">
              <a:buNone/>
              <a:defRPr sz="1801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Добавьте текст здесь</a:t>
            </a:r>
          </a:p>
        </p:txBody>
      </p:sp>
      <p:sp>
        <p:nvSpPr>
          <p:cNvPr id="20" name="Диаграмма 2">
            <a:extLst>
              <a:ext uri="{FF2B5EF4-FFF2-40B4-BE49-F238E27FC236}">
                <a16:creationId xmlns:a16="http://schemas.microsoft.com/office/drawing/2014/main" id="{0EF0FD2A-B62A-4931-846D-2602DED26606}"/>
              </a:ext>
            </a:extLst>
          </p:cNvPr>
          <p:cNvSpPr>
            <a:spLocks noGrp="1"/>
          </p:cNvSpPr>
          <p:nvPr>
            <p:ph type="chart" sz="quarter" idx="10" hasCustomPrompt="1"/>
          </p:nvPr>
        </p:nvSpPr>
        <p:spPr>
          <a:xfrm>
            <a:off x="4347086" y="1504325"/>
            <a:ext cx="4289548" cy="3063353"/>
          </a:xfrm>
          <a:prstGeom prst="rect">
            <a:avLst/>
          </a:prstGeom>
        </p:spPr>
        <p:txBody>
          <a:bodyPr vert="horz" lIns="91420" tIns="45710" rIns="91420" bIns="45710" rtlCol="0">
            <a:noAutofit/>
          </a:bodyPr>
          <a:lstStyle>
            <a:lvl1pPr marL="0" indent="0" algn="ctr">
              <a:buNone/>
              <a:defRPr sz="1500" b="0" i="0">
                <a:solidFill>
                  <a:schemeClr val="tx1"/>
                </a:solidFill>
                <a:latin typeface="+mn-lt"/>
                <a:cs typeface="CiscoSans ExtraLight"/>
              </a:defRPr>
            </a:lvl1pPr>
          </a:lstStyle>
          <a:p>
            <a:pPr lvl="0" rtl="0"/>
            <a:r>
              <a:rPr lang="ru-RU" noProof="0"/>
              <a:t>Щелкните значок, чтобы добавить диаграмму</a:t>
            </a:r>
          </a:p>
        </p:txBody>
      </p:sp>
    </p:spTree>
    <p:extLst>
      <p:ext uri="{BB962C8B-B14F-4D97-AF65-F5344CB8AC3E}">
        <p14:creationId xmlns:p14="http://schemas.microsoft.com/office/powerpoint/2010/main" val="3305998598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142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7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аблица 11">
            <a:extLst>
              <a:ext uri="{FF2B5EF4-FFF2-40B4-BE49-F238E27FC236}">
                <a16:creationId xmlns:a16="http://schemas.microsoft.com/office/drawing/2014/main" id="{7CD3E31F-0AF8-4EB8-B6FA-BD95A2EDA63B}"/>
              </a:ext>
            </a:extLst>
          </p:cNvPr>
          <p:cNvSpPr>
            <a:spLocks noGrp="1"/>
          </p:cNvSpPr>
          <p:nvPr>
            <p:ph type="tbl" sz="quarter" idx="12" hasCustomPrompt="1"/>
          </p:nvPr>
        </p:nvSpPr>
        <p:spPr>
          <a:xfrm>
            <a:off x="398537" y="1998602"/>
            <a:ext cx="8245031" cy="2574885"/>
          </a:xfrm>
          <a:prstGeom prst="rect">
            <a:avLst/>
          </a:prstGeom>
        </p:spPr>
        <p:txBody>
          <a:bodyPr lIns="91420" tIns="45710" rIns="91420" bIns="45710" rtlCol="0">
            <a:noAutofit/>
          </a:bodyPr>
          <a:lstStyle>
            <a:lvl1pPr marL="0" indent="0" algn="ctr">
              <a:buNone/>
              <a:defRPr sz="15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ru-RU" noProof="0"/>
              <a:t>Щелкните значок, чтобы добавить таблицу</a:t>
            </a: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36C8A74F-FDDF-48E8-AC2B-A5BD59D7D6A3}"/>
              </a:ext>
            </a:extLst>
          </p:cNvPr>
          <p:cNvGrpSpPr/>
          <p:nvPr/>
        </p:nvGrpSpPr>
        <p:grpSpPr>
          <a:xfrm flipH="1">
            <a:off x="5670999" y="4"/>
            <a:ext cx="3479785" cy="2655755"/>
            <a:chOff x="0" y="-2"/>
            <a:chExt cx="4639713" cy="3367272"/>
          </a:xfrm>
        </p:grpSpPr>
        <p:sp>
          <p:nvSpPr>
            <p:cNvPr id="27" name="Диагональная полоса 26">
              <a:extLst>
                <a:ext uri="{FF2B5EF4-FFF2-40B4-BE49-F238E27FC236}">
                  <a16:creationId xmlns:a16="http://schemas.microsoft.com/office/drawing/2014/main" id="{2D5247F3-E6EB-4003-B1FD-F6200F0738E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>
                <a:solidFill>
                  <a:schemeClr val="tx1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:a16="http://schemas.microsoft.com/office/drawing/2014/main" id="{E9B7D995-9FB8-4461-8AAA-FA8B9A145B6B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Текст 4">
            <a:extLst>
              <a:ext uri="{FF2B5EF4-FFF2-40B4-BE49-F238E27FC236}">
                <a16:creationId xmlns:a16="http://schemas.microsoft.com/office/drawing/2014/main" id="{FE79FAE9-2A8C-46BA-8738-44CBCF7294A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90371" y="1032704"/>
            <a:ext cx="5526447" cy="456671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500" spc="225">
                <a:solidFill>
                  <a:schemeClr val="accent6"/>
                </a:solidFill>
              </a:defRPr>
            </a:lvl1pPr>
            <a:lvl2pPr marL="342908" indent="0">
              <a:buNone/>
              <a:defRPr/>
            </a:lvl2pPr>
          </a:lstStyle>
          <a:p>
            <a:pPr lvl="0" rtl="0"/>
            <a:r>
              <a:rPr lang="ru-RU" noProof="0"/>
              <a:t>НАЖМИТЕ ДЛЯ ИЗМЕНЕНИЯ СТИЛЯ ПОДЗАГОЛОВКА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5750A33E-CEFE-4D43-9554-513B01B1D3D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A960C75-8FA7-5740-9388-2B5112B2C5B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0F525D04-A814-7A4D-9732-11097EA76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5"/>
            <a:ext cx="6249917" cy="860977"/>
          </a:xfrm>
          <a:prstGeom prst="rect">
            <a:avLst/>
          </a:prstGeom>
        </p:spPr>
        <p:txBody>
          <a:bodyPr bIns="0"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393824642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142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78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рупная фотограф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>
            <a:extLst>
              <a:ext uri="{FF2B5EF4-FFF2-40B4-BE49-F238E27FC236}">
                <a16:creationId xmlns:a16="http://schemas.microsoft.com/office/drawing/2014/main" id="{79ED029D-F488-47E5-B064-0E35B31D23A5}"/>
              </a:ext>
            </a:extLst>
          </p:cNvPr>
          <p:cNvSpPr/>
          <p:nvPr/>
        </p:nvSpPr>
        <p:spPr>
          <a:xfrm flipV="1">
            <a:off x="0" y="-3"/>
            <a:ext cx="8810625" cy="472440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sp>
        <p:nvSpPr>
          <p:cNvPr id="5" name="Рисунок 31">
            <a:extLst>
              <a:ext uri="{FF2B5EF4-FFF2-40B4-BE49-F238E27FC236}">
                <a16:creationId xmlns:a16="http://schemas.microsoft.com/office/drawing/2014/main" id="{D683190A-95C6-428D-AEE4-FC8350C3246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69424" y="244928"/>
            <a:ext cx="8472724" cy="45223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lIns="0" tIns="0" rtlCol="0" anchor="ctr"/>
          <a:lstStyle>
            <a:lvl1pPr marL="0" indent="0" algn="ctr">
              <a:buNone/>
              <a:defRPr sz="825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изображение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F78F4957-6DDE-40CE-9D33-00B1434FA085}"/>
              </a:ext>
            </a:extLst>
          </p:cNvPr>
          <p:cNvCxnSpPr>
            <a:cxnSpLocks/>
          </p:cNvCxnSpPr>
          <p:nvPr/>
        </p:nvCxnSpPr>
        <p:spPr>
          <a:xfrm flipV="1">
            <a:off x="1" y="4008665"/>
            <a:ext cx="1771650" cy="93072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9A8085F-72C4-4DFB-813E-C5666B0CCF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423" y="419103"/>
            <a:ext cx="6249917" cy="704849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88000" rtlCol="0" anchor="ctr">
            <a:normAutofit/>
          </a:bodyPr>
          <a:lstStyle>
            <a:lvl1pPr>
              <a:defRPr sz="2700" b="1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Добавьте подпись</a:t>
            </a:r>
          </a:p>
        </p:txBody>
      </p:sp>
      <p:sp>
        <p:nvSpPr>
          <p:cNvPr id="7" name="Номер слайда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360229" y="4767267"/>
            <a:ext cx="555170" cy="273844"/>
          </a:xfrm>
        </p:spPr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1571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пасиб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ый треугольник 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/>
        </p:nvSpPr>
        <p:spPr>
          <a:xfrm flipV="1">
            <a:off x="2" y="-4"/>
            <a:ext cx="7968996" cy="4053083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id="{A488AB73-8058-4FB5-9619-FCECCA9F394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7198" y="2595872"/>
            <a:ext cx="2584337" cy="21600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350">
                <a:latin typeface="+mn-lt"/>
                <a:cs typeface="Calibri Light" panose="020F0302020204030204" pitchFamily="34" charset="0"/>
              </a:defRPr>
            </a:lvl1pPr>
          </a:lstStyle>
          <a:p>
            <a:pPr rtl="0"/>
            <a:r>
              <a:rPr lang="ru-RU" noProof="0"/>
              <a:t>Название</a:t>
            </a:r>
          </a:p>
        </p:txBody>
      </p:sp>
      <p:sp>
        <p:nvSpPr>
          <p:cNvPr id="10" name="Текст 4">
            <a:extLst>
              <a:ext uri="{FF2B5EF4-FFF2-40B4-BE49-F238E27FC236}">
                <a16:creationId xmlns:a16="http://schemas.microsoft.com/office/drawing/2014/main" id="{359BE165-3EB5-4C11-8B53-6E98C0BC2E6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17198" y="2879588"/>
            <a:ext cx="2584337" cy="21600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350">
                <a:latin typeface="+mn-lt"/>
                <a:cs typeface="Calibri Light" panose="020F0302020204030204" pitchFamily="34" charset="0"/>
              </a:defRPr>
            </a:lvl1pPr>
          </a:lstStyle>
          <a:p>
            <a:pPr rtl="0"/>
            <a:r>
              <a:rPr lang="ru-RU" noProof="0"/>
              <a:t>Номер телефона</a:t>
            </a:r>
          </a:p>
        </p:txBody>
      </p:sp>
      <p:sp>
        <p:nvSpPr>
          <p:cNvPr id="11" name="Текст 5">
            <a:extLst>
              <a:ext uri="{FF2B5EF4-FFF2-40B4-BE49-F238E27FC236}">
                <a16:creationId xmlns:a16="http://schemas.microsoft.com/office/drawing/2014/main" id="{79D05293-35AD-495F-A7AE-942398090B1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117198" y="3162506"/>
            <a:ext cx="2584337" cy="216803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350">
                <a:latin typeface="+mn-lt"/>
                <a:cs typeface="Calibri Light" panose="020F0302020204030204" pitchFamily="34" charset="0"/>
              </a:defRPr>
            </a:lvl1pPr>
          </a:lstStyle>
          <a:p>
            <a:pPr rtl="0"/>
            <a:r>
              <a:rPr lang="ru-RU" noProof="0"/>
              <a:t>Электронная почта </a:t>
            </a:r>
          </a:p>
        </p:txBody>
      </p:sp>
      <p:sp>
        <p:nvSpPr>
          <p:cNvPr id="13" name="Текст 21">
            <a:extLst>
              <a:ext uri="{FF2B5EF4-FFF2-40B4-BE49-F238E27FC236}">
                <a16:creationId xmlns:a16="http://schemas.microsoft.com/office/drawing/2014/main" id="{997A03F2-8D8A-4425-9F56-66DB33CE11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17198" y="3446218"/>
            <a:ext cx="2584337" cy="21600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350">
                <a:latin typeface="+mn-lt"/>
                <a:cs typeface="Calibri Light" panose="020F0302020204030204" pitchFamily="34" charset="0"/>
              </a:defRPr>
            </a:lvl1pPr>
          </a:lstStyle>
          <a:p>
            <a:pPr rtl="0"/>
            <a:r>
              <a:rPr lang="ru-RU" noProof="0"/>
              <a:t>Веб-сайт компании</a:t>
            </a:r>
          </a:p>
        </p:txBody>
      </p:sp>
      <p:sp>
        <p:nvSpPr>
          <p:cNvPr id="14" name="Фигура 4157">
            <a:extLst>
              <a:ext uri="{FF2B5EF4-FFF2-40B4-BE49-F238E27FC236}">
                <a16:creationId xmlns:a16="http://schemas.microsoft.com/office/drawing/2014/main" id="{A30A8F28-98F4-425F-A750-78192A157DF4}"/>
              </a:ext>
            </a:extLst>
          </p:cNvPr>
          <p:cNvSpPr/>
          <p:nvPr/>
        </p:nvSpPr>
        <p:spPr>
          <a:xfrm>
            <a:off x="4844204" y="2628937"/>
            <a:ext cx="194156" cy="1941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958" y="17505"/>
                </a:moveTo>
                <a:cubicBezTo>
                  <a:pt x="17372" y="16944"/>
                  <a:pt x="16242" y="15945"/>
                  <a:pt x="15117" y="15413"/>
                </a:cubicBezTo>
                <a:cubicBezTo>
                  <a:pt x="14189" y="14975"/>
                  <a:pt x="13657" y="14531"/>
                  <a:pt x="13491" y="14057"/>
                </a:cubicBezTo>
                <a:cubicBezTo>
                  <a:pt x="13377" y="13728"/>
                  <a:pt x="13428" y="13351"/>
                  <a:pt x="13649" y="12904"/>
                </a:cubicBezTo>
                <a:cubicBezTo>
                  <a:pt x="13815" y="12567"/>
                  <a:pt x="13972" y="12286"/>
                  <a:pt x="14117" y="12028"/>
                </a:cubicBezTo>
                <a:cubicBezTo>
                  <a:pt x="14730" y="10934"/>
                  <a:pt x="15203" y="10145"/>
                  <a:pt x="15203" y="7348"/>
                </a:cubicBezTo>
                <a:cubicBezTo>
                  <a:pt x="15203" y="3162"/>
                  <a:pt x="12787" y="2951"/>
                  <a:pt x="12309" y="2951"/>
                </a:cubicBezTo>
                <a:cubicBezTo>
                  <a:pt x="11917" y="2951"/>
                  <a:pt x="11672" y="3037"/>
                  <a:pt x="11435" y="3121"/>
                </a:cubicBezTo>
                <a:cubicBezTo>
                  <a:pt x="11175" y="3213"/>
                  <a:pt x="10907" y="3309"/>
                  <a:pt x="10296" y="3319"/>
                </a:cubicBezTo>
                <a:cubicBezTo>
                  <a:pt x="9190" y="3337"/>
                  <a:pt x="6873" y="3375"/>
                  <a:pt x="6873" y="7226"/>
                </a:cubicBezTo>
                <a:cubicBezTo>
                  <a:pt x="6873" y="9919"/>
                  <a:pt x="7574" y="11156"/>
                  <a:pt x="8125" y="12150"/>
                </a:cubicBezTo>
                <a:cubicBezTo>
                  <a:pt x="8266" y="12404"/>
                  <a:pt x="8399" y="12645"/>
                  <a:pt x="8505" y="12885"/>
                </a:cubicBezTo>
                <a:cubicBezTo>
                  <a:pt x="8973" y="13949"/>
                  <a:pt x="8631" y="14693"/>
                  <a:pt x="7426" y="15224"/>
                </a:cubicBezTo>
                <a:cubicBezTo>
                  <a:pt x="5905" y="15897"/>
                  <a:pt x="5188" y="16247"/>
                  <a:pt x="3693" y="17562"/>
                </a:cubicBezTo>
                <a:cubicBezTo>
                  <a:pt x="2017" y="15800"/>
                  <a:pt x="982" y="134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3395"/>
                  <a:pt x="19603" y="15749"/>
                  <a:pt x="17958" y="17505"/>
                </a:cubicBezTo>
                <a:moveTo>
                  <a:pt x="10800" y="20618"/>
                </a:moveTo>
                <a:cubicBezTo>
                  <a:pt x="8356" y="20618"/>
                  <a:pt x="6125" y="19720"/>
                  <a:pt x="4407" y="18242"/>
                </a:cubicBezTo>
                <a:cubicBezTo>
                  <a:pt x="5730" y="17084"/>
                  <a:pt x="6362" y="16767"/>
                  <a:pt x="7823" y="16122"/>
                </a:cubicBezTo>
                <a:cubicBezTo>
                  <a:pt x="9515" y="15375"/>
                  <a:pt x="10091" y="14051"/>
                  <a:pt x="9403" y="12489"/>
                </a:cubicBezTo>
                <a:cubicBezTo>
                  <a:pt x="9279" y="12208"/>
                  <a:pt x="9136" y="11949"/>
                  <a:pt x="8984" y="11674"/>
                </a:cubicBezTo>
                <a:cubicBezTo>
                  <a:pt x="8461" y="10732"/>
                  <a:pt x="7855" y="9665"/>
                  <a:pt x="7855" y="7226"/>
                </a:cubicBezTo>
                <a:cubicBezTo>
                  <a:pt x="7855" y="4341"/>
                  <a:pt x="9224" y="4318"/>
                  <a:pt x="10312" y="4300"/>
                </a:cubicBezTo>
                <a:cubicBezTo>
                  <a:pt x="11084" y="4287"/>
                  <a:pt x="11461" y="4154"/>
                  <a:pt x="11763" y="4047"/>
                </a:cubicBezTo>
                <a:cubicBezTo>
                  <a:pt x="11964" y="3975"/>
                  <a:pt x="12086" y="3933"/>
                  <a:pt x="12309" y="3933"/>
                </a:cubicBezTo>
                <a:cubicBezTo>
                  <a:pt x="13218" y="3933"/>
                  <a:pt x="14221" y="4830"/>
                  <a:pt x="14221" y="7348"/>
                </a:cubicBezTo>
                <a:cubicBezTo>
                  <a:pt x="14221" y="9888"/>
                  <a:pt x="13840" y="10513"/>
                  <a:pt x="13261" y="11548"/>
                </a:cubicBezTo>
                <a:cubicBezTo>
                  <a:pt x="13108" y="11820"/>
                  <a:pt x="12943" y="12115"/>
                  <a:pt x="12768" y="12470"/>
                </a:cubicBezTo>
                <a:cubicBezTo>
                  <a:pt x="12430" y="13155"/>
                  <a:pt x="12362" y="13798"/>
                  <a:pt x="12565" y="14380"/>
                </a:cubicBezTo>
                <a:cubicBezTo>
                  <a:pt x="12825" y="15126"/>
                  <a:pt x="13502" y="15737"/>
                  <a:pt x="14696" y="16302"/>
                </a:cubicBezTo>
                <a:cubicBezTo>
                  <a:pt x="15675" y="16764"/>
                  <a:pt x="16700" y="17667"/>
                  <a:pt x="17251" y="18189"/>
                </a:cubicBezTo>
                <a:cubicBezTo>
                  <a:pt x="15525" y="19697"/>
                  <a:pt x="13272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rtlCol="0" anchor="ctr"/>
          <a:lstStyle/>
          <a:p>
            <a:pPr algn="ctr" defTabSz="342908" rtl="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2250" noProof="0"/>
          </a:p>
        </p:txBody>
      </p:sp>
      <p:sp>
        <p:nvSpPr>
          <p:cNvPr id="15" name="Фигура 4186">
            <a:extLst>
              <a:ext uri="{FF2B5EF4-FFF2-40B4-BE49-F238E27FC236}">
                <a16:creationId xmlns:a16="http://schemas.microsoft.com/office/drawing/2014/main" id="{2F84D399-8148-4E86-A1E4-BE7D1D81383A}"/>
              </a:ext>
            </a:extLst>
          </p:cNvPr>
          <p:cNvSpPr/>
          <p:nvPr/>
        </p:nvSpPr>
        <p:spPr>
          <a:xfrm>
            <a:off x="4880717" y="2923491"/>
            <a:ext cx="121130" cy="222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rtlCol="0" anchor="ctr"/>
          <a:lstStyle/>
          <a:p>
            <a:pPr algn="ctr" defTabSz="342908" rtl="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2250" noProof="0"/>
          </a:p>
        </p:txBody>
      </p:sp>
      <p:sp>
        <p:nvSpPr>
          <p:cNvPr id="19" name="Фигура 4379">
            <a:extLst>
              <a:ext uri="{FF2B5EF4-FFF2-40B4-BE49-F238E27FC236}">
                <a16:creationId xmlns:a16="http://schemas.microsoft.com/office/drawing/2014/main" id="{E4408FF8-E342-42F8-BBE9-1220822B5E99}"/>
              </a:ext>
            </a:extLst>
          </p:cNvPr>
          <p:cNvSpPr/>
          <p:nvPr/>
        </p:nvSpPr>
        <p:spPr>
          <a:xfrm>
            <a:off x="4844204" y="3245963"/>
            <a:ext cx="194156" cy="141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rtlCol="0" anchor="ctr"/>
          <a:lstStyle/>
          <a:p>
            <a:pPr algn="ctr" defTabSz="342908" rtl="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2250" noProof="0"/>
          </a:p>
        </p:txBody>
      </p:sp>
      <p:sp>
        <p:nvSpPr>
          <p:cNvPr id="20" name="Фигура 4487">
            <a:extLst>
              <a:ext uri="{FF2B5EF4-FFF2-40B4-BE49-F238E27FC236}">
                <a16:creationId xmlns:a16="http://schemas.microsoft.com/office/drawing/2014/main" id="{11D27456-C005-4109-9E74-0B692200A0B3}"/>
              </a:ext>
            </a:extLst>
          </p:cNvPr>
          <p:cNvSpPr/>
          <p:nvPr/>
        </p:nvSpPr>
        <p:spPr>
          <a:xfrm>
            <a:off x="4853790" y="3487565"/>
            <a:ext cx="174989" cy="1749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rtlCol="0" anchor="ctr"/>
          <a:lstStyle/>
          <a:p>
            <a:pPr algn="ctr" defTabSz="342908" rtl="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ru-RU" sz="2250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81792" y="1365767"/>
            <a:ext cx="3640180" cy="1212189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algn="l">
              <a:defRPr sz="3225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dirty="0"/>
              <a:t>Щелкните, чтобы изменить стиль образца заголовка</a:t>
            </a:r>
          </a:p>
        </p:txBody>
      </p:sp>
      <p:sp>
        <p:nvSpPr>
          <p:cNvPr id="18" name="Номер слайда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8360229" y="4767267"/>
            <a:ext cx="555170" cy="273844"/>
          </a:xfrm>
        </p:spPr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02" y="282253"/>
            <a:ext cx="987443" cy="1143788"/>
          </a:xfrm>
          <a:prstGeom prst="rect">
            <a:avLst/>
          </a:prstGeom>
        </p:spPr>
      </p:pic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3D638ACE-163E-40EB-A458-E794C67EA2A6}"/>
              </a:ext>
            </a:extLst>
          </p:cNvPr>
          <p:cNvSpPr txBox="1">
            <a:spLocks/>
          </p:cNvSpPr>
          <p:nvPr/>
        </p:nvSpPr>
        <p:spPr>
          <a:xfrm>
            <a:off x="1586977" y="291907"/>
            <a:ext cx="4822388" cy="1023665"/>
          </a:xfrm>
          <a:prstGeom prst="rect">
            <a:avLst/>
          </a:prstGeom>
        </p:spPr>
        <p:txBody>
          <a:bodyPr vert="horz" lIns="68580" tIns="34290" rIns="6858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IN"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 smtClean="0"/>
              <a:t>ОРЕНБУРГСКАЯ ОБЛАСТЬ </a:t>
            </a:r>
            <a:endParaRPr lang="ru-RU" sz="3200" b="0" dirty="0"/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/>
        </p:nvCxnSpPr>
        <p:spPr>
          <a:xfrm flipV="1">
            <a:off x="1" y="1013266"/>
            <a:ext cx="4020305" cy="202654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/>
        </p:nvCxnSpPr>
        <p:spPr>
          <a:xfrm flipV="1">
            <a:off x="6729059" y="3917317"/>
            <a:ext cx="2414942" cy="122618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/>
        </p:nvCxnSpPr>
        <p:spPr>
          <a:xfrm flipV="1">
            <a:off x="-13377" y="3525016"/>
            <a:ext cx="1439842" cy="750791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4849847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7537" userDrawn="1">
          <p15:clr>
            <a:srgbClr val="FBAE40"/>
          </p15:clr>
        </p15:guide>
        <p15:guide id="3" pos="138" userDrawn="1">
          <p15:clr>
            <a:srgbClr val="FBAE40"/>
          </p15:clr>
        </p15:guide>
        <p15:guide id="4" orient="horz" pos="4178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pos="2457" userDrawn="1">
          <p15:clr>
            <a:srgbClr val="FBAE40"/>
          </p15:clr>
        </p15:guide>
        <p15:guide id="7" pos="438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ый треугольник 18">
            <a:extLst>
              <a:ext uri="{FF2B5EF4-FFF2-40B4-BE49-F238E27FC236}">
                <a16:creationId xmlns:a16="http://schemas.microsoft.com/office/drawing/2014/main" id="{71D0E8AA-902F-440D-9C55-2A391C22396A}"/>
              </a:ext>
            </a:extLst>
          </p:cNvPr>
          <p:cNvSpPr/>
          <p:nvPr/>
        </p:nvSpPr>
        <p:spPr>
          <a:xfrm flipV="1">
            <a:off x="2" y="-4"/>
            <a:ext cx="7968996" cy="4053083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350" noProof="0"/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732BB30B-8262-4715-998F-AAF6A81ADFD3}"/>
              </a:ext>
            </a:extLst>
          </p:cNvPr>
          <p:cNvCxnSpPr>
            <a:cxnSpLocks/>
          </p:cNvCxnSpPr>
          <p:nvPr/>
        </p:nvCxnSpPr>
        <p:spPr>
          <a:xfrm flipV="1">
            <a:off x="0" y="809938"/>
            <a:ext cx="1338943" cy="68063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Заголовок 1">
            <a:extLst>
              <a:ext uri="{FF2B5EF4-FFF2-40B4-BE49-F238E27FC236}">
                <a16:creationId xmlns:a16="http://schemas.microsoft.com/office/drawing/2014/main" id="{4D7EF399-DAA5-44EC-B712-79C755FE8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12884" y="1490570"/>
            <a:ext cx="3683725" cy="1342391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defRPr sz="3001" b="1">
                <a:solidFill>
                  <a:schemeClr val="accent1"/>
                </a:solidFill>
                <a:latin typeface="+mj-lt"/>
                <a:cs typeface="Calibri Light" panose="020F0302020204030204" pitchFamily="34" charset="0"/>
              </a:defRPr>
            </a:lvl1pPr>
          </a:lstStyle>
          <a:p>
            <a:pPr rtl="0"/>
            <a:r>
              <a:rPr lang="ru-RU" noProof="0"/>
              <a:t>Щелкните, чтобы изменить стиль образца заголовка</a:t>
            </a:r>
          </a:p>
        </p:txBody>
      </p:sp>
      <p:sp>
        <p:nvSpPr>
          <p:cNvPr id="101" name="Текст 2">
            <a:extLst>
              <a:ext uri="{FF2B5EF4-FFF2-40B4-BE49-F238E27FC236}">
                <a16:creationId xmlns:a16="http://schemas.microsoft.com/office/drawing/2014/main" id="{26D13BFA-61B0-402F-8611-02D3DFDBEB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712884" y="2844035"/>
            <a:ext cx="3683725" cy="682935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500" b="0" i="0" spc="225">
                <a:solidFill>
                  <a:schemeClr val="accent6"/>
                </a:solidFill>
                <a:latin typeface="+mn-lt"/>
                <a:cs typeface="Calibri" panose="020F0502020204030204" pitchFamily="34" charset="0"/>
              </a:defRPr>
            </a:lvl1pPr>
            <a:lvl2pPr marL="3429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18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4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5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6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ИЗМЕНИТЬ ОБРАЗЕЦ ТЕКСТА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A0A0C24-D997-4E78-951F-AFB51C70EFCC}"/>
              </a:ext>
            </a:extLst>
          </p:cNvPr>
          <p:cNvCxnSpPr>
            <a:cxnSpLocks/>
          </p:cNvCxnSpPr>
          <p:nvPr/>
        </p:nvCxnSpPr>
        <p:spPr>
          <a:xfrm flipV="1">
            <a:off x="6753227" y="2943224"/>
            <a:ext cx="2390775" cy="1266825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2B2F1D2E-B631-4CB1-9448-2B50F8C46316}"/>
              </a:ext>
            </a:extLst>
          </p:cNvPr>
          <p:cNvCxnSpPr>
            <a:cxnSpLocks/>
          </p:cNvCxnSpPr>
          <p:nvPr/>
        </p:nvCxnSpPr>
        <p:spPr>
          <a:xfrm flipV="1">
            <a:off x="2" y="-4"/>
            <a:ext cx="5138508" cy="259470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5CF69447-82AD-475F-A3AE-3D7FF61DBFE2}"/>
              </a:ext>
            </a:extLst>
          </p:cNvPr>
          <p:cNvCxnSpPr>
            <a:cxnSpLocks/>
          </p:cNvCxnSpPr>
          <p:nvPr/>
        </p:nvCxnSpPr>
        <p:spPr>
          <a:xfrm flipV="1">
            <a:off x="-13377" y="3950212"/>
            <a:ext cx="1439842" cy="750791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Номер слайда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360229" y="4767267"/>
            <a:ext cx="555170" cy="273844"/>
          </a:xfrm>
        </p:spPr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19489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143" userDrawn="1">
          <p15:clr>
            <a:srgbClr val="FBAE40"/>
          </p15:clr>
        </p15:guide>
        <p15:guide id="4" orient="horz" pos="4170" userDrawn="1">
          <p15:clr>
            <a:srgbClr val="FBAE40"/>
          </p15:clr>
        </p15:guide>
        <p15:guide id="5" pos="7537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/>
        </p:nvCxnSpPr>
        <p:spPr>
          <a:xfrm flipH="1" flipV="1">
            <a:off x="-6933" y="2725479"/>
            <a:ext cx="1434464" cy="117974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/>
        </p:nvGrpSpPr>
        <p:grpSpPr>
          <a:xfrm flipH="1">
            <a:off x="5670999" y="4"/>
            <a:ext cx="3479785" cy="2655755"/>
            <a:chOff x="0" y="-2"/>
            <a:chExt cx="4639713" cy="3367272"/>
          </a:xfrm>
        </p:grpSpPr>
        <p:sp>
          <p:nvSpPr>
            <p:cNvPr id="26" name="Диагональная полоса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>
                <a:solidFill>
                  <a:schemeClr val="tx1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5"/>
            <a:ext cx="6249917" cy="860977"/>
          </a:xfrm>
          <a:prstGeom prst="rect">
            <a:avLst/>
          </a:prstGeom>
        </p:spPr>
        <p:txBody>
          <a:bodyPr bIns="0"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29" name="Объект 2">
            <a:extLst>
              <a:ext uri="{FF2B5EF4-FFF2-40B4-BE49-F238E27FC236}">
                <a16:creationId xmlns:a16="http://schemas.microsoft.com/office/drawing/2014/main" id="{1FAE0C34-9220-45F0-9FC2-9FE7C994E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010" y="1253947"/>
            <a:ext cx="8126342" cy="3378779"/>
          </a:xfrm>
          <a:prstGeom prst="rect">
            <a:avLst/>
          </a:prstGeom>
        </p:spPr>
        <p:txBody>
          <a:bodyPr rtlCol="0"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216624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93" userDrawn="1">
          <p15:clr>
            <a:srgbClr val="FBAE40"/>
          </p15:clr>
        </p15:guide>
        <p15:guide id="4" pos="7423" userDrawn="1">
          <p15:clr>
            <a:srgbClr val="FBAE40"/>
          </p15:clr>
        </p15:guide>
        <p15:guide id="5" orient="horz" pos="777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/>
        </p:nvCxnSpPr>
        <p:spPr>
          <a:xfrm flipH="1" flipV="1">
            <a:off x="-6933" y="2725479"/>
            <a:ext cx="1434464" cy="117974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/>
        </p:nvGrpSpPr>
        <p:grpSpPr>
          <a:xfrm flipH="1">
            <a:off x="5670999" y="4"/>
            <a:ext cx="3479785" cy="2655755"/>
            <a:chOff x="0" y="-2"/>
            <a:chExt cx="4639713" cy="3367272"/>
          </a:xfrm>
        </p:grpSpPr>
        <p:sp>
          <p:nvSpPr>
            <p:cNvPr id="26" name="Диагональная полоса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>
                <a:solidFill>
                  <a:schemeClr val="tx1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5"/>
            <a:ext cx="6249917" cy="860977"/>
          </a:xfrm>
          <a:prstGeom prst="rect">
            <a:avLst/>
          </a:prstGeom>
        </p:spPr>
        <p:txBody>
          <a:bodyPr bIns="0"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18" name="Текст 2">
            <a:extLst>
              <a:ext uri="{FF2B5EF4-FFF2-40B4-BE49-F238E27FC236}">
                <a16:creationId xmlns:a16="http://schemas.microsoft.com/office/drawing/2014/main" id="{82BFF385-445D-4DBB-9773-F99669415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9009" y="1260872"/>
            <a:ext cx="4036876" cy="617934"/>
          </a:xfrm>
          <a:prstGeom prst="rect">
            <a:avLst/>
          </a:prstGeom>
        </p:spPr>
        <p:txBody>
          <a:bodyPr rtlCol="0" anchor="b"/>
          <a:lstStyle>
            <a:lvl1pPr marL="0" indent="0">
              <a:buNone/>
              <a:defRPr lang="en-US" b="1" dirty="0">
                <a:solidFill>
                  <a:schemeClr val="accent6"/>
                </a:solidFill>
              </a:defRPr>
            </a:lvl1pPr>
          </a:lstStyle>
          <a:p>
            <a:pPr marL="171454" lvl="0" indent="-171454" rtl="0"/>
            <a:r>
              <a:rPr lang="ru-RU" noProof="0" smtClean="0"/>
              <a:t>Образец текста</a:t>
            </a:r>
          </a:p>
        </p:txBody>
      </p:sp>
      <p:sp>
        <p:nvSpPr>
          <p:cNvPr id="20" name="Текст 4">
            <a:extLst>
              <a:ext uri="{FF2B5EF4-FFF2-40B4-BE49-F238E27FC236}">
                <a16:creationId xmlns:a16="http://schemas.microsoft.com/office/drawing/2014/main" id="{311B1CFE-1B35-4B5C-B40A-DC5ADF211B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rtlCol="0" anchor="b"/>
          <a:lstStyle>
            <a:lvl1pPr marL="0" indent="0">
              <a:buNone/>
              <a:defRPr sz="1801" b="1">
                <a:solidFill>
                  <a:schemeClr val="accent6"/>
                </a:solidFill>
              </a:defRPr>
            </a:lvl1pPr>
            <a:lvl2pPr marL="342908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6" indent="0">
              <a:buNone/>
              <a:defRPr sz="1200" b="1"/>
            </a:lvl4pPr>
            <a:lvl5pPr marL="1371634" indent="0">
              <a:buNone/>
              <a:defRPr sz="1200" b="1"/>
            </a:lvl5pPr>
            <a:lvl6pPr marL="1714543" indent="0">
              <a:buNone/>
              <a:defRPr sz="1200" b="1"/>
            </a:lvl6pPr>
            <a:lvl7pPr marL="2057452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1" name="Объект 5">
            <a:extLst>
              <a:ext uri="{FF2B5EF4-FFF2-40B4-BE49-F238E27FC236}">
                <a16:creationId xmlns:a16="http://schemas.microsoft.com/office/drawing/2014/main" id="{1CE840E8-D596-479D-AE97-E88F42DC1B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 rtlCol="0"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4" name="Объект 3">
            <a:extLst>
              <a:ext uri="{FF2B5EF4-FFF2-40B4-BE49-F238E27FC236}">
                <a16:creationId xmlns:a16="http://schemas.microsoft.com/office/drawing/2014/main" id="{B9A68D25-B19E-4E84-B65D-596EE8382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9009" y="1878806"/>
            <a:ext cx="4043812" cy="2763441"/>
          </a:xfrm>
          <a:prstGeom prst="rect">
            <a:avLst/>
          </a:prstGeom>
        </p:spPr>
        <p:txBody>
          <a:bodyPr rtlCol="0"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6220163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93" userDrawn="1">
          <p15:clr>
            <a:srgbClr val="FBAE40"/>
          </p15:clr>
        </p15:guide>
        <p15:guide id="4" pos="7423" userDrawn="1">
          <p15:clr>
            <a:srgbClr val="FBAE40"/>
          </p15:clr>
        </p15:guide>
        <p15:guide id="5" orient="horz" pos="777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1B2FB48C-0C70-4DBE-B904-A134B6644DD3}"/>
              </a:ext>
            </a:extLst>
          </p:cNvPr>
          <p:cNvGrpSpPr/>
          <p:nvPr/>
        </p:nvGrpSpPr>
        <p:grpSpPr>
          <a:xfrm flipH="1">
            <a:off x="5670999" y="4"/>
            <a:ext cx="3479785" cy="2655755"/>
            <a:chOff x="0" y="-2"/>
            <a:chExt cx="4639713" cy="3367272"/>
          </a:xfrm>
        </p:grpSpPr>
        <p:sp>
          <p:nvSpPr>
            <p:cNvPr id="28" name="Диагональная полоса 27">
              <a:extLst>
                <a:ext uri="{FF2B5EF4-FFF2-40B4-BE49-F238E27FC236}">
                  <a16:creationId xmlns:a16="http://schemas.microsoft.com/office/drawing/2014/main" id="{4F2E2158-1E6E-4E0D-BDAB-B20041C7361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sz="1350" noProof="0">
                <a:solidFill>
                  <a:schemeClr val="tx1"/>
                </a:solidFill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626D62DB-3A5A-4DA1-BFA4-D9E58676E86A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Заголовок 1">
            <a:extLst>
              <a:ext uri="{FF2B5EF4-FFF2-40B4-BE49-F238E27FC236}">
                <a16:creationId xmlns:a16="http://schemas.microsoft.com/office/drawing/2014/main" id="{59067A2C-FE71-4381-BE51-08DAC5E43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5"/>
            <a:ext cx="6249917" cy="911675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defRPr sz="33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B69A007-934D-7A4B-9EFA-82044EF4DC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A154DC2-98C7-4D4B-A17A-AA4731217F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0404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2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78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7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7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/>
          <a:lstStyle/>
          <a:p>
            <a:fld id="{A2019F9E-F6D1-4B5C-9F70-6BC657FC6A51}" type="datetime1">
              <a:rPr lang="ru-RU" smtClean="0"/>
              <a:pPr/>
              <a:t>04.12.2020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917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CAEB9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9"/>
            <a:ext cx="3977640" cy="2494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183009"/>
            <a:ext cx="3977640" cy="2494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rgbClr val="7E7E7E"/>
                </a:solidFill>
                <a:latin typeface="Arial"/>
                <a:cs typeface="Arial"/>
              </a:defRPr>
            </a:lvl1pPr>
          </a:lstStyle>
          <a:p>
            <a:pPr marL="19050"/>
            <a:fld id="{81D60167-4931-47E6-BA6A-407CBD079E47}" type="slidenum">
              <a:rPr lang="ru-RU" spc="-9" smtClean="0"/>
              <a:pPr marL="19050"/>
              <a:t>‹#›</a:t>
            </a:fld>
            <a:endParaRPr lang="ru-RU" spc="-9" dirty="0"/>
          </a:p>
        </p:txBody>
      </p:sp>
    </p:spTree>
    <p:extLst>
      <p:ext uri="{BB962C8B-B14F-4D97-AF65-F5344CB8AC3E}">
        <p14:creationId xmlns:p14="http://schemas.microsoft.com/office/powerpoint/2010/main" val="226067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B16155-303B-403D-8B49-D4CEE47D68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3898" y="4767267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915EF5-4ABE-4759-AC09-679CD6083A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60229" y="4767267"/>
            <a:ext cx="55517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2"/>
                </a:solidFill>
              </a:defRPr>
            </a:lvl1pPr>
          </a:lstStyle>
          <a:p>
            <a:fld id="{D655734B-72FE-41BB-A4B0-2F12416C0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AA2D2B61-D240-024D-AD60-4162EF152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10" y="156772"/>
            <a:ext cx="8126342" cy="860976"/>
          </a:xfrm>
          <a:prstGeom prst="rect">
            <a:avLst/>
          </a:prstGeom>
        </p:spPr>
        <p:txBody>
          <a:bodyPr vert="horz" lIns="91440" tIns="45720" rIns="91440" bIns="0" rtlCol="0" anchor="b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61386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6" r:id="rId14"/>
    <p:sldLayoutId id="2147483677" r:id="rId15"/>
  </p:sldLayoutIdLst>
  <p:hf hdr="0" ftr="0" dt="0"/>
  <p:txStyles>
    <p:titleStyle>
      <a:lvl1pPr algn="l" defTabSz="685818" rtl="0" eaLnBrk="1" latinLnBrk="0" hangingPunct="1">
        <a:lnSpc>
          <a:spcPct val="90000"/>
        </a:lnSpc>
        <a:spcBef>
          <a:spcPct val="0"/>
        </a:spcBef>
        <a:buNone/>
        <a:defRPr lang="en-IN" sz="33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4" indent="-171454" algn="l" defTabSz="685818" rtl="0" eaLnBrk="1" latinLnBrk="0" hangingPunct="1">
        <a:lnSpc>
          <a:spcPct val="90000"/>
        </a:lnSpc>
        <a:spcBef>
          <a:spcPts val="750"/>
        </a:spcBef>
        <a:buClr>
          <a:srgbClr val="2E7A40"/>
        </a:buClr>
        <a:buFont typeface="Arial" panose="020B0604020202020204" pitchFamily="34" charset="0"/>
        <a:buChar char="•"/>
        <a:defRPr lang="en-US" sz="1801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514362" indent="-171454" algn="l" defTabSz="685818" rtl="0" eaLnBrk="1" latinLnBrk="0" hangingPunct="1">
        <a:lnSpc>
          <a:spcPct val="90000"/>
        </a:lnSpc>
        <a:spcBef>
          <a:spcPts val="375"/>
        </a:spcBef>
        <a:buClr>
          <a:srgbClr val="2E7A40"/>
        </a:buClr>
        <a:buFont typeface="Arial" panose="020B0604020202020204" pitchFamily="34" charset="0"/>
        <a:buChar char="•"/>
        <a:defRPr lang="en-US" sz="15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857272" indent="-171454" algn="l" defTabSz="685818" rtl="0" eaLnBrk="1" latinLnBrk="0" hangingPunct="1">
        <a:lnSpc>
          <a:spcPct val="90000"/>
        </a:lnSpc>
        <a:spcBef>
          <a:spcPts val="375"/>
        </a:spcBef>
        <a:buClr>
          <a:srgbClr val="2E7A40"/>
        </a:buClr>
        <a:buFont typeface="Arial" panose="020B0604020202020204" pitchFamily="34" charset="0"/>
        <a:buChar char="•"/>
        <a:defRPr lang="en-US" sz="135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200180" indent="-171454" algn="l" defTabSz="685818" rtl="0" eaLnBrk="1" latinLnBrk="0" hangingPunct="1">
        <a:lnSpc>
          <a:spcPct val="90000"/>
        </a:lnSpc>
        <a:spcBef>
          <a:spcPts val="375"/>
        </a:spcBef>
        <a:buClr>
          <a:srgbClr val="2E7A40"/>
        </a:buClr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1543088" indent="-171454" algn="l" defTabSz="685818" rtl="0" eaLnBrk="1" latinLnBrk="0" hangingPunct="1">
        <a:lnSpc>
          <a:spcPct val="90000"/>
        </a:lnSpc>
        <a:spcBef>
          <a:spcPts val="375"/>
        </a:spcBef>
        <a:buClr>
          <a:srgbClr val="2E7A40"/>
        </a:buClr>
        <a:buFont typeface="Arial" panose="020B0604020202020204" pitchFamily="34" charset="0"/>
        <a:buChar char="•"/>
        <a:defRPr lang="en-IN" sz="12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1885997" indent="-171454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6" indent="-171454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4" indent="-171454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3" indent="-171454" algn="l" defTabSz="685818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8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8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6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4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3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2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0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8" y="4234836"/>
            <a:ext cx="3096345" cy="719878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987824" y="2211710"/>
            <a:ext cx="5976664" cy="150022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Orenburg region</a:t>
            </a:r>
            <a:r>
              <a:rPr lang="ru-RU" sz="4000" dirty="0" smtClean="0"/>
              <a:t> – </a:t>
            </a:r>
            <a:r>
              <a:rPr lang="en-US" sz="4000" dirty="0" smtClean="0"/>
              <a:t>together</a:t>
            </a:r>
            <a:r>
              <a:rPr lang="ru-RU" sz="4000" dirty="0"/>
              <a:t> </a:t>
            </a:r>
            <a:r>
              <a:rPr lang="en-US" sz="4000" dirty="0"/>
              <a:t>we'll </a:t>
            </a:r>
            <a:r>
              <a:rPr lang="en-US" sz="4000" dirty="0" smtClean="0"/>
              <a:t>succeed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01753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6181" y="5"/>
            <a:ext cx="7655814" cy="51434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68682" y="3758848"/>
            <a:ext cx="627657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34" dirty="0" err="1">
                <a:solidFill>
                  <a:srgbClr val="252525"/>
                </a:solidFill>
                <a:cs typeface="Arial"/>
              </a:rPr>
              <a:t>Aktobe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64092" y="4373593"/>
            <a:ext cx="608753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800" b="1" spc="-34" dirty="0">
                <a:solidFill>
                  <a:srgbClr val="252525"/>
                </a:solidFill>
                <a:latin typeface="Arial"/>
                <a:cs typeface="Arial"/>
              </a:rPr>
              <a:t>А</a:t>
            </a:r>
            <a:r>
              <a:rPr sz="800" b="1" spc="-11" dirty="0">
                <a:solidFill>
                  <a:srgbClr val="252525"/>
                </a:solidFill>
                <a:latin typeface="Arial"/>
                <a:cs typeface="Arial"/>
              </a:rPr>
              <a:t>т</a:t>
            </a:r>
            <a:r>
              <a:rPr sz="800" b="1" spc="-9" dirty="0">
                <a:solidFill>
                  <a:srgbClr val="252525"/>
                </a:solidFill>
                <a:latin typeface="Arial"/>
                <a:cs typeface="Arial"/>
              </a:rPr>
              <a:t>ырау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67847" y="2768820"/>
            <a:ext cx="664599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 err="1">
                <a:solidFill>
                  <a:srgbClr val="252525"/>
                </a:solidFill>
                <a:cs typeface="Arial"/>
              </a:rPr>
              <a:t>Kostanay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99993" y="3217544"/>
            <a:ext cx="687132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 smtClean="0">
                <a:solidFill>
                  <a:srgbClr val="252525"/>
                </a:solidFill>
                <a:cs typeface="Arial"/>
              </a:rPr>
              <a:t>Saratov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25708" y="1812319"/>
            <a:ext cx="838380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marR="3811" indent="45722"/>
            <a:r>
              <a:rPr lang="en-US" sz="800" b="1" spc="-9" dirty="0">
                <a:solidFill>
                  <a:srgbClr val="252525"/>
                </a:solidFill>
                <a:cs typeface="Arial"/>
              </a:rPr>
              <a:t>Nizhny Novgorod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66612" y="2208084"/>
            <a:ext cx="489564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>
                <a:solidFill>
                  <a:srgbClr val="252525"/>
                </a:solidFill>
                <a:cs typeface="Arial"/>
              </a:rPr>
              <a:t>Kazan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4088" y="3060475"/>
            <a:ext cx="576274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 smtClean="0">
                <a:solidFill>
                  <a:srgbClr val="252525"/>
                </a:solidFill>
                <a:cs typeface="Arial"/>
              </a:rPr>
              <a:t>Samara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47897" y="2358292"/>
            <a:ext cx="48840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 smtClean="0">
                <a:solidFill>
                  <a:srgbClr val="252525"/>
                </a:solidFill>
                <a:latin typeface="Arial"/>
                <a:cs typeface="Arial"/>
              </a:rPr>
              <a:t>Ufa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28358" y="1353786"/>
            <a:ext cx="5359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>
                <a:solidFill>
                  <a:srgbClr val="252525"/>
                </a:solidFill>
                <a:cs typeface="Arial"/>
              </a:rPr>
              <a:t>Perm 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42337" y="1728880"/>
            <a:ext cx="858059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11" dirty="0" smtClean="0">
                <a:solidFill>
                  <a:srgbClr val="252525"/>
                </a:solidFill>
                <a:cs typeface="Arial"/>
              </a:rPr>
              <a:t>Yekaterinburg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36110" y="2245802"/>
            <a:ext cx="724322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11" dirty="0">
                <a:solidFill>
                  <a:srgbClr val="252525"/>
                </a:solidFill>
                <a:cs typeface="Arial"/>
              </a:rPr>
              <a:t>Chelyabinsk 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853308" y="2633477"/>
            <a:ext cx="1891665" cy="11052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903470" y="3265509"/>
            <a:ext cx="250316" cy="25379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76622" y="3310217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976622" y="3310217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0" y="111896"/>
                </a:moveTo>
                <a:lnTo>
                  <a:pt x="8164" y="69433"/>
                </a:lnTo>
                <a:lnTo>
                  <a:pt x="30491" y="34421"/>
                </a:lnTo>
                <a:lnTo>
                  <a:pt x="63736" y="10173"/>
                </a:lnTo>
                <a:lnTo>
                  <a:pt x="104652" y="0"/>
                </a:lnTo>
                <a:lnTo>
                  <a:pt x="119913" y="897"/>
                </a:lnTo>
                <a:lnTo>
                  <a:pt x="161004" y="13779"/>
                </a:lnTo>
                <a:lnTo>
                  <a:pt x="193018" y="39534"/>
                </a:lnTo>
                <a:lnTo>
                  <a:pt x="213335" y="75063"/>
                </a:lnTo>
                <a:lnTo>
                  <a:pt x="219086" y="102648"/>
                </a:lnTo>
                <a:lnTo>
                  <a:pt x="218297" y="118796"/>
                </a:lnTo>
                <a:lnTo>
                  <a:pt x="206275" y="161889"/>
                </a:lnTo>
                <a:lnTo>
                  <a:pt x="182012" y="195243"/>
                </a:lnTo>
                <a:lnTo>
                  <a:pt x="148384" y="216649"/>
                </a:lnTo>
                <a:lnTo>
                  <a:pt x="122183" y="223192"/>
                </a:lnTo>
                <a:lnTo>
                  <a:pt x="105874" y="222483"/>
                </a:lnTo>
                <a:lnTo>
                  <a:pt x="62642" y="210715"/>
                </a:lnTo>
                <a:lnTo>
                  <a:pt x="29371" y="186686"/>
                </a:lnTo>
                <a:lnTo>
                  <a:pt x="7884" y="153227"/>
                </a:lnTo>
                <a:lnTo>
                  <a:pt x="6" y="113171"/>
                </a:lnTo>
                <a:lnTo>
                  <a:pt x="0" y="11189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82290" y="1992207"/>
            <a:ext cx="251441" cy="253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655441" y="2036936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5">
                <a:moveTo>
                  <a:pt x="104785" y="0"/>
                </a:moveTo>
                <a:lnTo>
                  <a:pt x="63810" y="10325"/>
                </a:lnTo>
                <a:lnTo>
                  <a:pt x="30524" y="34597"/>
                </a:lnTo>
                <a:lnTo>
                  <a:pt x="8172" y="69537"/>
                </a:lnTo>
                <a:lnTo>
                  <a:pt x="0" y="111866"/>
                </a:lnTo>
                <a:lnTo>
                  <a:pt x="155" y="117780"/>
                </a:lnTo>
                <a:lnTo>
                  <a:pt x="10357" y="159248"/>
                </a:lnTo>
                <a:lnTo>
                  <a:pt x="34320" y="192971"/>
                </a:lnTo>
                <a:lnTo>
                  <a:pt x="68801" y="215607"/>
                </a:lnTo>
                <a:lnTo>
                  <a:pt x="110563" y="223880"/>
                </a:lnTo>
                <a:lnTo>
                  <a:pt x="124403" y="222994"/>
                </a:lnTo>
                <a:lnTo>
                  <a:pt x="162433" y="210429"/>
                </a:lnTo>
                <a:lnTo>
                  <a:pt x="193021" y="184615"/>
                </a:lnTo>
                <a:lnTo>
                  <a:pt x="213328" y="147625"/>
                </a:lnTo>
                <a:lnTo>
                  <a:pt x="220514" y="101533"/>
                </a:lnTo>
                <a:lnTo>
                  <a:pt x="218352" y="87557"/>
                </a:lnTo>
                <a:lnTo>
                  <a:pt x="202193" y="49842"/>
                </a:lnTo>
                <a:lnTo>
                  <a:pt x="173505" y="20813"/>
                </a:lnTo>
                <a:lnTo>
                  <a:pt x="134842" y="3513"/>
                </a:lnTo>
                <a:lnTo>
                  <a:pt x="104785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55441" y="2036936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5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0"/>
                </a:lnTo>
                <a:lnTo>
                  <a:pt x="207877" y="161069"/>
                </a:lnTo>
                <a:lnTo>
                  <a:pt x="183827" y="194563"/>
                </a:lnTo>
                <a:lnTo>
                  <a:pt x="150443" y="216192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6"/>
                </a:lnTo>
                <a:lnTo>
                  <a:pt x="25004" y="182801"/>
                </a:lnTo>
                <a:lnTo>
                  <a:pt x="5266" y="146109"/>
                </a:lnTo>
                <a:lnTo>
                  <a:pt x="0" y="11186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531227" y="2281386"/>
            <a:ext cx="250316" cy="25379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604380" y="2326094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604380" y="2326094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0" y="111896"/>
                </a:moveTo>
                <a:lnTo>
                  <a:pt x="8164" y="69433"/>
                </a:lnTo>
                <a:lnTo>
                  <a:pt x="30491" y="34421"/>
                </a:lnTo>
                <a:lnTo>
                  <a:pt x="63736" y="10173"/>
                </a:lnTo>
                <a:lnTo>
                  <a:pt x="104652" y="0"/>
                </a:lnTo>
                <a:lnTo>
                  <a:pt x="119913" y="897"/>
                </a:lnTo>
                <a:lnTo>
                  <a:pt x="161004" y="13779"/>
                </a:lnTo>
                <a:lnTo>
                  <a:pt x="193018" y="39534"/>
                </a:lnTo>
                <a:lnTo>
                  <a:pt x="213335" y="75063"/>
                </a:lnTo>
                <a:lnTo>
                  <a:pt x="219086" y="102648"/>
                </a:lnTo>
                <a:lnTo>
                  <a:pt x="218297" y="118796"/>
                </a:lnTo>
                <a:lnTo>
                  <a:pt x="206275" y="161889"/>
                </a:lnTo>
                <a:lnTo>
                  <a:pt x="182012" y="195243"/>
                </a:lnTo>
                <a:lnTo>
                  <a:pt x="148384" y="216649"/>
                </a:lnTo>
                <a:lnTo>
                  <a:pt x="122183" y="223192"/>
                </a:lnTo>
                <a:lnTo>
                  <a:pt x="105874" y="222483"/>
                </a:lnTo>
                <a:lnTo>
                  <a:pt x="62642" y="210715"/>
                </a:lnTo>
                <a:lnTo>
                  <a:pt x="29371" y="186686"/>
                </a:lnTo>
                <a:lnTo>
                  <a:pt x="7884" y="153227"/>
                </a:lnTo>
                <a:lnTo>
                  <a:pt x="6" y="113171"/>
                </a:lnTo>
                <a:lnTo>
                  <a:pt x="0" y="11189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628262" y="2416260"/>
            <a:ext cx="251441" cy="253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701410" y="2460989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104785" y="0"/>
                </a:moveTo>
                <a:lnTo>
                  <a:pt x="63810" y="10325"/>
                </a:lnTo>
                <a:lnTo>
                  <a:pt x="30524" y="34597"/>
                </a:lnTo>
                <a:lnTo>
                  <a:pt x="8172" y="69537"/>
                </a:lnTo>
                <a:lnTo>
                  <a:pt x="0" y="111866"/>
                </a:lnTo>
                <a:lnTo>
                  <a:pt x="155" y="117780"/>
                </a:lnTo>
                <a:lnTo>
                  <a:pt x="10357" y="159248"/>
                </a:lnTo>
                <a:lnTo>
                  <a:pt x="34320" y="192971"/>
                </a:lnTo>
                <a:lnTo>
                  <a:pt x="68801" y="215607"/>
                </a:lnTo>
                <a:lnTo>
                  <a:pt x="110563" y="223880"/>
                </a:lnTo>
                <a:lnTo>
                  <a:pt x="124403" y="222994"/>
                </a:lnTo>
                <a:lnTo>
                  <a:pt x="162433" y="210429"/>
                </a:lnTo>
                <a:lnTo>
                  <a:pt x="193021" y="184615"/>
                </a:lnTo>
                <a:lnTo>
                  <a:pt x="213328" y="147625"/>
                </a:lnTo>
                <a:lnTo>
                  <a:pt x="220514" y="101533"/>
                </a:lnTo>
                <a:lnTo>
                  <a:pt x="218352" y="87557"/>
                </a:lnTo>
                <a:lnTo>
                  <a:pt x="202193" y="49842"/>
                </a:lnTo>
                <a:lnTo>
                  <a:pt x="173505" y="20813"/>
                </a:lnTo>
                <a:lnTo>
                  <a:pt x="134842" y="3513"/>
                </a:lnTo>
                <a:lnTo>
                  <a:pt x="104785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701410" y="2460989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0"/>
                </a:lnTo>
                <a:lnTo>
                  <a:pt x="207877" y="161069"/>
                </a:lnTo>
                <a:lnTo>
                  <a:pt x="183827" y="194563"/>
                </a:lnTo>
                <a:lnTo>
                  <a:pt x="150443" y="216192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6"/>
                </a:lnTo>
                <a:lnTo>
                  <a:pt x="25004" y="182801"/>
                </a:lnTo>
                <a:lnTo>
                  <a:pt x="5266" y="146109"/>
                </a:lnTo>
                <a:lnTo>
                  <a:pt x="0" y="11186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613400" y="1422993"/>
            <a:ext cx="250316" cy="25379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686552" y="1467701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19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686552" y="1467701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19">
                <a:moveTo>
                  <a:pt x="0" y="111896"/>
                </a:moveTo>
                <a:lnTo>
                  <a:pt x="8164" y="69433"/>
                </a:lnTo>
                <a:lnTo>
                  <a:pt x="30491" y="34421"/>
                </a:lnTo>
                <a:lnTo>
                  <a:pt x="63736" y="10173"/>
                </a:lnTo>
                <a:lnTo>
                  <a:pt x="104652" y="0"/>
                </a:lnTo>
                <a:lnTo>
                  <a:pt x="119913" y="897"/>
                </a:lnTo>
                <a:lnTo>
                  <a:pt x="161004" y="13779"/>
                </a:lnTo>
                <a:lnTo>
                  <a:pt x="193018" y="39534"/>
                </a:lnTo>
                <a:lnTo>
                  <a:pt x="213335" y="75063"/>
                </a:lnTo>
                <a:lnTo>
                  <a:pt x="219086" y="102648"/>
                </a:lnTo>
                <a:lnTo>
                  <a:pt x="218297" y="118796"/>
                </a:lnTo>
                <a:lnTo>
                  <a:pt x="206275" y="161889"/>
                </a:lnTo>
                <a:lnTo>
                  <a:pt x="182012" y="195243"/>
                </a:lnTo>
                <a:lnTo>
                  <a:pt x="148384" y="216649"/>
                </a:lnTo>
                <a:lnTo>
                  <a:pt x="122183" y="223192"/>
                </a:lnTo>
                <a:lnTo>
                  <a:pt x="105874" y="222483"/>
                </a:lnTo>
                <a:lnTo>
                  <a:pt x="62642" y="210715"/>
                </a:lnTo>
                <a:lnTo>
                  <a:pt x="29371" y="186686"/>
                </a:lnTo>
                <a:lnTo>
                  <a:pt x="7884" y="153227"/>
                </a:lnTo>
                <a:lnTo>
                  <a:pt x="6" y="113171"/>
                </a:lnTo>
                <a:lnTo>
                  <a:pt x="0" y="111896"/>
                </a:lnTo>
                <a:close/>
              </a:path>
            </a:pathLst>
          </a:custGeom>
          <a:ln w="12699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403214" y="1785324"/>
            <a:ext cx="251441" cy="253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76364" y="1830053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5">
                <a:moveTo>
                  <a:pt x="104785" y="0"/>
                </a:moveTo>
                <a:lnTo>
                  <a:pt x="63810" y="10325"/>
                </a:lnTo>
                <a:lnTo>
                  <a:pt x="30524" y="34597"/>
                </a:lnTo>
                <a:lnTo>
                  <a:pt x="8172" y="69537"/>
                </a:lnTo>
                <a:lnTo>
                  <a:pt x="0" y="111866"/>
                </a:lnTo>
                <a:lnTo>
                  <a:pt x="155" y="117780"/>
                </a:lnTo>
                <a:lnTo>
                  <a:pt x="10357" y="159248"/>
                </a:lnTo>
                <a:lnTo>
                  <a:pt x="34320" y="192971"/>
                </a:lnTo>
                <a:lnTo>
                  <a:pt x="68801" y="215607"/>
                </a:lnTo>
                <a:lnTo>
                  <a:pt x="110563" y="223880"/>
                </a:lnTo>
                <a:lnTo>
                  <a:pt x="124403" y="222994"/>
                </a:lnTo>
                <a:lnTo>
                  <a:pt x="162433" y="210429"/>
                </a:lnTo>
                <a:lnTo>
                  <a:pt x="193021" y="184615"/>
                </a:lnTo>
                <a:lnTo>
                  <a:pt x="213328" y="147625"/>
                </a:lnTo>
                <a:lnTo>
                  <a:pt x="220514" y="101533"/>
                </a:lnTo>
                <a:lnTo>
                  <a:pt x="218352" y="87557"/>
                </a:lnTo>
                <a:lnTo>
                  <a:pt x="202193" y="49842"/>
                </a:lnTo>
                <a:lnTo>
                  <a:pt x="173505" y="20813"/>
                </a:lnTo>
                <a:lnTo>
                  <a:pt x="134842" y="3513"/>
                </a:lnTo>
                <a:lnTo>
                  <a:pt x="104785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76364" y="1830053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5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0"/>
                </a:lnTo>
                <a:lnTo>
                  <a:pt x="207877" y="161069"/>
                </a:lnTo>
                <a:lnTo>
                  <a:pt x="183827" y="194563"/>
                </a:lnTo>
                <a:lnTo>
                  <a:pt x="150443" y="216192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6"/>
                </a:lnTo>
                <a:lnTo>
                  <a:pt x="25004" y="182801"/>
                </a:lnTo>
                <a:lnTo>
                  <a:pt x="5266" y="146109"/>
                </a:lnTo>
                <a:lnTo>
                  <a:pt x="0" y="11186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412109" y="2138511"/>
            <a:ext cx="251441" cy="253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485259" y="2183240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5">
                <a:moveTo>
                  <a:pt x="104785" y="0"/>
                </a:moveTo>
                <a:lnTo>
                  <a:pt x="63810" y="10325"/>
                </a:lnTo>
                <a:lnTo>
                  <a:pt x="30524" y="34597"/>
                </a:lnTo>
                <a:lnTo>
                  <a:pt x="8172" y="69537"/>
                </a:lnTo>
                <a:lnTo>
                  <a:pt x="0" y="111866"/>
                </a:lnTo>
                <a:lnTo>
                  <a:pt x="155" y="117780"/>
                </a:lnTo>
                <a:lnTo>
                  <a:pt x="10357" y="159248"/>
                </a:lnTo>
                <a:lnTo>
                  <a:pt x="34320" y="192971"/>
                </a:lnTo>
                <a:lnTo>
                  <a:pt x="68801" y="215607"/>
                </a:lnTo>
                <a:lnTo>
                  <a:pt x="110563" y="223880"/>
                </a:lnTo>
                <a:lnTo>
                  <a:pt x="124403" y="222994"/>
                </a:lnTo>
                <a:lnTo>
                  <a:pt x="162433" y="210429"/>
                </a:lnTo>
                <a:lnTo>
                  <a:pt x="193021" y="184615"/>
                </a:lnTo>
                <a:lnTo>
                  <a:pt x="213328" y="147625"/>
                </a:lnTo>
                <a:lnTo>
                  <a:pt x="220514" y="101533"/>
                </a:lnTo>
                <a:lnTo>
                  <a:pt x="218352" y="87557"/>
                </a:lnTo>
                <a:lnTo>
                  <a:pt x="202193" y="49842"/>
                </a:lnTo>
                <a:lnTo>
                  <a:pt x="173505" y="20813"/>
                </a:lnTo>
                <a:lnTo>
                  <a:pt x="134842" y="3513"/>
                </a:lnTo>
                <a:lnTo>
                  <a:pt x="104785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485259" y="2183240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5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0"/>
                </a:lnTo>
                <a:lnTo>
                  <a:pt x="207877" y="161069"/>
                </a:lnTo>
                <a:lnTo>
                  <a:pt x="183827" y="194563"/>
                </a:lnTo>
                <a:lnTo>
                  <a:pt x="150443" y="216192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6"/>
                </a:lnTo>
                <a:lnTo>
                  <a:pt x="25004" y="182801"/>
                </a:lnTo>
                <a:lnTo>
                  <a:pt x="5266" y="146109"/>
                </a:lnTo>
                <a:lnTo>
                  <a:pt x="0" y="11186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591680" y="2460883"/>
            <a:ext cx="193358" cy="915353"/>
          </a:xfrm>
          <a:custGeom>
            <a:avLst/>
            <a:gdLst/>
            <a:ahLst/>
            <a:cxnLst/>
            <a:rect l="l" t="t" r="r" b="b"/>
            <a:pathLst>
              <a:path w="257809" h="1220470">
                <a:moveTo>
                  <a:pt x="257810" y="0"/>
                </a:moveTo>
                <a:lnTo>
                  <a:pt x="0" y="122047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532244" y="1855089"/>
            <a:ext cx="1084898" cy="1496854"/>
          </a:xfrm>
          <a:custGeom>
            <a:avLst/>
            <a:gdLst/>
            <a:ahLst/>
            <a:cxnLst/>
            <a:rect l="l" t="t" r="r" b="b"/>
            <a:pathLst>
              <a:path w="1446529" h="1995804">
                <a:moveTo>
                  <a:pt x="1446530" y="0"/>
                </a:moveTo>
                <a:lnTo>
                  <a:pt x="0" y="1995551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626990" y="2327148"/>
            <a:ext cx="906304" cy="906304"/>
          </a:xfrm>
          <a:custGeom>
            <a:avLst/>
            <a:gdLst/>
            <a:ahLst/>
            <a:cxnLst/>
            <a:rect l="l" t="t" r="r" b="b"/>
            <a:pathLst>
              <a:path w="1208404" h="1208404">
                <a:moveTo>
                  <a:pt x="0" y="0"/>
                </a:moveTo>
                <a:lnTo>
                  <a:pt x="1207897" y="1207897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591685" y="1467612"/>
            <a:ext cx="177641" cy="1908810"/>
          </a:xfrm>
          <a:custGeom>
            <a:avLst/>
            <a:gdLst/>
            <a:ahLst/>
            <a:cxnLst/>
            <a:rect l="l" t="t" r="r" b="b"/>
            <a:pathLst>
              <a:path w="236854" h="2545079">
                <a:moveTo>
                  <a:pt x="236600" y="0"/>
                </a:moveTo>
                <a:lnTo>
                  <a:pt x="0" y="254508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865880" y="2977520"/>
            <a:ext cx="675323" cy="271463"/>
          </a:xfrm>
          <a:custGeom>
            <a:avLst/>
            <a:gdLst/>
            <a:ahLst/>
            <a:cxnLst/>
            <a:rect l="l" t="t" r="r" b="b"/>
            <a:pathLst>
              <a:path w="900429" h="361950">
                <a:moveTo>
                  <a:pt x="900049" y="361568"/>
                </a:moveTo>
                <a:lnTo>
                  <a:pt x="0" y="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532248" y="2468886"/>
            <a:ext cx="1095375" cy="882491"/>
          </a:xfrm>
          <a:custGeom>
            <a:avLst/>
            <a:gdLst/>
            <a:ahLst/>
            <a:cxnLst/>
            <a:rect l="l" t="t" r="r" b="b"/>
            <a:pathLst>
              <a:path w="1460500" h="1176654">
                <a:moveTo>
                  <a:pt x="0" y="1176655"/>
                </a:moveTo>
                <a:lnTo>
                  <a:pt x="1460500" y="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797176" y="2179703"/>
            <a:ext cx="1735931" cy="1052990"/>
          </a:xfrm>
          <a:custGeom>
            <a:avLst/>
            <a:gdLst/>
            <a:ahLst/>
            <a:cxnLst/>
            <a:rect l="l" t="t" r="r" b="b"/>
            <a:pathLst>
              <a:path w="2314575" h="1403985">
                <a:moveTo>
                  <a:pt x="0" y="0"/>
                </a:moveTo>
                <a:lnTo>
                  <a:pt x="2314575" y="1403731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141214" y="3291840"/>
            <a:ext cx="1367314" cy="101918"/>
          </a:xfrm>
          <a:custGeom>
            <a:avLst/>
            <a:gdLst/>
            <a:ahLst/>
            <a:cxnLst/>
            <a:rect l="l" t="t" r="r" b="b"/>
            <a:pathLst>
              <a:path w="1823084" h="135889">
                <a:moveTo>
                  <a:pt x="0" y="135635"/>
                </a:moveTo>
                <a:lnTo>
                  <a:pt x="1822577" y="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22191" y="2284857"/>
            <a:ext cx="2835116" cy="1062038"/>
          </a:xfrm>
          <a:custGeom>
            <a:avLst/>
            <a:gdLst/>
            <a:ahLst/>
            <a:cxnLst/>
            <a:rect l="l" t="t" r="r" b="b"/>
            <a:pathLst>
              <a:path w="3780154" h="1416050">
                <a:moveTo>
                  <a:pt x="3780028" y="1415923"/>
                </a:moveTo>
                <a:lnTo>
                  <a:pt x="0" y="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673981" y="2961513"/>
            <a:ext cx="1277778" cy="330994"/>
          </a:xfrm>
          <a:custGeom>
            <a:avLst/>
            <a:gdLst/>
            <a:ahLst/>
            <a:cxnLst/>
            <a:rect l="l" t="t" r="r" b="b"/>
            <a:pathLst>
              <a:path w="1703704" h="441325">
                <a:moveTo>
                  <a:pt x="0" y="440817"/>
                </a:moveTo>
                <a:lnTo>
                  <a:pt x="1703451" y="0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07610" y="3232405"/>
            <a:ext cx="642462" cy="1304926"/>
          </a:xfrm>
          <a:custGeom>
            <a:avLst/>
            <a:gdLst/>
            <a:ahLst/>
            <a:cxnLst/>
            <a:rect l="l" t="t" r="r" b="b"/>
            <a:pathLst>
              <a:path w="856615" h="1739900">
                <a:moveTo>
                  <a:pt x="856487" y="0"/>
                </a:moveTo>
                <a:lnTo>
                  <a:pt x="0" y="1739633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31610" y="3291840"/>
            <a:ext cx="642938" cy="235744"/>
          </a:xfrm>
          <a:custGeom>
            <a:avLst/>
            <a:gdLst/>
            <a:ahLst/>
            <a:cxnLst/>
            <a:rect l="l" t="t" r="r" b="b"/>
            <a:pathLst>
              <a:path w="857250" h="314325">
                <a:moveTo>
                  <a:pt x="857123" y="0"/>
                </a:moveTo>
                <a:lnTo>
                  <a:pt x="0" y="313816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792727" y="3399240"/>
            <a:ext cx="251441" cy="253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865878" y="3443968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0"/>
                </a:lnTo>
                <a:lnTo>
                  <a:pt x="207877" y="161069"/>
                </a:lnTo>
                <a:lnTo>
                  <a:pt x="183827" y="194563"/>
                </a:lnTo>
                <a:lnTo>
                  <a:pt x="150443" y="216192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6"/>
                </a:lnTo>
                <a:lnTo>
                  <a:pt x="25004" y="182801"/>
                </a:lnTo>
                <a:lnTo>
                  <a:pt x="5266" y="146109"/>
                </a:lnTo>
                <a:lnTo>
                  <a:pt x="0" y="111866"/>
                </a:lnTo>
                <a:close/>
              </a:path>
            </a:pathLst>
          </a:custGeom>
          <a:ln w="12700">
            <a:solidFill>
              <a:srgbClr val="1897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649975" y="3351280"/>
            <a:ext cx="212409" cy="301943"/>
          </a:xfrm>
          <a:custGeom>
            <a:avLst/>
            <a:gdLst/>
            <a:ahLst/>
            <a:cxnLst/>
            <a:rect l="l" t="t" r="r" b="b"/>
            <a:pathLst>
              <a:path w="283209" h="402589">
                <a:moveTo>
                  <a:pt x="0" y="0"/>
                </a:moveTo>
                <a:lnTo>
                  <a:pt x="282828" y="402462"/>
                </a:lnTo>
              </a:path>
            </a:pathLst>
          </a:custGeom>
          <a:ln w="635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435094" y="3163782"/>
            <a:ext cx="251441" cy="25379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508243" y="3208510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104785" y="0"/>
                </a:moveTo>
                <a:lnTo>
                  <a:pt x="63810" y="10325"/>
                </a:lnTo>
                <a:lnTo>
                  <a:pt x="30524" y="34597"/>
                </a:lnTo>
                <a:lnTo>
                  <a:pt x="8172" y="69537"/>
                </a:lnTo>
                <a:lnTo>
                  <a:pt x="0" y="111866"/>
                </a:lnTo>
                <a:lnTo>
                  <a:pt x="155" y="117780"/>
                </a:lnTo>
                <a:lnTo>
                  <a:pt x="10357" y="159248"/>
                </a:lnTo>
                <a:lnTo>
                  <a:pt x="34320" y="192971"/>
                </a:lnTo>
                <a:lnTo>
                  <a:pt x="68801" y="215607"/>
                </a:lnTo>
                <a:lnTo>
                  <a:pt x="110563" y="223880"/>
                </a:lnTo>
                <a:lnTo>
                  <a:pt x="124403" y="222994"/>
                </a:lnTo>
                <a:lnTo>
                  <a:pt x="162433" y="210429"/>
                </a:lnTo>
                <a:lnTo>
                  <a:pt x="193021" y="184615"/>
                </a:lnTo>
                <a:lnTo>
                  <a:pt x="213328" y="147625"/>
                </a:lnTo>
                <a:lnTo>
                  <a:pt x="220514" y="101533"/>
                </a:lnTo>
                <a:lnTo>
                  <a:pt x="218352" y="87557"/>
                </a:lnTo>
                <a:lnTo>
                  <a:pt x="202193" y="49842"/>
                </a:lnTo>
                <a:lnTo>
                  <a:pt x="173505" y="20813"/>
                </a:lnTo>
                <a:lnTo>
                  <a:pt x="134842" y="3513"/>
                </a:lnTo>
                <a:lnTo>
                  <a:pt x="10478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508243" y="3208510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0"/>
                </a:lnTo>
                <a:lnTo>
                  <a:pt x="207877" y="161069"/>
                </a:lnTo>
                <a:lnTo>
                  <a:pt x="183827" y="194563"/>
                </a:lnTo>
                <a:lnTo>
                  <a:pt x="150443" y="216192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6"/>
                </a:lnTo>
                <a:lnTo>
                  <a:pt x="25004" y="182801"/>
                </a:lnTo>
                <a:lnTo>
                  <a:pt x="5266" y="146109"/>
                </a:lnTo>
                <a:lnTo>
                  <a:pt x="0" y="11186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653279" y="2804880"/>
            <a:ext cx="250316" cy="25379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726432" y="2849588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726432" y="2849588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0" y="111896"/>
                </a:moveTo>
                <a:lnTo>
                  <a:pt x="8164" y="69433"/>
                </a:lnTo>
                <a:lnTo>
                  <a:pt x="30491" y="34421"/>
                </a:lnTo>
                <a:lnTo>
                  <a:pt x="63736" y="10173"/>
                </a:lnTo>
                <a:lnTo>
                  <a:pt x="104652" y="0"/>
                </a:lnTo>
                <a:lnTo>
                  <a:pt x="119913" y="897"/>
                </a:lnTo>
                <a:lnTo>
                  <a:pt x="161004" y="13779"/>
                </a:lnTo>
                <a:lnTo>
                  <a:pt x="193018" y="39534"/>
                </a:lnTo>
                <a:lnTo>
                  <a:pt x="213335" y="75063"/>
                </a:lnTo>
                <a:lnTo>
                  <a:pt x="219086" y="102648"/>
                </a:lnTo>
                <a:lnTo>
                  <a:pt x="218297" y="118796"/>
                </a:lnTo>
                <a:lnTo>
                  <a:pt x="206275" y="161889"/>
                </a:lnTo>
                <a:lnTo>
                  <a:pt x="182012" y="195243"/>
                </a:lnTo>
                <a:lnTo>
                  <a:pt x="148384" y="216649"/>
                </a:lnTo>
                <a:lnTo>
                  <a:pt x="122183" y="223192"/>
                </a:lnTo>
                <a:lnTo>
                  <a:pt x="105874" y="222483"/>
                </a:lnTo>
                <a:lnTo>
                  <a:pt x="62642" y="210715"/>
                </a:lnTo>
                <a:lnTo>
                  <a:pt x="29371" y="186686"/>
                </a:lnTo>
                <a:lnTo>
                  <a:pt x="7884" y="153227"/>
                </a:lnTo>
                <a:lnTo>
                  <a:pt x="6" y="113171"/>
                </a:lnTo>
                <a:lnTo>
                  <a:pt x="0" y="111896"/>
                </a:lnTo>
                <a:close/>
              </a:path>
            </a:pathLst>
          </a:custGeom>
          <a:ln w="12700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910454" y="4349121"/>
            <a:ext cx="250316" cy="25379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289558" y="2001379"/>
            <a:ext cx="605799" cy="59666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350704" y="2062548"/>
            <a:ext cx="487204" cy="478155"/>
          </a:xfrm>
          <a:custGeom>
            <a:avLst/>
            <a:gdLst/>
            <a:ahLst/>
            <a:cxnLst/>
            <a:rect l="l" t="t" r="r" b="b"/>
            <a:pathLst>
              <a:path w="649604" h="637539">
                <a:moveTo>
                  <a:pt x="0" y="318515"/>
                </a:moveTo>
                <a:lnTo>
                  <a:pt x="4247" y="266855"/>
                </a:lnTo>
                <a:lnTo>
                  <a:pt x="16544" y="217846"/>
                </a:lnTo>
                <a:lnTo>
                  <a:pt x="36223" y="172146"/>
                </a:lnTo>
                <a:lnTo>
                  <a:pt x="62618" y="130411"/>
                </a:lnTo>
                <a:lnTo>
                  <a:pt x="95059" y="93297"/>
                </a:lnTo>
                <a:lnTo>
                  <a:pt x="132880" y="61459"/>
                </a:lnTo>
                <a:lnTo>
                  <a:pt x="175413" y="35555"/>
                </a:lnTo>
                <a:lnTo>
                  <a:pt x="221991" y="16239"/>
                </a:lnTo>
                <a:lnTo>
                  <a:pt x="271947" y="4169"/>
                </a:lnTo>
                <a:lnTo>
                  <a:pt x="324612" y="0"/>
                </a:lnTo>
                <a:lnTo>
                  <a:pt x="351241" y="1055"/>
                </a:lnTo>
                <a:lnTo>
                  <a:pt x="402634" y="9257"/>
                </a:lnTo>
                <a:lnTo>
                  <a:pt x="450984" y="25032"/>
                </a:lnTo>
                <a:lnTo>
                  <a:pt x="495624" y="47724"/>
                </a:lnTo>
                <a:lnTo>
                  <a:pt x="535884" y="76678"/>
                </a:lnTo>
                <a:lnTo>
                  <a:pt x="571099" y="111235"/>
                </a:lnTo>
                <a:lnTo>
                  <a:pt x="600600" y="150742"/>
                </a:lnTo>
                <a:lnTo>
                  <a:pt x="623720" y="194542"/>
                </a:lnTo>
                <a:lnTo>
                  <a:pt x="639792" y="241978"/>
                </a:lnTo>
                <a:lnTo>
                  <a:pt x="648148" y="292394"/>
                </a:lnTo>
                <a:lnTo>
                  <a:pt x="649224" y="318515"/>
                </a:lnTo>
                <a:lnTo>
                  <a:pt x="648148" y="344637"/>
                </a:lnTo>
                <a:lnTo>
                  <a:pt x="639792" y="395053"/>
                </a:lnTo>
                <a:lnTo>
                  <a:pt x="623720" y="442489"/>
                </a:lnTo>
                <a:lnTo>
                  <a:pt x="600600" y="486289"/>
                </a:lnTo>
                <a:lnTo>
                  <a:pt x="571099" y="525796"/>
                </a:lnTo>
                <a:lnTo>
                  <a:pt x="535884" y="560353"/>
                </a:lnTo>
                <a:lnTo>
                  <a:pt x="495624" y="589307"/>
                </a:lnTo>
                <a:lnTo>
                  <a:pt x="450984" y="611999"/>
                </a:lnTo>
                <a:lnTo>
                  <a:pt x="402634" y="627774"/>
                </a:lnTo>
                <a:lnTo>
                  <a:pt x="351241" y="635976"/>
                </a:lnTo>
                <a:lnTo>
                  <a:pt x="324612" y="637031"/>
                </a:lnTo>
                <a:lnTo>
                  <a:pt x="297982" y="635976"/>
                </a:lnTo>
                <a:lnTo>
                  <a:pt x="246589" y="627774"/>
                </a:lnTo>
                <a:lnTo>
                  <a:pt x="198239" y="611999"/>
                </a:lnTo>
                <a:lnTo>
                  <a:pt x="153599" y="589307"/>
                </a:lnTo>
                <a:lnTo>
                  <a:pt x="113339" y="560353"/>
                </a:lnTo>
                <a:lnTo>
                  <a:pt x="78124" y="525796"/>
                </a:lnTo>
                <a:lnTo>
                  <a:pt x="48623" y="486289"/>
                </a:lnTo>
                <a:lnTo>
                  <a:pt x="25503" y="442489"/>
                </a:lnTo>
                <a:lnTo>
                  <a:pt x="9431" y="395053"/>
                </a:lnTo>
                <a:lnTo>
                  <a:pt x="1075" y="344637"/>
                </a:lnTo>
                <a:lnTo>
                  <a:pt x="0" y="318515"/>
                </a:lnTo>
                <a:close/>
              </a:path>
            </a:pathLst>
          </a:custGeom>
          <a:noFill/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08477" y="2409447"/>
            <a:ext cx="167641" cy="166210"/>
          </a:xfrm>
          <a:custGeom>
            <a:avLst/>
            <a:gdLst/>
            <a:ahLst/>
            <a:cxnLst/>
            <a:rect l="l" t="t" r="r" b="b"/>
            <a:pathLst>
              <a:path w="223520" h="221614">
                <a:moveTo>
                  <a:pt x="0" y="0"/>
                </a:moveTo>
                <a:lnTo>
                  <a:pt x="223266" y="221361"/>
                </a:lnTo>
              </a:path>
            </a:pathLst>
          </a:custGeom>
          <a:ln w="1270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37054" y="2299721"/>
            <a:ext cx="244793" cy="1429"/>
          </a:xfrm>
          <a:custGeom>
            <a:avLst/>
            <a:gdLst/>
            <a:ahLst/>
            <a:cxnLst/>
            <a:rect l="l" t="t" r="r" b="b"/>
            <a:pathLst>
              <a:path w="326389" h="1905">
                <a:moveTo>
                  <a:pt x="326263" y="0"/>
                </a:moveTo>
                <a:lnTo>
                  <a:pt x="0" y="1524"/>
                </a:lnTo>
              </a:path>
            </a:pathLst>
          </a:custGeom>
          <a:ln w="12699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982211" y="2253995"/>
            <a:ext cx="627698" cy="101918"/>
          </a:xfrm>
          <a:custGeom>
            <a:avLst/>
            <a:gdLst/>
            <a:ahLst/>
            <a:cxnLst/>
            <a:rect l="l" t="t" r="r" b="b"/>
            <a:pathLst>
              <a:path w="836929" h="135889">
                <a:moveTo>
                  <a:pt x="669289" y="0"/>
                </a:moveTo>
                <a:lnTo>
                  <a:pt x="0" y="0"/>
                </a:lnTo>
                <a:lnTo>
                  <a:pt x="0" y="135636"/>
                </a:lnTo>
                <a:lnTo>
                  <a:pt x="669289" y="135636"/>
                </a:lnTo>
                <a:lnTo>
                  <a:pt x="836676" y="67818"/>
                </a:lnTo>
                <a:lnTo>
                  <a:pt x="669289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896491" y="2207137"/>
            <a:ext cx="188594" cy="188594"/>
          </a:xfrm>
          <a:custGeom>
            <a:avLst/>
            <a:gdLst/>
            <a:ahLst/>
            <a:cxnLst/>
            <a:rect l="l" t="t" r="r" b="b"/>
            <a:pathLst>
              <a:path w="251460" h="251460">
                <a:moveTo>
                  <a:pt x="125739" y="0"/>
                </a:moveTo>
                <a:lnTo>
                  <a:pt x="83312" y="7329"/>
                </a:lnTo>
                <a:lnTo>
                  <a:pt x="47077" y="27615"/>
                </a:lnTo>
                <a:lnTo>
                  <a:pt x="19565" y="58317"/>
                </a:lnTo>
                <a:lnTo>
                  <a:pt x="3318" y="96893"/>
                </a:lnTo>
                <a:lnTo>
                  <a:pt x="0" y="125729"/>
                </a:lnTo>
                <a:lnTo>
                  <a:pt x="852" y="140427"/>
                </a:lnTo>
                <a:lnTo>
                  <a:pt x="12788" y="181055"/>
                </a:lnTo>
                <a:lnTo>
                  <a:pt x="36828" y="214656"/>
                </a:lnTo>
                <a:lnTo>
                  <a:pt x="70435" y="238689"/>
                </a:lnTo>
                <a:lnTo>
                  <a:pt x="111089" y="250614"/>
                </a:lnTo>
                <a:lnTo>
                  <a:pt x="125702" y="251459"/>
                </a:lnTo>
                <a:lnTo>
                  <a:pt x="140391" y="250611"/>
                </a:lnTo>
                <a:lnTo>
                  <a:pt x="181039" y="238677"/>
                </a:lnTo>
                <a:lnTo>
                  <a:pt x="214650" y="214634"/>
                </a:lnTo>
                <a:lnTo>
                  <a:pt x="238688" y="181022"/>
                </a:lnTo>
                <a:lnTo>
                  <a:pt x="250612" y="140380"/>
                </a:lnTo>
                <a:lnTo>
                  <a:pt x="251457" y="125710"/>
                </a:lnTo>
                <a:lnTo>
                  <a:pt x="250610" y="111044"/>
                </a:lnTo>
                <a:lnTo>
                  <a:pt x="238678" y="70412"/>
                </a:lnTo>
                <a:lnTo>
                  <a:pt x="214637" y="36807"/>
                </a:lnTo>
                <a:lnTo>
                  <a:pt x="181028" y="12771"/>
                </a:lnTo>
                <a:lnTo>
                  <a:pt x="140384" y="845"/>
                </a:lnTo>
                <a:lnTo>
                  <a:pt x="1257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896489" y="2207137"/>
            <a:ext cx="188594" cy="188594"/>
          </a:xfrm>
          <a:custGeom>
            <a:avLst/>
            <a:gdLst/>
            <a:ahLst/>
            <a:cxnLst/>
            <a:rect l="l" t="t" r="r" b="b"/>
            <a:pathLst>
              <a:path w="251460" h="251460">
                <a:moveTo>
                  <a:pt x="251459" y="125729"/>
                </a:moveTo>
                <a:lnTo>
                  <a:pt x="244134" y="83316"/>
                </a:lnTo>
                <a:lnTo>
                  <a:pt x="223850" y="47082"/>
                </a:lnTo>
                <a:lnTo>
                  <a:pt x="193151" y="19570"/>
                </a:lnTo>
                <a:lnTo>
                  <a:pt x="154576" y="3321"/>
                </a:lnTo>
                <a:lnTo>
                  <a:pt x="125740" y="0"/>
                </a:lnTo>
                <a:lnTo>
                  <a:pt x="111071" y="845"/>
                </a:lnTo>
                <a:lnTo>
                  <a:pt x="70432" y="12771"/>
                </a:lnTo>
                <a:lnTo>
                  <a:pt x="36821" y="36807"/>
                </a:lnTo>
                <a:lnTo>
                  <a:pt x="12780" y="70412"/>
                </a:lnTo>
                <a:lnTo>
                  <a:pt x="847" y="111044"/>
                </a:lnTo>
                <a:lnTo>
                  <a:pt x="0" y="125710"/>
                </a:lnTo>
                <a:lnTo>
                  <a:pt x="845" y="140380"/>
                </a:lnTo>
                <a:lnTo>
                  <a:pt x="12770" y="181022"/>
                </a:lnTo>
                <a:lnTo>
                  <a:pt x="36805" y="214634"/>
                </a:lnTo>
                <a:lnTo>
                  <a:pt x="70407" y="238677"/>
                </a:lnTo>
                <a:lnTo>
                  <a:pt x="111037" y="250611"/>
                </a:lnTo>
                <a:lnTo>
                  <a:pt x="125703" y="251459"/>
                </a:lnTo>
                <a:lnTo>
                  <a:pt x="140374" y="250614"/>
                </a:lnTo>
                <a:lnTo>
                  <a:pt x="181018" y="238689"/>
                </a:lnTo>
                <a:lnTo>
                  <a:pt x="214631" y="214656"/>
                </a:lnTo>
                <a:lnTo>
                  <a:pt x="238675" y="181055"/>
                </a:lnTo>
                <a:lnTo>
                  <a:pt x="250611" y="140427"/>
                </a:lnTo>
                <a:lnTo>
                  <a:pt x="251459" y="125762"/>
                </a:lnTo>
                <a:close/>
              </a:path>
            </a:pathLst>
          </a:custGeom>
          <a:ln w="12700">
            <a:solidFill>
              <a:srgbClr val="D0CEC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925331" y="2261536"/>
            <a:ext cx="134303" cy="88106"/>
          </a:xfrm>
          <a:custGeom>
            <a:avLst/>
            <a:gdLst/>
            <a:ahLst/>
            <a:cxnLst/>
            <a:rect l="l" t="t" r="r" b="b"/>
            <a:pathLst>
              <a:path w="179070" h="117475">
                <a:moveTo>
                  <a:pt x="170798" y="27465"/>
                </a:moveTo>
                <a:lnTo>
                  <a:pt x="175844" y="27465"/>
                </a:lnTo>
                <a:lnTo>
                  <a:pt x="178942" y="30279"/>
                </a:lnTo>
                <a:lnTo>
                  <a:pt x="178942" y="43304"/>
                </a:lnTo>
                <a:lnTo>
                  <a:pt x="174676" y="46991"/>
                </a:lnTo>
                <a:lnTo>
                  <a:pt x="168411" y="46991"/>
                </a:lnTo>
                <a:lnTo>
                  <a:pt x="172392" y="55380"/>
                </a:lnTo>
                <a:lnTo>
                  <a:pt x="174400" y="64180"/>
                </a:lnTo>
                <a:lnTo>
                  <a:pt x="174400" y="113570"/>
                </a:lnTo>
                <a:lnTo>
                  <a:pt x="170133" y="117258"/>
                </a:lnTo>
                <a:lnTo>
                  <a:pt x="147226" y="117258"/>
                </a:lnTo>
                <a:lnTo>
                  <a:pt x="142960" y="113570"/>
                </a:lnTo>
                <a:lnTo>
                  <a:pt x="142960" y="99237"/>
                </a:lnTo>
                <a:lnTo>
                  <a:pt x="4670" y="99237"/>
                </a:lnTo>
                <a:lnTo>
                  <a:pt x="4670" y="83601"/>
                </a:lnTo>
                <a:lnTo>
                  <a:pt x="154641" y="83601"/>
                </a:lnTo>
                <a:lnTo>
                  <a:pt x="156353" y="82121"/>
                </a:lnTo>
                <a:lnTo>
                  <a:pt x="156353" y="67324"/>
                </a:lnTo>
                <a:lnTo>
                  <a:pt x="154641" y="65842"/>
                </a:lnTo>
                <a:lnTo>
                  <a:pt x="4670" y="65842"/>
                </a:lnTo>
                <a:lnTo>
                  <a:pt x="4670" y="64180"/>
                </a:lnTo>
                <a:lnTo>
                  <a:pt x="6675" y="55380"/>
                </a:lnTo>
                <a:lnTo>
                  <a:pt x="9891" y="48609"/>
                </a:lnTo>
                <a:lnTo>
                  <a:pt x="152929" y="48609"/>
                </a:lnTo>
                <a:lnTo>
                  <a:pt x="155053" y="45872"/>
                </a:lnTo>
                <a:lnTo>
                  <a:pt x="147457" y="29873"/>
                </a:lnTo>
                <a:lnTo>
                  <a:pt x="160284" y="29873"/>
                </a:lnTo>
                <a:lnTo>
                  <a:pt x="169998" y="27558"/>
                </a:lnTo>
                <a:lnTo>
                  <a:pt x="170798" y="27465"/>
                </a:lnTo>
                <a:close/>
              </a:path>
              <a:path w="179070" h="117475">
                <a:moveTo>
                  <a:pt x="4670" y="99237"/>
                </a:moveTo>
                <a:lnTo>
                  <a:pt x="36105" y="99237"/>
                </a:lnTo>
                <a:lnTo>
                  <a:pt x="36105" y="113570"/>
                </a:lnTo>
                <a:lnTo>
                  <a:pt x="31841" y="117258"/>
                </a:lnTo>
                <a:lnTo>
                  <a:pt x="8934" y="117258"/>
                </a:lnTo>
                <a:lnTo>
                  <a:pt x="4670" y="113570"/>
                </a:lnTo>
                <a:lnTo>
                  <a:pt x="4670" y="99237"/>
                </a:lnTo>
                <a:close/>
              </a:path>
              <a:path w="179070" h="117475">
                <a:moveTo>
                  <a:pt x="55814" y="65842"/>
                </a:moveTo>
                <a:lnTo>
                  <a:pt x="123510" y="65842"/>
                </a:lnTo>
                <a:lnTo>
                  <a:pt x="121799" y="67324"/>
                </a:lnTo>
                <a:lnTo>
                  <a:pt x="121799" y="82121"/>
                </a:lnTo>
                <a:lnTo>
                  <a:pt x="123510" y="83601"/>
                </a:lnTo>
                <a:lnTo>
                  <a:pt x="55814" y="83601"/>
                </a:lnTo>
                <a:lnTo>
                  <a:pt x="57521" y="82121"/>
                </a:lnTo>
                <a:lnTo>
                  <a:pt x="57521" y="67324"/>
                </a:lnTo>
                <a:lnTo>
                  <a:pt x="55814" y="65842"/>
                </a:lnTo>
                <a:close/>
              </a:path>
              <a:path w="179070" h="117475">
                <a:moveTo>
                  <a:pt x="4670" y="65842"/>
                </a:moveTo>
                <a:lnTo>
                  <a:pt x="24683" y="65842"/>
                </a:lnTo>
                <a:lnTo>
                  <a:pt x="22970" y="67324"/>
                </a:lnTo>
                <a:lnTo>
                  <a:pt x="22970" y="82121"/>
                </a:lnTo>
                <a:lnTo>
                  <a:pt x="24683" y="83601"/>
                </a:lnTo>
                <a:lnTo>
                  <a:pt x="4670" y="83601"/>
                </a:lnTo>
                <a:lnTo>
                  <a:pt x="4670" y="65842"/>
                </a:lnTo>
                <a:close/>
              </a:path>
              <a:path w="179070" h="117475">
                <a:moveTo>
                  <a:pt x="29851" y="6567"/>
                </a:moveTo>
                <a:lnTo>
                  <a:pt x="46099" y="6567"/>
                </a:lnTo>
                <a:lnTo>
                  <a:pt x="41378" y="9305"/>
                </a:lnTo>
                <a:lnTo>
                  <a:pt x="24017" y="45872"/>
                </a:lnTo>
                <a:lnTo>
                  <a:pt x="26136" y="48609"/>
                </a:lnTo>
                <a:lnTo>
                  <a:pt x="9891" y="48609"/>
                </a:lnTo>
                <a:lnTo>
                  <a:pt x="10660" y="46991"/>
                </a:lnTo>
                <a:lnTo>
                  <a:pt x="4270" y="46991"/>
                </a:lnTo>
                <a:lnTo>
                  <a:pt x="0" y="43304"/>
                </a:lnTo>
                <a:lnTo>
                  <a:pt x="0" y="30279"/>
                </a:lnTo>
                <a:lnTo>
                  <a:pt x="416" y="29901"/>
                </a:lnTo>
                <a:lnTo>
                  <a:pt x="18776" y="29901"/>
                </a:lnTo>
                <a:lnTo>
                  <a:pt x="29851" y="6567"/>
                </a:lnTo>
                <a:close/>
              </a:path>
              <a:path w="179070" h="117475">
                <a:moveTo>
                  <a:pt x="3096" y="27465"/>
                </a:moveTo>
                <a:lnTo>
                  <a:pt x="8147" y="27465"/>
                </a:lnTo>
                <a:lnTo>
                  <a:pt x="8947" y="27558"/>
                </a:lnTo>
                <a:lnTo>
                  <a:pt x="18776" y="29901"/>
                </a:lnTo>
                <a:lnTo>
                  <a:pt x="416" y="29901"/>
                </a:lnTo>
                <a:lnTo>
                  <a:pt x="3096" y="27465"/>
                </a:lnTo>
                <a:close/>
              </a:path>
              <a:path w="179070" h="117475">
                <a:moveTo>
                  <a:pt x="38662" y="0"/>
                </a:moveTo>
                <a:lnTo>
                  <a:pt x="140410" y="0"/>
                </a:lnTo>
                <a:lnTo>
                  <a:pt x="148263" y="4553"/>
                </a:lnTo>
                <a:lnTo>
                  <a:pt x="160284" y="29873"/>
                </a:lnTo>
                <a:lnTo>
                  <a:pt x="147457" y="29873"/>
                </a:lnTo>
                <a:lnTo>
                  <a:pt x="137690" y="9305"/>
                </a:lnTo>
                <a:lnTo>
                  <a:pt x="132967" y="6567"/>
                </a:lnTo>
                <a:lnTo>
                  <a:pt x="29851" y="6567"/>
                </a:lnTo>
                <a:lnTo>
                  <a:pt x="30807" y="4553"/>
                </a:lnTo>
                <a:lnTo>
                  <a:pt x="38662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4141183" y="2252063"/>
            <a:ext cx="457249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700" dirty="0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sz="700" spc="-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700" spc="-9" dirty="0" smtClean="0">
                <a:solidFill>
                  <a:srgbClr val="FFFFFF"/>
                </a:solidFill>
                <a:latin typeface="Arial"/>
                <a:cs typeface="Arial"/>
              </a:rPr>
              <a:t> hours</a:t>
            </a:r>
            <a:endParaRPr sz="700" dirty="0">
              <a:latin typeface="Arial"/>
              <a:cs typeface="Arial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3770762" y="2024253"/>
            <a:ext cx="218123" cy="162878"/>
          </a:xfrm>
          <a:custGeom>
            <a:avLst/>
            <a:gdLst/>
            <a:ahLst/>
            <a:cxnLst/>
            <a:rect l="l" t="t" r="r" b="b"/>
            <a:pathLst>
              <a:path w="290829" h="217169">
                <a:moveTo>
                  <a:pt x="0" y="217170"/>
                </a:moveTo>
                <a:lnTo>
                  <a:pt x="290829" y="0"/>
                </a:lnTo>
              </a:path>
            </a:pathLst>
          </a:custGeom>
          <a:ln w="1270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761618" y="2364870"/>
            <a:ext cx="72581" cy="7486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918209" y="2457455"/>
            <a:ext cx="608171" cy="108585"/>
          </a:xfrm>
          <a:custGeom>
            <a:avLst/>
            <a:gdLst/>
            <a:ahLst/>
            <a:cxnLst/>
            <a:rect l="l" t="t" r="r" b="b"/>
            <a:pathLst>
              <a:path w="810895" h="144779">
                <a:moveTo>
                  <a:pt x="648588" y="0"/>
                </a:moveTo>
                <a:lnTo>
                  <a:pt x="0" y="0"/>
                </a:lnTo>
                <a:lnTo>
                  <a:pt x="0" y="144779"/>
                </a:lnTo>
                <a:lnTo>
                  <a:pt x="648588" y="144779"/>
                </a:lnTo>
                <a:lnTo>
                  <a:pt x="810767" y="72389"/>
                </a:lnTo>
                <a:lnTo>
                  <a:pt x="648588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/>
          <p:nvPr/>
        </p:nvSpPr>
        <p:spPr>
          <a:xfrm>
            <a:off x="4057745" y="2460757"/>
            <a:ext cx="519112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700" dirty="0">
                <a:solidFill>
                  <a:srgbClr val="FFFFFF"/>
                </a:solidFill>
                <a:latin typeface="Arial"/>
                <a:cs typeface="Arial"/>
              </a:rPr>
              <a:t>25</a:t>
            </a:r>
            <a:r>
              <a:rPr sz="700" spc="-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700" dirty="0" smtClean="0">
                <a:solidFill>
                  <a:srgbClr val="FFFFFF"/>
                </a:solidFill>
                <a:latin typeface="Arial"/>
                <a:cs typeface="Arial"/>
              </a:rPr>
              <a:t>hours</a:t>
            </a:r>
            <a:endParaRPr sz="700" dirty="0">
              <a:latin typeface="Arial"/>
              <a:cs typeface="Arial"/>
            </a:endParaRPr>
          </a:p>
        </p:txBody>
      </p:sp>
      <p:sp>
        <p:nvSpPr>
          <p:cNvPr id="81" name="object 81"/>
          <p:cNvSpPr/>
          <p:nvPr/>
        </p:nvSpPr>
        <p:spPr>
          <a:xfrm>
            <a:off x="3815341" y="2414020"/>
            <a:ext cx="188594" cy="190025"/>
          </a:xfrm>
          <a:custGeom>
            <a:avLst/>
            <a:gdLst/>
            <a:ahLst/>
            <a:cxnLst/>
            <a:rect l="l" t="t" r="r" b="b"/>
            <a:pathLst>
              <a:path w="251460" h="253364">
                <a:moveTo>
                  <a:pt x="126365" y="0"/>
                </a:moveTo>
                <a:lnTo>
                  <a:pt x="83844" y="7294"/>
                </a:lnTo>
                <a:lnTo>
                  <a:pt x="47557" y="27498"/>
                </a:lnTo>
                <a:lnTo>
                  <a:pt x="19968" y="58091"/>
                </a:lnTo>
                <a:lnTo>
                  <a:pt x="3538" y="96551"/>
                </a:lnTo>
                <a:lnTo>
                  <a:pt x="0" y="125317"/>
                </a:lnTo>
                <a:lnTo>
                  <a:pt x="831" y="140186"/>
                </a:lnTo>
                <a:lnTo>
                  <a:pt x="12581" y="181292"/>
                </a:lnTo>
                <a:lnTo>
                  <a:pt x="36283" y="215247"/>
                </a:lnTo>
                <a:lnTo>
                  <a:pt x="69452" y="239613"/>
                </a:lnTo>
                <a:lnTo>
                  <a:pt x="109606" y="251952"/>
                </a:lnTo>
                <a:lnTo>
                  <a:pt x="124114" y="252972"/>
                </a:lnTo>
                <a:lnTo>
                  <a:pt x="138964" y="252138"/>
                </a:lnTo>
                <a:lnTo>
                  <a:pt x="179964" y="240352"/>
                </a:lnTo>
                <a:lnTo>
                  <a:pt x="213786" y="216574"/>
                </a:lnTo>
                <a:lnTo>
                  <a:pt x="238055" y="183299"/>
                </a:lnTo>
                <a:lnTo>
                  <a:pt x="250390" y="143018"/>
                </a:lnTo>
                <a:lnTo>
                  <a:pt x="251439" y="128465"/>
                </a:lnTo>
                <a:lnTo>
                  <a:pt x="251387" y="125317"/>
                </a:lnTo>
                <a:lnTo>
                  <a:pt x="244171" y="83956"/>
                </a:lnTo>
                <a:lnTo>
                  <a:pt x="224002" y="47580"/>
                </a:lnTo>
                <a:lnTo>
                  <a:pt x="193463" y="19901"/>
                </a:lnTo>
                <a:lnTo>
                  <a:pt x="155075" y="3461"/>
                </a:lnTo>
                <a:lnTo>
                  <a:pt x="12636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815341" y="2414020"/>
            <a:ext cx="188594" cy="190025"/>
          </a:xfrm>
          <a:custGeom>
            <a:avLst/>
            <a:gdLst/>
            <a:ahLst/>
            <a:cxnLst/>
            <a:rect l="l" t="t" r="r" b="b"/>
            <a:pathLst>
              <a:path w="251460" h="253364">
                <a:moveTo>
                  <a:pt x="251454" y="126490"/>
                </a:moveTo>
                <a:lnTo>
                  <a:pt x="244171" y="83956"/>
                </a:lnTo>
                <a:lnTo>
                  <a:pt x="224002" y="47580"/>
                </a:lnTo>
                <a:lnTo>
                  <a:pt x="193463" y="19901"/>
                </a:lnTo>
                <a:lnTo>
                  <a:pt x="155075" y="3461"/>
                </a:lnTo>
                <a:lnTo>
                  <a:pt x="126365" y="0"/>
                </a:lnTo>
                <a:lnTo>
                  <a:pt x="111650" y="841"/>
                </a:lnTo>
                <a:lnTo>
                  <a:pt x="70934" y="12719"/>
                </a:lnTo>
                <a:lnTo>
                  <a:pt x="37273" y="36666"/>
                </a:lnTo>
                <a:lnTo>
                  <a:pt x="13130" y="70162"/>
                </a:lnTo>
                <a:lnTo>
                  <a:pt x="966" y="110684"/>
                </a:lnTo>
                <a:lnTo>
                  <a:pt x="0" y="125317"/>
                </a:lnTo>
                <a:lnTo>
                  <a:pt x="831" y="140186"/>
                </a:lnTo>
                <a:lnTo>
                  <a:pt x="12581" y="181292"/>
                </a:lnTo>
                <a:lnTo>
                  <a:pt x="36283" y="215247"/>
                </a:lnTo>
                <a:lnTo>
                  <a:pt x="69452" y="239613"/>
                </a:lnTo>
                <a:lnTo>
                  <a:pt x="109606" y="251952"/>
                </a:lnTo>
                <a:lnTo>
                  <a:pt x="124114" y="252972"/>
                </a:lnTo>
                <a:lnTo>
                  <a:pt x="138964" y="252138"/>
                </a:lnTo>
                <a:lnTo>
                  <a:pt x="179964" y="240352"/>
                </a:lnTo>
                <a:lnTo>
                  <a:pt x="213786" y="216574"/>
                </a:lnTo>
                <a:lnTo>
                  <a:pt x="238055" y="183299"/>
                </a:lnTo>
                <a:lnTo>
                  <a:pt x="250390" y="143018"/>
                </a:lnTo>
                <a:lnTo>
                  <a:pt x="251454" y="126490"/>
                </a:lnTo>
                <a:close/>
              </a:path>
            </a:pathLst>
          </a:custGeom>
          <a:ln w="12700">
            <a:solidFill>
              <a:srgbClr val="D0CEC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851674" y="2453073"/>
            <a:ext cx="118110" cy="108585"/>
          </a:xfrm>
          <a:custGeom>
            <a:avLst/>
            <a:gdLst/>
            <a:ahLst/>
            <a:cxnLst/>
            <a:rect l="l" t="t" r="r" b="b"/>
            <a:pathLst>
              <a:path w="157479" h="144779">
                <a:moveTo>
                  <a:pt x="78719" y="0"/>
                </a:moveTo>
                <a:lnTo>
                  <a:pt x="128411" y="4072"/>
                </a:lnTo>
                <a:lnTo>
                  <a:pt x="157440" y="102582"/>
                </a:lnTo>
                <a:lnTo>
                  <a:pt x="153788" y="114496"/>
                </a:lnTo>
                <a:lnTo>
                  <a:pt x="144017" y="123640"/>
                </a:lnTo>
                <a:lnTo>
                  <a:pt x="129902" y="128643"/>
                </a:lnTo>
                <a:lnTo>
                  <a:pt x="137760" y="140577"/>
                </a:lnTo>
                <a:lnTo>
                  <a:pt x="137760" y="144377"/>
                </a:lnTo>
                <a:lnTo>
                  <a:pt x="115815" y="144377"/>
                </a:lnTo>
                <a:lnTo>
                  <a:pt x="96138" y="129179"/>
                </a:lnTo>
                <a:lnTo>
                  <a:pt x="34441" y="129179"/>
                </a:lnTo>
                <a:lnTo>
                  <a:pt x="19014" y="126359"/>
                </a:lnTo>
                <a:lnTo>
                  <a:pt x="7173" y="118813"/>
                </a:lnTo>
                <a:lnTo>
                  <a:pt x="4301" y="113981"/>
                </a:lnTo>
                <a:lnTo>
                  <a:pt x="131168" y="113981"/>
                </a:lnTo>
                <a:lnTo>
                  <a:pt x="137760" y="108889"/>
                </a:lnTo>
                <a:lnTo>
                  <a:pt x="137760" y="96275"/>
                </a:lnTo>
                <a:lnTo>
                  <a:pt x="131168" y="91183"/>
                </a:lnTo>
                <a:lnTo>
                  <a:pt x="544" y="91183"/>
                </a:lnTo>
                <a:lnTo>
                  <a:pt x="272" y="60790"/>
                </a:lnTo>
                <a:lnTo>
                  <a:pt x="137760" y="60790"/>
                </a:lnTo>
                <a:lnTo>
                  <a:pt x="137760" y="30393"/>
                </a:lnTo>
                <a:lnTo>
                  <a:pt x="0" y="30393"/>
                </a:lnTo>
                <a:lnTo>
                  <a:pt x="2301" y="19870"/>
                </a:lnTo>
                <a:lnTo>
                  <a:pt x="48355" y="986"/>
                </a:lnTo>
                <a:lnTo>
                  <a:pt x="66323" y="124"/>
                </a:lnTo>
                <a:lnTo>
                  <a:pt x="78719" y="0"/>
                </a:lnTo>
                <a:close/>
              </a:path>
              <a:path w="157479" h="144779">
                <a:moveTo>
                  <a:pt x="34441" y="129179"/>
                </a:moveTo>
                <a:lnTo>
                  <a:pt x="59038" y="129179"/>
                </a:lnTo>
                <a:lnTo>
                  <a:pt x="39361" y="144377"/>
                </a:lnTo>
                <a:lnTo>
                  <a:pt x="19680" y="144377"/>
                </a:lnTo>
                <a:lnTo>
                  <a:pt x="19680" y="140577"/>
                </a:lnTo>
                <a:lnTo>
                  <a:pt x="34441" y="129179"/>
                </a:lnTo>
                <a:close/>
              </a:path>
              <a:path w="157479" h="144779">
                <a:moveTo>
                  <a:pt x="42608" y="91183"/>
                </a:moveTo>
                <a:lnTo>
                  <a:pt x="114834" y="91183"/>
                </a:lnTo>
                <a:lnTo>
                  <a:pt x="108241" y="96275"/>
                </a:lnTo>
                <a:lnTo>
                  <a:pt x="108241" y="108889"/>
                </a:lnTo>
                <a:lnTo>
                  <a:pt x="114834" y="113981"/>
                </a:lnTo>
                <a:lnTo>
                  <a:pt x="42608" y="113981"/>
                </a:lnTo>
                <a:lnTo>
                  <a:pt x="49198" y="108889"/>
                </a:lnTo>
                <a:lnTo>
                  <a:pt x="49198" y="96275"/>
                </a:lnTo>
                <a:lnTo>
                  <a:pt x="42608" y="91183"/>
                </a:lnTo>
                <a:close/>
              </a:path>
              <a:path w="157479" h="144779">
                <a:moveTo>
                  <a:pt x="544" y="91183"/>
                </a:moveTo>
                <a:lnTo>
                  <a:pt x="26270" y="91183"/>
                </a:lnTo>
                <a:lnTo>
                  <a:pt x="19680" y="96275"/>
                </a:lnTo>
                <a:lnTo>
                  <a:pt x="19680" y="108889"/>
                </a:lnTo>
                <a:lnTo>
                  <a:pt x="26274" y="113981"/>
                </a:lnTo>
                <a:lnTo>
                  <a:pt x="4301" y="113981"/>
                </a:lnTo>
                <a:lnTo>
                  <a:pt x="694" y="107913"/>
                </a:lnTo>
                <a:lnTo>
                  <a:pt x="544" y="91183"/>
                </a:lnTo>
                <a:close/>
              </a:path>
              <a:path w="157479" h="144779">
                <a:moveTo>
                  <a:pt x="68879" y="30393"/>
                </a:moveTo>
                <a:lnTo>
                  <a:pt x="88560" y="30393"/>
                </a:lnTo>
                <a:lnTo>
                  <a:pt x="88560" y="60790"/>
                </a:lnTo>
                <a:lnTo>
                  <a:pt x="68879" y="60790"/>
                </a:lnTo>
                <a:lnTo>
                  <a:pt x="68879" y="30393"/>
                </a:lnTo>
                <a:close/>
              </a:path>
              <a:path w="157479" h="144779">
                <a:moveTo>
                  <a:pt x="0" y="30393"/>
                </a:moveTo>
                <a:lnTo>
                  <a:pt x="19680" y="30393"/>
                </a:lnTo>
                <a:lnTo>
                  <a:pt x="19680" y="60790"/>
                </a:lnTo>
                <a:lnTo>
                  <a:pt x="272" y="60790"/>
                </a:lnTo>
                <a:lnTo>
                  <a:pt x="0" y="30393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758184" y="2123695"/>
            <a:ext cx="71438" cy="7601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800480" y="2256286"/>
            <a:ext cx="72581" cy="7486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952498" y="2037969"/>
            <a:ext cx="611505" cy="118110"/>
          </a:xfrm>
          <a:custGeom>
            <a:avLst/>
            <a:gdLst/>
            <a:ahLst/>
            <a:cxnLst/>
            <a:rect l="l" t="t" r="r" b="b"/>
            <a:pathLst>
              <a:path w="815339" h="157480">
                <a:moveTo>
                  <a:pt x="652272" y="0"/>
                </a:moveTo>
                <a:lnTo>
                  <a:pt x="0" y="0"/>
                </a:lnTo>
                <a:lnTo>
                  <a:pt x="0" y="156972"/>
                </a:lnTo>
                <a:lnTo>
                  <a:pt x="652272" y="156972"/>
                </a:lnTo>
                <a:lnTo>
                  <a:pt x="815340" y="78486"/>
                </a:lnTo>
                <a:lnTo>
                  <a:pt x="652272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 txBox="1"/>
          <p:nvPr/>
        </p:nvSpPr>
        <p:spPr>
          <a:xfrm>
            <a:off x="4075365" y="2041276"/>
            <a:ext cx="419645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700" dirty="0" smtClean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lang="en-US" sz="700" spc="-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700" spc="-9" dirty="0" smtClean="0">
                <a:solidFill>
                  <a:srgbClr val="FFFFFF"/>
                </a:solidFill>
                <a:latin typeface="Arial"/>
                <a:cs typeface="Arial"/>
              </a:rPr>
              <a:t>hours</a:t>
            </a:r>
            <a:endParaRPr sz="700" dirty="0">
              <a:latin typeface="Arial"/>
              <a:cs typeface="Arial"/>
            </a:endParaRPr>
          </a:p>
        </p:txBody>
      </p:sp>
      <p:sp>
        <p:nvSpPr>
          <p:cNvPr id="88" name="object 88"/>
          <p:cNvSpPr/>
          <p:nvPr/>
        </p:nvSpPr>
        <p:spPr>
          <a:xfrm>
            <a:off x="3827912" y="1996824"/>
            <a:ext cx="188594" cy="188594"/>
          </a:xfrm>
          <a:custGeom>
            <a:avLst/>
            <a:gdLst/>
            <a:ahLst/>
            <a:cxnLst/>
            <a:rect l="l" t="t" r="r" b="b"/>
            <a:pathLst>
              <a:path w="251460" h="251460">
                <a:moveTo>
                  <a:pt x="125739" y="0"/>
                </a:moveTo>
                <a:lnTo>
                  <a:pt x="83312" y="7329"/>
                </a:lnTo>
                <a:lnTo>
                  <a:pt x="47077" y="27615"/>
                </a:lnTo>
                <a:lnTo>
                  <a:pt x="19565" y="58317"/>
                </a:lnTo>
                <a:lnTo>
                  <a:pt x="3318" y="96893"/>
                </a:lnTo>
                <a:lnTo>
                  <a:pt x="0" y="125729"/>
                </a:lnTo>
                <a:lnTo>
                  <a:pt x="852" y="140427"/>
                </a:lnTo>
                <a:lnTo>
                  <a:pt x="12788" y="181055"/>
                </a:lnTo>
                <a:lnTo>
                  <a:pt x="36828" y="214656"/>
                </a:lnTo>
                <a:lnTo>
                  <a:pt x="70435" y="238689"/>
                </a:lnTo>
                <a:lnTo>
                  <a:pt x="111089" y="250614"/>
                </a:lnTo>
                <a:lnTo>
                  <a:pt x="125702" y="251459"/>
                </a:lnTo>
                <a:lnTo>
                  <a:pt x="140391" y="250611"/>
                </a:lnTo>
                <a:lnTo>
                  <a:pt x="181039" y="238677"/>
                </a:lnTo>
                <a:lnTo>
                  <a:pt x="214650" y="214634"/>
                </a:lnTo>
                <a:lnTo>
                  <a:pt x="238688" y="181022"/>
                </a:lnTo>
                <a:lnTo>
                  <a:pt x="250612" y="140380"/>
                </a:lnTo>
                <a:lnTo>
                  <a:pt x="251457" y="125710"/>
                </a:lnTo>
                <a:lnTo>
                  <a:pt x="250610" y="111044"/>
                </a:lnTo>
                <a:lnTo>
                  <a:pt x="238678" y="70412"/>
                </a:lnTo>
                <a:lnTo>
                  <a:pt x="214637" y="36807"/>
                </a:lnTo>
                <a:lnTo>
                  <a:pt x="181028" y="12771"/>
                </a:lnTo>
                <a:lnTo>
                  <a:pt x="140384" y="845"/>
                </a:lnTo>
                <a:lnTo>
                  <a:pt x="1257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827911" y="1996824"/>
            <a:ext cx="188594" cy="188594"/>
          </a:xfrm>
          <a:custGeom>
            <a:avLst/>
            <a:gdLst/>
            <a:ahLst/>
            <a:cxnLst/>
            <a:rect l="l" t="t" r="r" b="b"/>
            <a:pathLst>
              <a:path w="251460" h="251460">
                <a:moveTo>
                  <a:pt x="251459" y="125729"/>
                </a:moveTo>
                <a:lnTo>
                  <a:pt x="244134" y="83316"/>
                </a:lnTo>
                <a:lnTo>
                  <a:pt x="223850" y="47082"/>
                </a:lnTo>
                <a:lnTo>
                  <a:pt x="193151" y="19570"/>
                </a:lnTo>
                <a:lnTo>
                  <a:pt x="154576" y="3321"/>
                </a:lnTo>
                <a:lnTo>
                  <a:pt x="125740" y="0"/>
                </a:lnTo>
                <a:lnTo>
                  <a:pt x="111071" y="845"/>
                </a:lnTo>
                <a:lnTo>
                  <a:pt x="70432" y="12771"/>
                </a:lnTo>
                <a:lnTo>
                  <a:pt x="36821" y="36807"/>
                </a:lnTo>
                <a:lnTo>
                  <a:pt x="12780" y="70412"/>
                </a:lnTo>
                <a:lnTo>
                  <a:pt x="847" y="111044"/>
                </a:lnTo>
                <a:lnTo>
                  <a:pt x="0" y="125710"/>
                </a:lnTo>
                <a:lnTo>
                  <a:pt x="845" y="140380"/>
                </a:lnTo>
                <a:lnTo>
                  <a:pt x="12770" y="181022"/>
                </a:lnTo>
                <a:lnTo>
                  <a:pt x="36805" y="214634"/>
                </a:lnTo>
                <a:lnTo>
                  <a:pt x="70407" y="238677"/>
                </a:lnTo>
                <a:lnTo>
                  <a:pt x="111037" y="250611"/>
                </a:lnTo>
                <a:lnTo>
                  <a:pt x="125703" y="251459"/>
                </a:lnTo>
                <a:lnTo>
                  <a:pt x="140374" y="250614"/>
                </a:lnTo>
                <a:lnTo>
                  <a:pt x="181018" y="238689"/>
                </a:lnTo>
                <a:lnTo>
                  <a:pt x="214631" y="214656"/>
                </a:lnTo>
                <a:lnTo>
                  <a:pt x="238675" y="181055"/>
                </a:lnTo>
                <a:lnTo>
                  <a:pt x="250611" y="140427"/>
                </a:lnTo>
                <a:lnTo>
                  <a:pt x="251459" y="125762"/>
                </a:lnTo>
                <a:close/>
              </a:path>
            </a:pathLst>
          </a:custGeom>
          <a:ln w="12700">
            <a:solidFill>
              <a:srgbClr val="D0CEC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865641" y="2042752"/>
            <a:ext cx="122396" cy="109538"/>
          </a:xfrm>
          <a:custGeom>
            <a:avLst/>
            <a:gdLst/>
            <a:ahLst/>
            <a:cxnLst/>
            <a:rect l="l" t="t" r="r" b="b"/>
            <a:pathLst>
              <a:path w="163195" h="146050">
                <a:moveTo>
                  <a:pt x="147533" y="93412"/>
                </a:moveTo>
                <a:lnTo>
                  <a:pt x="162825" y="107114"/>
                </a:lnTo>
                <a:lnTo>
                  <a:pt x="130778" y="117172"/>
                </a:lnTo>
                <a:lnTo>
                  <a:pt x="119552" y="145886"/>
                </a:lnTo>
                <a:lnTo>
                  <a:pt x="104260" y="132185"/>
                </a:lnTo>
                <a:lnTo>
                  <a:pt x="107839" y="112653"/>
                </a:lnTo>
                <a:lnTo>
                  <a:pt x="89191" y="96619"/>
                </a:lnTo>
                <a:lnTo>
                  <a:pt x="125735" y="96619"/>
                </a:lnTo>
                <a:lnTo>
                  <a:pt x="147533" y="93412"/>
                </a:lnTo>
                <a:close/>
              </a:path>
              <a:path w="163195" h="146050">
                <a:moveTo>
                  <a:pt x="30766" y="82196"/>
                </a:moveTo>
                <a:lnTo>
                  <a:pt x="72417" y="82196"/>
                </a:lnTo>
                <a:lnTo>
                  <a:pt x="31052" y="142388"/>
                </a:lnTo>
                <a:lnTo>
                  <a:pt x="14132" y="127229"/>
                </a:lnTo>
                <a:lnTo>
                  <a:pt x="30766" y="82196"/>
                </a:lnTo>
                <a:close/>
              </a:path>
              <a:path w="163195" h="146050">
                <a:moveTo>
                  <a:pt x="142002" y="12662"/>
                </a:moveTo>
                <a:lnTo>
                  <a:pt x="158921" y="27821"/>
                </a:lnTo>
                <a:lnTo>
                  <a:pt x="91740" y="64883"/>
                </a:lnTo>
                <a:lnTo>
                  <a:pt x="125735" y="96619"/>
                </a:lnTo>
                <a:lnTo>
                  <a:pt x="89191" y="96619"/>
                </a:lnTo>
                <a:lnTo>
                  <a:pt x="72417" y="82196"/>
                </a:lnTo>
                <a:lnTo>
                  <a:pt x="30766" y="82196"/>
                </a:lnTo>
                <a:lnTo>
                  <a:pt x="40806" y="55016"/>
                </a:lnTo>
                <a:lnTo>
                  <a:pt x="19339" y="36560"/>
                </a:lnTo>
                <a:lnTo>
                  <a:pt x="61404" y="36560"/>
                </a:lnTo>
                <a:lnTo>
                  <a:pt x="142002" y="12662"/>
                </a:lnTo>
                <a:close/>
              </a:path>
              <a:path w="163195" h="146050">
                <a:moveTo>
                  <a:pt x="12322" y="0"/>
                </a:moveTo>
                <a:lnTo>
                  <a:pt x="22343" y="91"/>
                </a:lnTo>
                <a:lnTo>
                  <a:pt x="61404" y="36560"/>
                </a:lnTo>
                <a:lnTo>
                  <a:pt x="19339" y="36560"/>
                </a:lnTo>
                <a:lnTo>
                  <a:pt x="102" y="20021"/>
                </a:lnTo>
                <a:lnTo>
                  <a:pt x="0" y="11042"/>
                </a:lnTo>
                <a:lnTo>
                  <a:pt x="12322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 txBox="1"/>
          <p:nvPr/>
        </p:nvSpPr>
        <p:spPr>
          <a:xfrm>
            <a:off x="3363913" y="2249816"/>
            <a:ext cx="469302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700" b="1" dirty="0" smtClean="0">
                <a:solidFill>
                  <a:srgbClr val="252525"/>
                </a:solidFill>
                <a:latin typeface="Arial"/>
                <a:cs typeface="Arial"/>
              </a:rPr>
              <a:t>MOSCOW</a:t>
            </a:r>
            <a:endParaRPr lang="ru-RU" sz="700" dirty="0">
              <a:latin typeface="Arial"/>
              <a:cs typeface="Arial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1" y="75443"/>
            <a:ext cx="3383280" cy="506805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" y="0"/>
            <a:ext cx="3364958" cy="5143690"/>
          </a:xfrm>
          <a:custGeom>
            <a:avLst/>
            <a:gdLst/>
            <a:ahLst/>
            <a:cxnLst/>
            <a:rect l="l" t="t" r="r" b="b"/>
            <a:pathLst>
              <a:path w="4424680" h="6704330">
                <a:moveTo>
                  <a:pt x="3739388" y="0"/>
                </a:moveTo>
                <a:lnTo>
                  <a:pt x="0" y="0"/>
                </a:lnTo>
                <a:lnTo>
                  <a:pt x="0" y="6704073"/>
                </a:lnTo>
                <a:lnTo>
                  <a:pt x="4220827" y="6704073"/>
                </a:lnTo>
                <a:lnTo>
                  <a:pt x="4267835" y="6417005"/>
                </a:lnTo>
                <a:lnTo>
                  <a:pt x="4282705" y="6315566"/>
                </a:lnTo>
                <a:lnTo>
                  <a:pt x="4296870" y="6213442"/>
                </a:lnTo>
                <a:lnTo>
                  <a:pt x="4310323" y="6110645"/>
                </a:lnTo>
                <a:lnTo>
                  <a:pt x="4323059" y="6007189"/>
                </a:lnTo>
                <a:lnTo>
                  <a:pt x="4335071" y="5903089"/>
                </a:lnTo>
                <a:lnTo>
                  <a:pt x="4346353" y="5798357"/>
                </a:lnTo>
                <a:lnTo>
                  <a:pt x="4356898" y="5693008"/>
                </a:lnTo>
                <a:lnTo>
                  <a:pt x="4366701" y="5587056"/>
                </a:lnTo>
                <a:lnTo>
                  <a:pt x="4375756" y="5480513"/>
                </a:lnTo>
                <a:lnTo>
                  <a:pt x="4384055" y="5373395"/>
                </a:lnTo>
                <a:lnTo>
                  <a:pt x="4391594" y="5265714"/>
                </a:lnTo>
                <a:lnTo>
                  <a:pt x="4398365" y="5157485"/>
                </a:lnTo>
                <a:lnTo>
                  <a:pt x="4404363" y="5048720"/>
                </a:lnTo>
                <a:lnTo>
                  <a:pt x="4409581" y="4939435"/>
                </a:lnTo>
                <a:lnTo>
                  <a:pt x="4414013" y="4829642"/>
                </a:lnTo>
                <a:lnTo>
                  <a:pt x="4417654" y="4719356"/>
                </a:lnTo>
                <a:lnTo>
                  <a:pt x="4420496" y="4608589"/>
                </a:lnTo>
                <a:lnTo>
                  <a:pt x="4422534" y="4497357"/>
                </a:lnTo>
                <a:lnTo>
                  <a:pt x="4423761" y="4385673"/>
                </a:lnTo>
                <a:lnTo>
                  <a:pt x="4424172" y="4273550"/>
                </a:lnTo>
                <a:lnTo>
                  <a:pt x="4422533" y="4049740"/>
                </a:lnTo>
                <a:lnTo>
                  <a:pt x="4417651" y="3827737"/>
                </a:lnTo>
                <a:lnTo>
                  <a:pt x="4409576" y="3607650"/>
                </a:lnTo>
                <a:lnTo>
                  <a:pt x="4398359" y="3389592"/>
                </a:lnTo>
                <a:lnTo>
                  <a:pt x="4384049" y="3173672"/>
                </a:lnTo>
                <a:lnTo>
                  <a:pt x="4366698" y="2960001"/>
                </a:lnTo>
                <a:lnTo>
                  <a:pt x="4346355" y="2748691"/>
                </a:lnTo>
                <a:lnTo>
                  <a:pt x="4323071" y="2539851"/>
                </a:lnTo>
                <a:lnTo>
                  <a:pt x="4296897" y="2333593"/>
                </a:lnTo>
                <a:lnTo>
                  <a:pt x="4267882" y="2130028"/>
                </a:lnTo>
                <a:lnTo>
                  <a:pt x="4236077" y="1929265"/>
                </a:lnTo>
                <a:lnTo>
                  <a:pt x="4201533" y="1731417"/>
                </a:lnTo>
                <a:lnTo>
                  <a:pt x="4164300" y="1536593"/>
                </a:lnTo>
                <a:lnTo>
                  <a:pt x="4124428" y="1344905"/>
                </a:lnTo>
                <a:lnTo>
                  <a:pt x="4081968" y="1156463"/>
                </a:lnTo>
                <a:lnTo>
                  <a:pt x="4036970" y="971379"/>
                </a:lnTo>
                <a:lnTo>
                  <a:pt x="3989484" y="789762"/>
                </a:lnTo>
                <a:lnTo>
                  <a:pt x="3939561" y="611724"/>
                </a:lnTo>
                <a:lnTo>
                  <a:pt x="3887252" y="437375"/>
                </a:lnTo>
                <a:lnTo>
                  <a:pt x="3832605" y="266826"/>
                </a:lnTo>
                <a:lnTo>
                  <a:pt x="3739388" y="0"/>
                </a:lnTo>
              </a:path>
            </a:pathLst>
          </a:custGeom>
          <a:solidFill>
            <a:srgbClr val="F7F9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 txBox="1"/>
          <p:nvPr/>
        </p:nvSpPr>
        <p:spPr>
          <a:xfrm>
            <a:off x="424451" y="1907678"/>
            <a:ext cx="2494193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15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Within 1000-kilometer </a:t>
            </a:r>
            <a:r>
              <a:rPr lang="en-US" sz="1500" dirty="0">
                <a:solidFill>
                  <a:srgbClr val="585858"/>
                </a:solidFill>
                <a:latin typeface="+mj-lt"/>
                <a:cs typeface="Times New Roman" pitchFamily="18" charset="0"/>
              </a:rPr>
              <a:t>radius there </a:t>
            </a:r>
            <a:r>
              <a:rPr lang="en-US" sz="15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are:</a:t>
            </a:r>
            <a:endParaRPr sz="1500" dirty="0">
              <a:latin typeface="+mj-lt"/>
              <a:cs typeface="Times New Roman" pitchFamily="18" charset="0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203167" y="2417500"/>
            <a:ext cx="3121343" cy="9850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›</a:t>
            </a:r>
            <a:r>
              <a:rPr lang="en-US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9</a:t>
            </a:r>
            <a:r>
              <a:rPr spc="-10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1400" b="1" dirty="0">
                <a:solidFill>
                  <a:srgbClr val="002060"/>
                </a:solidFill>
                <a:latin typeface="+mj-lt"/>
                <a:cs typeface="Times New Roman" pitchFamily="18" charset="0"/>
              </a:rPr>
              <a:t>cities with over 1 million inhabitants</a:t>
            </a:r>
            <a:endParaRPr sz="1400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  <a:p>
            <a:pPr marL="136211" indent="-127163"/>
            <a:r>
              <a:rPr dirty="0">
                <a:solidFill>
                  <a:srgbClr val="002060"/>
                </a:solidFill>
                <a:latin typeface="+mj-lt"/>
                <a:cs typeface="Times New Roman" pitchFamily="18" charset="0"/>
              </a:rPr>
              <a:t>›</a:t>
            </a:r>
            <a:r>
              <a:rPr spc="-101" dirty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4</a:t>
            </a:r>
            <a:r>
              <a:rPr spc="-9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1401" b="1" spc="15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key cities </a:t>
            </a:r>
            <a:r>
              <a:rPr lang="en-US" sz="1401" b="1" spc="15" dirty="0">
                <a:solidFill>
                  <a:srgbClr val="002060"/>
                </a:solidFill>
                <a:latin typeface="+mj-lt"/>
                <a:cs typeface="Times New Roman" pitchFamily="18" charset="0"/>
              </a:rPr>
              <a:t>in northwest Kazakhstan</a:t>
            </a:r>
            <a:endParaRPr sz="140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251741" y="3712436"/>
            <a:ext cx="2920841" cy="9541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marR="3811"/>
            <a:r>
              <a:rPr lang="en-US" sz="15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Cargo </a:t>
            </a:r>
            <a:r>
              <a:rPr lang="en-US" sz="1500" b="1" dirty="0">
                <a:solidFill>
                  <a:srgbClr val="002060"/>
                </a:solidFill>
                <a:latin typeface="+mj-lt"/>
                <a:cs typeface="Times New Roman" pitchFamily="18" charset="0"/>
              </a:rPr>
              <a:t>delivery </a:t>
            </a:r>
            <a:r>
              <a:rPr lang="en-US" sz="15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time </a:t>
            </a:r>
            <a:r>
              <a:rPr lang="en-US" sz="1500" dirty="0">
                <a:solidFill>
                  <a:srgbClr val="585858"/>
                </a:solidFill>
                <a:latin typeface="+mj-lt"/>
                <a:cs typeface="Times New Roman" pitchFamily="18" charset="0"/>
              </a:rPr>
              <a:t>takes less </a:t>
            </a:r>
            <a:r>
              <a:rPr lang="en-US" sz="15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th</a:t>
            </a:r>
            <a:r>
              <a:rPr lang="en-US" sz="1500" dirty="0">
                <a:solidFill>
                  <a:srgbClr val="585858"/>
                </a:solidFill>
                <a:latin typeface="+mj-lt"/>
                <a:cs typeface="Times New Roman" pitchFamily="18" charset="0"/>
              </a:rPr>
              <a:t>a</a:t>
            </a:r>
            <a:r>
              <a:rPr lang="en-US" sz="15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n </a:t>
            </a:r>
            <a:r>
              <a:rPr lang="en-US" sz="1500" b="1" dirty="0">
                <a:solidFill>
                  <a:srgbClr val="002060"/>
                </a:solidFill>
                <a:cs typeface="Times New Roman" pitchFamily="18" charset="0"/>
              </a:rPr>
              <a:t>10 hours  </a:t>
            </a:r>
            <a:r>
              <a:rPr lang="en-US" sz="15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to cities of the </a:t>
            </a:r>
            <a:r>
              <a:rPr lang="en-US" sz="1600" spc="-23" dirty="0" smtClean="0">
                <a:solidFill>
                  <a:srgbClr val="585858"/>
                </a:solidFill>
                <a:cs typeface="Times New Roman" pitchFamily="18" charset="0"/>
              </a:rPr>
              <a:t>Volga </a:t>
            </a:r>
            <a:r>
              <a:rPr lang="en-US" sz="1600" spc="-23" dirty="0">
                <a:solidFill>
                  <a:srgbClr val="585858"/>
                </a:solidFill>
                <a:cs typeface="Times New Roman" pitchFamily="18" charset="0"/>
              </a:rPr>
              <a:t>Federal </a:t>
            </a:r>
            <a:r>
              <a:rPr lang="en-US" sz="1600" spc="-23" dirty="0" smtClean="0">
                <a:solidFill>
                  <a:srgbClr val="585858"/>
                </a:solidFill>
                <a:cs typeface="Times New Roman" pitchFamily="18" charset="0"/>
              </a:rPr>
              <a:t>District </a:t>
            </a:r>
            <a:r>
              <a:rPr lang="en-US" sz="15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 from Orenburg region</a:t>
            </a:r>
            <a:endParaRPr sz="1500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179513" y="392832"/>
            <a:ext cx="2880320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 marR="3811"/>
            <a:r>
              <a:rPr lang="en-US" sz="20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Orenburg region </a:t>
            </a:r>
            <a:r>
              <a:rPr sz="2000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–</a:t>
            </a:r>
            <a:r>
              <a:rPr sz="2000" spc="-9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spc="-9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a 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distribution center </a:t>
            </a:r>
            <a:r>
              <a:rPr lang="en-US" sz="2000" spc="-23" dirty="0" smtClean="0">
                <a:solidFill>
                  <a:srgbClr val="585858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000" spc="-23" dirty="0">
                <a:solidFill>
                  <a:srgbClr val="585858"/>
                </a:solidFill>
                <a:latin typeface="+mj-lt"/>
                <a:cs typeface="Times New Roman" pitchFamily="18" charset="0"/>
              </a:rPr>
              <a:t>for products in the Volga Federal District </a:t>
            </a:r>
            <a:endParaRPr sz="2000" dirty="0">
              <a:latin typeface="+mj-lt"/>
              <a:cs typeface="Times New Roman" pitchFamily="18" charset="0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4640585" y="4049652"/>
            <a:ext cx="307657" cy="58578"/>
          </a:xfrm>
          <a:custGeom>
            <a:avLst/>
            <a:gdLst/>
            <a:ahLst/>
            <a:cxnLst/>
            <a:rect l="l" t="t" r="r" b="b"/>
            <a:pathLst>
              <a:path w="410209" h="78104">
                <a:moveTo>
                  <a:pt x="0" y="77724"/>
                </a:moveTo>
                <a:lnTo>
                  <a:pt x="409956" y="77724"/>
                </a:lnTo>
                <a:lnTo>
                  <a:pt x="409956" y="0"/>
                </a:lnTo>
                <a:lnTo>
                  <a:pt x="0" y="0"/>
                </a:lnTo>
                <a:lnTo>
                  <a:pt x="0" y="77724"/>
                </a:lnTo>
                <a:close/>
              </a:path>
            </a:pathLst>
          </a:custGeom>
          <a:solidFill>
            <a:srgbClr val="E3E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 txBox="1"/>
          <p:nvPr/>
        </p:nvSpPr>
        <p:spPr>
          <a:xfrm>
            <a:off x="4649399" y="3945007"/>
            <a:ext cx="748369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>
                <a:solidFill>
                  <a:srgbClr val="252525"/>
                </a:solidFill>
                <a:cs typeface="Arial"/>
              </a:rPr>
              <a:t>Volgograd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06" name="object 106"/>
          <p:cNvSpPr/>
          <p:nvPr/>
        </p:nvSpPr>
        <p:spPr>
          <a:xfrm>
            <a:off x="4649729" y="4058798"/>
            <a:ext cx="251441" cy="25379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722877" y="4103480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104785" y="0"/>
                </a:moveTo>
                <a:lnTo>
                  <a:pt x="63810" y="10325"/>
                </a:lnTo>
                <a:lnTo>
                  <a:pt x="30524" y="34597"/>
                </a:lnTo>
                <a:lnTo>
                  <a:pt x="8172" y="69537"/>
                </a:lnTo>
                <a:lnTo>
                  <a:pt x="0" y="111866"/>
                </a:lnTo>
                <a:lnTo>
                  <a:pt x="156" y="117783"/>
                </a:lnTo>
                <a:lnTo>
                  <a:pt x="10357" y="159254"/>
                </a:lnTo>
                <a:lnTo>
                  <a:pt x="34320" y="192976"/>
                </a:lnTo>
                <a:lnTo>
                  <a:pt x="68801" y="215609"/>
                </a:lnTo>
                <a:lnTo>
                  <a:pt x="110563" y="223880"/>
                </a:lnTo>
                <a:lnTo>
                  <a:pt x="124403" y="222995"/>
                </a:lnTo>
                <a:lnTo>
                  <a:pt x="162433" y="210431"/>
                </a:lnTo>
                <a:lnTo>
                  <a:pt x="193021" y="184620"/>
                </a:lnTo>
                <a:lnTo>
                  <a:pt x="213328" y="147630"/>
                </a:lnTo>
                <a:lnTo>
                  <a:pt x="220514" y="101533"/>
                </a:lnTo>
                <a:lnTo>
                  <a:pt x="218352" y="87557"/>
                </a:lnTo>
                <a:lnTo>
                  <a:pt x="202193" y="49842"/>
                </a:lnTo>
                <a:lnTo>
                  <a:pt x="173505" y="20813"/>
                </a:lnTo>
                <a:lnTo>
                  <a:pt x="134842" y="3513"/>
                </a:lnTo>
                <a:lnTo>
                  <a:pt x="104785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722877" y="4103480"/>
            <a:ext cx="165734" cy="168116"/>
          </a:xfrm>
          <a:custGeom>
            <a:avLst/>
            <a:gdLst/>
            <a:ahLst/>
            <a:cxnLst/>
            <a:rect l="l" t="t" r="r" b="b"/>
            <a:pathLst>
              <a:path w="220979" h="224154">
                <a:moveTo>
                  <a:pt x="0" y="111866"/>
                </a:moveTo>
                <a:lnTo>
                  <a:pt x="8172" y="69537"/>
                </a:lnTo>
                <a:lnTo>
                  <a:pt x="30524" y="34597"/>
                </a:lnTo>
                <a:lnTo>
                  <a:pt x="63810" y="10325"/>
                </a:lnTo>
                <a:lnTo>
                  <a:pt x="104785" y="0"/>
                </a:lnTo>
                <a:lnTo>
                  <a:pt x="120179" y="879"/>
                </a:lnTo>
                <a:lnTo>
                  <a:pt x="161600" y="13593"/>
                </a:lnTo>
                <a:lnTo>
                  <a:pt x="193896" y="39050"/>
                </a:lnTo>
                <a:lnTo>
                  <a:pt x="214515" y="74208"/>
                </a:lnTo>
                <a:lnTo>
                  <a:pt x="220514" y="101533"/>
                </a:lnTo>
                <a:lnTo>
                  <a:pt x="219752" y="117783"/>
                </a:lnTo>
                <a:lnTo>
                  <a:pt x="207877" y="161074"/>
                </a:lnTo>
                <a:lnTo>
                  <a:pt x="183827" y="194568"/>
                </a:lnTo>
                <a:lnTo>
                  <a:pt x="150443" y="216193"/>
                </a:lnTo>
                <a:lnTo>
                  <a:pt x="110563" y="223880"/>
                </a:lnTo>
                <a:lnTo>
                  <a:pt x="96033" y="222921"/>
                </a:lnTo>
                <a:lnTo>
                  <a:pt x="56338" y="209499"/>
                </a:lnTo>
                <a:lnTo>
                  <a:pt x="25004" y="182806"/>
                </a:lnTo>
                <a:lnTo>
                  <a:pt x="5266" y="146114"/>
                </a:lnTo>
                <a:lnTo>
                  <a:pt x="0" y="111866"/>
                </a:lnTo>
                <a:close/>
              </a:path>
            </a:pathLst>
          </a:custGeom>
          <a:ln w="12699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869181" y="3351277"/>
            <a:ext cx="1664018" cy="818674"/>
          </a:xfrm>
          <a:custGeom>
            <a:avLst/>
            <a:gdLst/>
            <a:ahLst/>
            <a:cxnLst/>
            <a:rect l="l" t="t" r="r" b="b"/>
            <a:pathLst>
              <a:path w="2218690" h="1091564">
                <a:moveTo>
                  <a:pt x="0" y="1091183"/>
                </a:moveTo>
                <a:lnTo>
                  <a:pt x="2218436" y="0"/>
                </a:lnTo>
              </a:path>
            </a:pathLst>
          </a:custGeom>
          <a:ln w="6349">
            <a:solidFill>
              <a:srgbClr val="0D57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430268" y="1110995"/>
            <a:ext cx="4091940" cy="4010978"/>
          </a:xfrm>
          <a:custGeom>
            <a:avLst/>
            <a:gdLst/>
            <a:ahLst/>
            <a:cxnLst/>
            <a:rect l="l" t="t" r="r" b="b"/>
            <a:pathLst>
              <a:path w="5455920" h="5347970">
                <a:moveTo>
                  <a:pt x="0" y="2673858"/>
                </a:moveTo>
                <a:lnTo>
                  <a:pt x="9043" y="2454556"/>
                </a:lnTo>
                <a:lnTo>
                  <a:pt x="35704" y="2240138"/>
                </a:lnTo>
                <a:lnTo>
                  <a:pt x="79282" y="2031290"/>
                </a:lnTo>
                <a:lnTo>
                  <a:pt x="139074" y="1828702"/>
                </a:lnTo>
                <a:lnTo>
                  <a:pt x="214377" y="1633061"/>
                </a:lnTo>
                <a:lnTo>
                  <a:pt x="304491" y="1445055"/>
                </a:lnTo>
                <a:lnTo>
                  <a:pt x="408713" y="1265372"/>
                </a:lnTo>
                <a:lnTo>
                  <a:pt x="526340" y="1094701"/>
                </a:lnTo>
                <a:lnTo>
                  <a:pt x="656671" y="933729"/>
                </a:lnTo>
                <a:lnTo>
                  <a:pt x="799004" y="783145"/>
                </a:lnTo>
                <a:lnTo>
                  <a:pt x="952636" y="643637"/>
                </a:lnTo>
                <a:lnTo>
                  <a:pt x="1116866" y="515892"/>
                </a:lnTo>
                <a:lnTo>
                  <a:pt x="1290991" y="400599"/>
                </a:lnTo>
                <a:lnTo>
                  <a:pt x="1474309" y="298446"/>
                </a:lnTo>
                <a:lnTo>
                  <a:pt x="1666118" y="210121"/>
                </a:lnTo>
                <a:lnTo>
                  <a:pt x="1865717" y="136312"/>
                </a:lnTo>
                <a:lnTo>
                  <a:pt x="2072402" y="77707"/>
                </a:lnTo>
                <a:lnTo>
                  <a:pt x="2285473" y="34995"/>
                </a:lnTo>
                <a:lnTo>
                  <a:pt x="2504226" y="8863"/>
                </a:lnTo>
                <a:lnTo>
                  <a:pt x="2727959" y="0"/>
                </a:lnTo>
                <a:lnTo>
                  <a:pt x="2951693" y="8863"/>
                </a:lnTo>
                <a:lnTo>
                  <a:pt x="3170446" y="34995"/>
                </a:lnTo>
                <a:lnTo>
                  <a:pt x="3383517" y="77707"/>
                </a:lnTo>
                <a:lnTo>
                  <a:pt x="3590202" y="136312"/>
                </a:lnTo>
                <a:lnTo>
                  <a:pt x="3789801" y="210121"/>
                </a:lnTo>
                <a:lnTo>
                  <a:pt x="3981610" y="298446"/>
                </a:lnTo>
                <a:lnTo>
                  <a:pt x="4164928" y="400599"/>
                </a:lnTo>
                <a:lnTo>
                  <a:pt x="4339053" y="515892"/>
                </a:lnTo>
                <a:lnTo>
                  <a:pt x="4503283" y="643637"/>
                </a:lnTo>
                <a:lnTo>
                  <a:pt x="4656915" y="783145"/>
                </a:lnTo>
                <a:lnTo>
                  <a:pt x="4799248" y="933729"/>
                </a:lnTo>
                <a:lnTo>
                  <a:pt x="4929579" y="1094701"/>
                </a:lnTo>
                <a:lnTo>
                  <a:pt x="5047206" y="1265372"/>
                </a:lnTo>
                <a:lnTo>
                  <a:pt x="5151428" y="1445055"/>
                </a:lnTo>
                <a:lnTo>
                  <a:pt x="5241542" y="1633061"/>
                </a:lnTo>
                <a:lnTo>
                  <a:pt x="5316845" y="1828702"/>
                </a:lnTo>
                <a:lnTo>
                  <a:pt x="5376637" y="2031290"/>
                </a:lnTo>
                <a:lnTo>
                  <a:pt x="5420215" y="2240138"/>
                </a:lnTo>
                <a:lnTo>
                  <a:pt x="5446876" y="2454556"/>
                </a:lnTo>
                <a:lnTo>
                  <a:pt x="5455920" y="2673858"/>
                </a:lnTo>
                <a:lnTo>
                  <a:pt x="5446876" y="2893155"/>
                </a:lnTo>
                <a:lnTo>
                  <a:pt x="5420215" y="3107571"/>
                </a:lnTo>
                <a:lnTo>
                  <a:pt x="5376637" y="3316416"/>
                </a:lnTo>
                <a:lnTo>
                  <a:pt x="5316845" y="3519003"/>
                </a:lnTo>
                <a:lnTo>
                  <a:pt x="5241542" y="3714644"/>
                </a:lnTo>
                <a:lnTo>
                  <a:pt x="5151428" y="3902649"/>
                </a:lnTo>
                <a:lnTo>
                  <a:pt x="5047206" y="4082332"/>
                </a:lnTo>
                <a:lnTo>
                  <a:pt x="4929579" y="4253003"/>
                </a:lnTo>
                <a:lnTo>
                  <a:pt x="4799248" y="4413975"/>
                </a:lnTo>
                <a:lnTo>
                  <a:pt x="4656915" y="4564560"/>
                </a:lnTo>
                <a:lnTo>
                  <a:pt x="4503283" y="4704070"/>
                </a:lnTo>
                <a:lnTo>
                  <a:pt x="4339053" y="4831816"/>
                </a:lnTo>
                <a:lnTo>
                  <a:pt x="4164928" y="4947110"/>
                </a:lnTo>
                <a:lnTo>
                  <a:pt x="3981610" y="5049264"/>
                </a:lnTo>
                <a:lnTo>
                  <a:pt x="3789801" y="5137590"/>
                </a:lnTo>
                <a:lnTo>
                  <a:pt x="3590202" y="5211400"/>
                </a:lnTo>
                <a:lnTo>
                  <a:pt x="3383517" y="5270006"/>
                </a:lnTo>
                <a:lnTo>
                  <a:pt x="3170446" y="5312719"/>
                </a:lnTo>
                <a:lnTo>
                  <a:pt x="2951693" y="5338852"/>
                </a:lnTo>
                <a:lnTo>
                  <a:pt x="2727959" y="5347716"/>
                </a:lnTo>
                <a:lnTo>
                  <a:pt x="2504226" y="5338852"/>
                </a:lnTo>
                <a:lnTo>
                  <a:pt x="2285473" y="5312719"/>
                </a:lnTo>
                <a:lnTo>
                  <a:pt x="2072402" y="5270006"/>
                </a:lnTo>
                <a:lnTo>
                  <a:pt x="1865717" y="5211400"/>
                </a:lnTo>
                <a:lnTo>
                  <a:pt x="1666118" y="5137590"/>
                </a:lnTo>
                <a:lnTo>
                  <a:pt x="1474309" y="5049264"/>
                </a:lnTo>
                <a:lnTo>
                  <a:pt x="1290991" y="4947110"/>
                </a:lnTo>
                <a:lnTo>
                  <a:pt x="1116866" y="4831816"/>
                </a:lnTo>
                <a:lnTo>
                  <a:pt x="952636" y="4704070"/>
                </a:lnTo>
                <a:lnTo>
                  <a:pt x="799004" y="4564560"/>
                </a:lnTo>
                <a:lnTo>
                  <a:pt x="656671" y="4413975"/>
                </a:lnTo>
                <a:lnTo>
                  <a:pt x="526340" y="4253003"/>
                </a:lnTo>
                <a:lnTo>
                  <a:pt x="408713" y="4082332"/>
                </a:lnTo>
                <a:lnTo>
                  <a:pt x="304491" y="3902649"/>
                </a:lnTo>
                <a:lnTo>
                  <a:pt x="214377" y="3714644"/>
                </a:lnTo>
                <a:lnTo>
                  <a:pt x="139074" y="3519003"/>
                </a:lnTo>
                <a:lnTo>
                  <a:pt x="79282" y="3316416"/>
                </a:lnTo>
                <a:lnTo>
                  <a:pt x="35704" y="3107571"/>
                </a:lnTo>
                <a:lnTo>
                  <a:pt x="9043" y="2893155"/>
                </a:lnTo>
                <a:lnTo>
                  <a:pt x="0" y="2673858"/>
                </a:lnTo>
                <a:close/>
              </a:path>
            </a:pathLst>
          </a:custGeom>
          <a:ln w="12699">
            <a:solidFill>
              <a:srgbClr val="002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 txBox="1">
            <a:spLocks noGrp="1"/>
          </p:cNvSpPr>
          <p:nvPr>
            <p:ph type="sldNum" sz="quarter" idx="7"/>
          </p:nvPr>
        </p:nvSpPr>
        <p:spPr>
          <a:xfrm>
            <a:off x="6553200" y="4846478"/>
            <a:ext cx="2133600" cy="11541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19050"/>
            <a:fld id="{81D60167-4931-47E6-BA6A-407CBD079E47}" type="slidenum">
              <a:rPr spc="-9" dirty="0"/>
              <a:pPr marL="19050"/>
              <a:t>2</a:t>
            </a:fld>
            <a:endParaRPr spc="-9" dirty="0"/>
          </a:p>
        </p:txBody>
      </p:sp>
      <p:sp>
        <p:nvSpPr>
          <p:cNvPr id="116" name="object 17"/>
          <p:cNvSpPr/>
          <p:nvPr/>
        </p:nvSpPr>
        <p:spPr>
          <a:xfrm>
            <a:off x="5940152" y="4371950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7"/>
          <p:cNvSpPr/>
          <p:nvPr/>
        </p:nvSpPr>
        <p:spPr>
          <a:xfrm>
            <a:off x="6804248" y="3651870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7"/>
          <p:cNvSpPr/>
          <p:nvPr/>
        </p:nvSpPr>
        <p:spPr>
          <a:xfrm>
            <a:off x="7956376" y="2859782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7"/>
          <p:cNvSpPr/>
          <p:nvPr/>
        </p:nvSpPr>
        <p:spPr>
          <a:xfrm>
            <a:off x="5868144" y="3435846"/>
            <a:ext cx="164306" cy="167641"/>
          </a:xfrm>
          <a:custGeom>
            <a:avLst/>
            <a:gdLst/>
            <a:ahLst/>
            <a:cxnLst/>
            <a:rect l="l" t="t" r="r" b="b"/>
            <a:pathLst>
              <a:path w="219075" h="223520">
                <a:moveTo>
                  <a:pt x="104652" y="0"/>
                </a:moveTo>
                <a:lnTo>
                  <a:pt x="63736" y="10173"/>
                </a:lnTo>
                <a:lnTo>
                  <a:pt x="30491" y="34421"/>
                </a:lnTo>
                <a:lnTo>
                  <a:pt x="8164" y="69433"/>
                </a:lnTo>
                <a:lnTo>
                  <a:pt x="0" y="111896"/>
                </a:lnTo>
                <a:lnTo>
                  <a:pt x="6" y="113171"/>
                </a:lnTo>
                <a:lnTo>
                  <a:pt x="7884" y="153227"/>
                </a:lnTo>
                <a:lnTo>
                  <a:pt x="29371" y="186686"/>
                </a:lnTo>
                <a:lnTo>
                  <a:pt x="62642" y="210715"/>
                </a:lnTo>
                <a:lnTo>
                  <a:pt x="105874" y="222483"/>
                </a:lnTo>
                <a:lnTo>
                  <a:pt x="122183" y="223192"/>
                </a:lnTo>
                <a:lnTo>
                  <a:pt x="135590" y="220748"/>
                </a:lnTo>
                <a:lnTo>
                  <a:pt x="171701" y="203815"/>
                </a:lnTo>
                <a:lnTo>
                  <a:pt x="199406" y="174199"/>
                </a:lnTo>
                <a:lnTo>
                  <a:pt x="215827" y="134106"/>
                </a:lnTo>
                <a:lnTo>
                  <a:pt x="219086" y="102648"/>
                </a:lnTo>
                <a:lnTo>
                  <a:pt x="217054" y="88542"/>
                </a:lnTo>
                <a:lnTo>
                  <a:pt x="201220" y="50444"/>
                </a:lnTo>
                <a:lnTo>
                  <a:pt x="172813" y="21087"/>
                </a:lnTo>
                <a:lnTo>
                  <a:pt x="134456" y="3569"/>
                </a:lnTo>
                <a:lnTo>
                  <a:pt x="104652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776343" y="3618545"/>
            <a:ext cx="667866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en-US" sz="800" b="1" spc="-9" dirty="0">
                <a:solidFill>
                  <a:srgbClr val="252525"/>
                </a:solidFill>
                <a:cs typeface="Arial"/>
              </a:rPr>
              <a:t>Uralsk</a:t>
            </a:r>
            <a:endParaRPr sz="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530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655734B-72FE-41BB-A4B0-2F12416C02B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2" r="14117"/>
          <a:stretch/>
        </p:blipFill>
        <p:spPr>
          <a:xfrm>
            <a:off x="27197" y="1564627"/>
            <a:ext cx="5292080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319277" y="1478045"/>
            <a:ext cx="380098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C00000"/>
                </a:solidFill>
                <a:cs typeface="Times New Roman" pitchFamily="18" charset="0"/>
              </a:rPr>
              <a:t>Results</a:t>
            </a:r>
            <a:r>
              <a:rPr lang="ru-RU" sz="1200" b="1" dirty="0" smtClean="0">
                <a:solidFill>
                  <a:srgbClr val="C00000"/>
                </a:solidFill>
                <a:cs typeface="Times New Roman" pitchFamily="18" charset="0"/>
              </a:rPr>
              <a:t>: </a:t>
            </a:r>
            <a:r>
              <a:rPr lang="en-US" sz="1200" b="1" dirty="0" smtClean="0">
                <a:solidFill>
                  <a:srgbClr val="C00000"/>
                </a:solidFill>
                <a:cs typeface="Times New Roman" pitchFamily="18" charset="0"/>
              </a:rPr>
              <a:t>lower </a:t>
            </a:r>
            <a:r>
              <a:rPr lang="en-US" sz="1200" b="1" dirty="0">
                <a:solidFill>
                  <a:srgbClr val="C00000"/>
                </a:solidFill>
                <a:cs typeface="Times New Roman" pitchFamily="18" charset="0"/>
              </a:rPr>
              <a:t>transportation </a:t>
            </a:r>
            <a:r>
              <a:rPr lang="en-US" sz="1200" b="1" dirty="0" smtClean="0">
                <a:solidFill>
                  <a:srgbClr val="C00000"/>
                </a:solidFill>
                <a:cs typeface="Times New Roman" pitchFamily="18" charset="0"/>
              </a:rPr>
              <a:t>costs and reducing delivery time</a:t>
            </a:r>
          </a:p>
          <a:p>
            <a:endParaRPr lang="ru-RU" sz="600" b="1" dirty="0" smtClean="0">
              <a:cs typeface="Times New Roman" pitchFamily="18" charset="0"/>
            </a:endParaRPr>
          </a:p>
          <a:p>
            <a:pPr algn="just"/>
            <a:r>
              <a:rPr lang="en-US" sz="1200" dirty="0" smtClean="0">
                <a:cs typeface="Times New Roman" pitchFamily="18" charset="0"/>
              </a:rPr>
              <a:t>Route Russia-China</a:t>
            </a:r>
            <a:endParaRPr lang="ru-RU" sz="1200" dirty="0" smtClean="0">
              <a:cs typeface="Times New Roman" pitchFamily="18" charset="0"/>
            </a:endParaRPr>
          </a:p>
          <a:p>
            <a:pPr marL="171450" indent="-171450" algn="just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cs typeface="Times New Roman" pitchFamily="18" charset="0"/>
              </a:rPr>
              <a:t>via Orenburg </a:t>
            </a:r>
            <a:r>
              <a:rPr lang="en-US" sz="1200" dirty="0" smtClean="0">
                <a:cs typeface="Times New Roman" pitchFamily="18" charset="0"/>
              </a:rPr>
              <a:t>region</a:t>
            </a:r>
            <a:r>
              <a:rPr lang="ru-RU" sz="1200" dirty="0" smtClean="0">
                <a:cs typeface="Times New Roman" pitchFamily="18" charset="0"/>
              </a:rPr>
              <a:t> (</a:t>
            </a:r>
            <a:r>
              <a:rPr lang="en-US" sz="1200" dirty="0">
                <a:cs typeface="Times New Roman" pitchFamily="18" charset="0"/>
              </a:rPr>
              <a:t>Sol-</a:t>
            </a:r>
            <a:r>
              <a:rPr lang="en-US" sz="1200" dirty="0" err="1">
                <a:cs typeface="Times New Roman" pitchFamily="18" charset="0"/>
              </a:rPr>
              <a:t>Iletsk</a:t>
            </a:r>
            <a:r>
              <a:rPr lang="ru-RU" sz="1200" dirty="0" smtClean="0">
                <a:cs typeface="Times New Roman" pitchFamily="18" charset="0"/>
              </a:rPr>
              <a:t>) </a:t>
            </a:r>
            <a:r>
              <a:rPr lang="ru-RU" sz="1400" b="1" dirty="0" smtClean="0">
                <a:cs typeface="Times New Roman" pitchFamily="18" charset="0"/>
              </a:rPr>
              <a:t>4</a:t>
            </a:r>
            <a:r>
              <a:rPr lang="en-US" sz="1400" b="1" dirty="0" smtClean="0">
                <a:cs typeface="Times New Roman" pitchFamily="18" charset="0"/>
              </a:rPr>
              <a:t> </a:t>
            </a:r>
            <a:r>
              <a:rPr lang="ru-RU" sz="1400" b="1" dirty="0" smtClean="0">
                <a:cs typeface="Times New Roman" pitchFamily="18" charset="0"/>
              </a:rPr>
              <a:t>422 </a:t>
            </a:r>
            <a:r>
              <a:rPr lang="en-US" sz="1200" b="1" dirty="0" smtClean="0">
                <a:cs typeface="Times New Roman" pitchFamily="18" charset="0"/>
              </a:rPr>
              <a:t>km</a:t>
            </a:r>
            <a:r>
              <a:rPr lang="ru-RU" sz="1200" b="1" dirty="0" smtClean="0">
                <a:cs typeface="Times New Roman" pitchFamily="18" charset="0"/>
              </a:rPr>
              <a:t> </a:t>
            </a:r>
          </a:p>
          <a:p>
            <a:pPr marL="171450" indent="-171450" algn="just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cs typeface="Times New Roman" pitchFamily="18" charset="0"/>
              </a:rPr>
              <a:t>via</a:t>
            </a:r>
            <a:r>
              <a:rPr lang="ru-RU" sz="1200" dirty="0" smtClean="0">
                <a:cs typeface="Times New Roman" pitchFamily="18" charset="0"/>
              </a:rPr>
              <a:t> </a:t>
            </a:r>
            <a:r>
              <a:rPr lang="en-US" sz="1200" dirty="0" err="1">
                <a:cs typeface="Times New Roman" pitchFamily="18" charset="0"/>
              </a:rPr>
              <a:t>Zabaikal'sk</a:t>
            </a:r>
            <a:r>
              <a:rPr lang="en-US" sz="1200" dirty="0">
                <a:cs typeface="Times New Roman" pitchFamily="18" charset="0"/>
              </a:rPr>
              <a:t> </a:t>
            </a:r>
            <a:r>
              <a:rPr lang="ru-RU" sz="1200" dirty="0" smtClean="0">
                <a:cs typeface="Times New Roman" pitchFamily="18" charset="0"/>
              </a:rPr>
              <a:t> – </a:t>
            </a:r>
            <a:r>
              <a:rPr lang="ru-RU" sz="1400" b="1" dirty="0" smtClean="0">
                <a:cs typeface="Times New Roman" pitchFamily="18" charset="0"/>
              </a:rPr>
              <a:t>6</a:t>
            </a:r>
            <a:r>
              <a:rPr lang="en-US" sz="1400" b="1" dirty="0" smtClean="0">
                <a:cs typeface="Times New Roman" pitchFamily="18" charset="0"/>
              </a:rPr>
              <a:t> </a:t>
            </a:r>
            <a:r>
              <a:rPr lang="ru-RU" sz="1400" b="1" dirty="0" smtClean="0">
                <a:cs typeface="Times New Roman" pitchFamily="18" charset="0"/>
              </a:rPr>
              <a:t>641 </a:t>
            </a:r>
            <a:r>
              <a:rPr lang="en-US" sz="1200" b="1" dirty="0" smtClean="0">
                <a:cs typeface="Times New Roman" pitchFamily="18" charset="0"/>
              </a:rPr>
              <a:t>km</a:t>
            </a:r>
            <a:r>
              <a:rPr lang="ru-RU" sz="1200" b="1" dirty="0" smtClean="0">
                <a:cs typeface="Times New Roman" pitchFamily="18" charset="0"/>
              </a:rPr>
              <a:t>.</a:t>
            </a:r>
          </a:p>
          <a:p>
            <a:pPr algn="just"/>
            <a:endParaRPr lang="en-US" sz="600" b="1" dirty="0" smtClean="0">
              <a:cs typeface="Times New Roman" pitchFamily="18" charset="0"/>
            </a:endParaRPr>
          </a:p>
          <a:p>
            <a:pPr algn="just"/>
            <a:endParaRPr lang="en-US" sz="600" b="1" dirty="0">
              <a:cs typeface="Times New Roman" pitchFamily="18" charset="0"/>
            </a:endParaRPr>
          </a:p>
          <a:p>
            <a:pPr algn="just"/>
            <a:endParaRPr lang="ru-RU" sz="600" b="1" dirty="0" smtClean="0">
              <a:cs typeface="Times New Roman" pitchFamily="18" charset="0"/>
            </a:endParaRPr>
          </a:p>
          <a:p>
            <a:pPr algn="just"/>
            <a:r>
              <a:rPr lang="en-US" sz="1200" b="1" dirty="0" smtClean="0">
                <a:solidFill>
                  <a:srgbClr val="002060"/>
                </a:solidFill>
                <a:cs typeface="Times New Roman" pitchFamily="18" charset="0"/>
              </a:rPr>
              <a:t>Stages of </a:t>
            </a:r>
            <a:r>
              <a:rPr lang="en-US" sz="1200" b="1" dirty="0">
                <a:solidFill>
                  <a:srgbClr val="002060"/>
                </a:solidFill>
                <a:cs typeface="Times New Roman" pitchFamily="18" charset="0"/>
              </a:rPr>
              <a:t>implementation</a:t>
            </a:r>
            <a:r>
              <a:rPr 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:</a:t>
            </a:r>
          </a:p>
          <a:p>
            <a:r>
              <a:rPr lang="en-US" sz="1200" b="1" dirty="0" smtClean="0">
                <a:solidFill>
                  <a:srgbClr val="002060"/>
                </a:solidFill>
                <a:cs typeface="Times New Roman" pitchFamily="18" charset="0"/>
              </a:rPr>
              <a:t>I stage</a:t>
            </a:r>
            <a:r>
              <a:rPr 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ru-RU" sz="1200" b="1" dirty="0">
                <a:solidFill>
                  <a:srgbClr val="002060"/>
                </a:solidFill>
                <a:cs typeface="Times New Roman" pitchFamily="18" charset="0"/>
              </a:rPr>
              <a:t>–</a:t>
            </a:r>
            <a:r>
              <a:rPr 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1200" dirty="0">
                <a:cs typeface="Times New Roman" pitchFamily="18" charset="0"/>
              </a:rPr>
              <a:t>coupling </a:t>
            </a:r>
            <a:r>
              <a:rPr lang="en-US" sz="1200" dirty="0" smtClean="0">
                <a:cs typeface="Times New Roman" pitchFamily="18" charset="0"/>
              </a:rPr>
              <a:t>trains (containers) </a:t>
            </a:r>
            <a:r>
              <a:rPr lang="en-US" sz="1200" dirty="0">
                <a:cs typeface="Times New Roman" pitchFamily="18" charset="0"/>
              </a:rPr>
              <a:t>in the </a:t>
            </a:r>
            <a:r>
              <a:rPr lang="en-US" sz="1200" dirty="0" smtClean="0">
                <a:cs typeface="Times New Roman" pitchFamily="18" charset="0"/>
              </a:rPr>
              <a:t>Orenburg region</a:t>
            </a:r>
            <a:r>
              <a:rPr lang="ru-RU" sz="1200" dirty="0" smtClean="0">
                <a:cs typeface="Times New Roman" pitchFamily="18" charset="0"/>
              </a:rPr>
              <a:t>;</a:t>
            </a:r>
          </a:p>
          <a:p>
            <a:endParaRPr lang="ru-RU" sz="600" dirty="0" smtClean="0">
              <a:cs typeface="Times New Roman" pitchFamily="18" charset="0"/>
            </a:endParaRPr>
          </a:p>
          <a:p>
            <a:r>
              <a:rPr lang="en-US" sz="1200" b="1" dirty="0" smtClean="0">
                <a:solidFill>
                  <a:srgbClr val="002060"/>
                </a:solidFill>
                <a:cs typeface="Times New Roman" pitchFamily="18" charset="0"/>
              </a:rPr>
              <a:t>II stage </a:t>
            </a:r>
            <a:r>
              <a:rPr 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– </a:t>
            </a:r>
            <a:r>
              <a:rPr lang="en-US" sz="1200" dirty="0">
                <a:cs typeface="Times New Roman" pitchFamily="18" charset="0"/>
              </a:rPr>
              <a:t>Development of </a:t>
            </a:r>
            <a:r>
              <a:rPr lang="en-US" sz="1200" dirty="0" smtClean="0">
                <a:cs typeface="Times New Roman" pitchFamily="18" charset="0"/>
              </a:rPr>
              <a:t>multimodal logistics</a:t>
            </a:r>
            <a:r>
              <a:rPr lang="ru-RU" sz="1200" dirty="0" smtClean="0">
                <a:cs typeface="Times New Roman" pitchFamily="18" charset="0"/>
              </a:rPr>
              <a:t> </a:t>
            </a:r>
            <a:r>
              <a:rPr lang="en-US" sz="1200" dirty="0">
                <a:cs typeface="Times New Roman" pitchFamily="18" charset="0"/>
              </a:rPr>
              <a:t>center </a:t>
            </a:r>
            <a:r>
              <a:rPr lang="en-US" sz="1200" dirty="0" smtClean="0">
                <a:cs typeface="Times New Roman" pitchFamily="18" charset="0"/>
              </a:rPr>
              <a:t>in the </a:t>
            </a:r>
            <a:r>
              <a:rPr lang="ru-RU" sz="1200" dirty="0" smtClean="0">
                <a:cs typeface="Times New Roman" pitchFamily="18" charset="0"/>
              </a:rPr>
              <a:t>«</a:t>
            </a:r>
            <a:r>
              <a:rPr lang="en-US" sz="1200" dirty="0" err="1" smtClean="0">
                <a:cs typeface="Times New Roman" pitchFamily="18" charset="0"/>
              </a:rPr>
              <a:t>Orenburzh'ye</a:t>
            </a:r>
            <a:r>
              <a:rPr lang="ru-RU" sz="1200" dirty="0" smtClean="0">
                <a:cs typeface="Times New Roman" pitchFamily="18" charset="0"/>
              </a:rPr>
              <a:t>»</a:t>
            </a:r>
            <a:r>
              <a:rPr lang="en-US" sz="1200" dirty="0">
                <a:cs typeface="Times New Roman" pitchFamily="18" charset="0"/>
              </a:rPr>
              <a:t> </a:t>
            </a:r>
            <a:r>
              <a:rPr lang="en-US" sz="1200" dirty="0" smtClean="0">
                <a:cs typeface="Times New Roman" pitchFamily="18" charset="0"/>
              </a:rPr>
              <a:t>special economic zone and formation a </a:t>
            </a:r>
            <a:r>
              <a:rPr lang="en-US" sz="1200" dirty="0"/>
              <a:t>container </a:t>
            </a:r>
            <a:r>
              <a:rPr lang="en-US" sz="1200" dirty="0" smtClean="0"/>
              <a:t>train </a:t>
            </a:r>
            <a:r>
              <a:rPr lang="en-US" sz="1200" dirty="0" smtClean="0">
                <a:cs typeface="Times New Roman" pitchFamily="18" charset="0"/>
              </a:rPr>
              <a:t>near station </a:t>
            </a:r>
            <a:r>
              <a:rPr lang="ru-RU" sz="1200" dirty="0" smtClean="0">
                <a:cs typeface="Times New Roman" pitchFamily="18" charset="0"/>
              </a:rPr>
              <a:t>«</a:t>
            </a:r>
            <a:r>
              <a:rPr lang="en-US" sz="1200" dirty="0" err="1">
                <a:cs typeface="Times New Roman" pitchFamily="18" charset="0"/>
              </a:rPr>
              <a:t>Iletsk</a:t>
            </a:r>
            <a:r>
              <a:rPr lang="ru-RU" sz="1200" dirty="0" smtClean="0">
                <a:cs typeface="Times New Roman" pitchFamily="18" charset="0"/>
              </a:rPr>
              <a:t>-1». </a:t>
            </a:r>
          </a:p>
          <a:p>
            <a:endParaRPr lang="ru-RU" sz="600" dirty="0">
              <a:cs typeface="Times New Roman" pitchFamily="18" charset="0"/>
            </a:endParaRPr>
          </a:p>
          <a:p>
            <a:pPr algn="just"/>
            <a:r>
              <a:rPr lang="en-US" sz="1200" b="1" dirty="0" smtClean="0">
                <a:solidFill>
                  <a:srgbClr val="002060"/>
                </a:solidFill>
                <a:cs typeface="Times New Roman" pitchFamily="18" charset="0"/>
              </a:rPr>
              <a:t>The </a:t>
            </a:r>
            <a:r>
              <a:rPr lang="en-US" sz="1200" b="1" dirty="0">
                <a:solidFill>
                  <a:srgbClr val="002060"/>
                </a:solidFill>
                <a:cs typeface="Times New Roman" pitchFamily="18" charset="0"/>
              </a:rPr>
              <a:t>route Russia-Uzbekistan is under development</a:t>
            </a:r>
            <a:r>
              <a:rPr 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</a:p>
          <a:p>
            <a:pPr marL="171450" indent="-171450" algn="just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sz="1200" dirty="0" smtClean="0">
                <a:cs typeface="Times New Roman" pitchFamily="18" charset="0"/>
              </a:rPr>
              <a:t>via Orenburg region </a:t>
            </a:r>
            <a:r>
              <a:rPr lang="ru-RU" sz="1200" dirty="0" smtClean="0">
                <a:cs typeface="Times New Roman" pitchFamily="18" charset="0"/>
              </a:rPr>
              <a:t>(</a:t>
            </a:r>
            <a:r>
              <a:rPr lang="en-US" sz="1200" dirty="0" smtClean="0">
                <a:cs typeface="Times New Roman" pitchFamily="18" charset="0"/>
              </a:rPr>
              <a:t>Sol-</a:t>
            </a:r>
            <a:r>
              <a:rPr lang="en-US" sz="1200" dirty="0" err="1" smtClean="0">
                <a:cs typeface="Times New Roman" pitchFamily="18" charset="0"/>
              </a:rPr>
              <a:t>Iletsk</a:t>
            </a:r>
            <a:r>
              <a:rPr lang="ru-RU" sz="1200" dirty="0" smtClean="0">
                <a:cs typeface="Times New Roman" pitchFamily="18" charset="0"/>
              </a:rPr>
              <a:t>) </a:t>
            </a:r>
            <a:endParaRPr lang="ru-RU" sz="1200" dirty="0"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11560" y="339502"/>
            <a:ext cx="82296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Кольцо 8"/>
          <p:cNvSpPr/>
          <p:nvPr/>
        </p:nvSpPr>
        <p:spPr>
          <a:xfrm>
            <a:off x="1935059" y="2525020"/>
            <a:ext cx="504056" cy="504056"/>
          </a:xfrm>
          <a:prstGeom prst="donut">
            <a:avLst>
              <a:gd name="adj" fmla="val 72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755575" y="2677130"/>
            <a:ext cx="1165773" cy="266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1"/>
          <p:cNvSpPr txBox="1">
            <a:spLocks/>
          </p:cNvSpPr>
          <p:nvPr/>
        </p:nvSpPr>
        <p:spPr>
          <a:xfrm>
            <a:off x="0" y="123478"/>
            <a:ext cx="8516003" cy="839417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5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35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b="1" dirty="0" smtClean="0"/>
              <a:t>PROJECT </a:t>
            </a:r>
            <a:r>
              <a:rPr lang="en-US" b="1" dirty="0"/>
              <a:t>OF A NEW RAILWAY ROUTE FOR CONTAINER TRANSPORTATION RUSSIA – CHINA VIA ORENBURG </a:t>
            </a:r>
            <a:r>
              <a:rPr lang="en-US" b="1" dirty="0" smtClean="0"/>
              <a:t>REGION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97167" y="2439366"/>
            <a:ext cx="162579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1200" b="1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Orenburg region</a:t>
            </a:r>
            <a:endParaRPr lang="ru-RU" sz="1200" b="1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389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" y="0"/>
            <a:ext cx="9141948" cy="5143500"/>
          </a:xfrm>
          <a:prstGeom prst="rect">
            <a:avLst/>
          </a:prstGeom>
        </p:spPr>
      </p:pic>
      <p:sp>
        <p:nvSpPr>
          <p:cNvPr id="38" name="Стрелка вниз 37"/>
          <p:cNvSpPr/>
          <p:nvPr/>
        </p:nvSpPr>
        <p:spPr>
          <a:xfrm>
            <a:off x="7092280" y="2283718"/>
            <a:ext cx="1152128" cy="978408"/>
          </a:xfrm>
          <a:prstGeom prst="downArrow">
            <a:avLst>
              <a:gd name="adj1" fmla="val 50000"/>
              <a:gd name="adj2" fmla="val 44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553200" y="4908431"/>
            <a:ext cx="2590800" cy="273844"/>
          </a:xfrm>
          <a:prstGeom prst="rect">
            <a:avLst/>
          </a:prstGeom>
        </p:spPr>
        <p:txBody>
          <a:bodyPr/>
          <a:lstStyle/>
          <a:p>
            <a:fld id="{D655734B-72FE-41BB-A4B0-2F12416C02BB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63069" y="1240171"/>
            <a:ext cx="3600400" cy="676740"/>
          </a:xfrm>
          <a:prstGeom prst="roundRect">
            <a:avLst>
              <a:gd name="adj" fmla="val 11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6331201" y="212246"/>
            <a:ext cx="2757262" cy="275726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444208" y="987574"/>
            <a:ext cx="2508013" cy="1017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6600" dirty="0" smtClean="0"/>
              <a:t>3000</a:t>
            </a:r>
            <a:endParaRPr lang="ru-RU" sz="6600" dirty="0">
              <a:ln w="19050"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59116" y="1995686"/>
            <a:ext cx="22268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Century Gothic" pitchFamily="34" charset="0"/>
              </a:rPr>
              <a:t>industrial </a:t>
            </a:r>
            <a:r>
              <a:rPr lang="en-US" sz="1600" dirty="0" smtClean="0">
                <a:latin typeface="Century Gothic" pitchFamily="34" charset="0"/>
              </a:rPr>
              <a:t>companies</a:t>
            </a:r>
            <a:endParaRPr lang="ru-RU" sz="1600" dirty="0">
              <a:latin typeface="Century Gothic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804248" y="3147814"/>
            <a:ext cx="1808414" cy="18084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789605" y="3391571"/>
            <a:ext cx="1757477" cy="101748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4800" dirty="0" smtClean="0"/>
              <a:t>300</a:t>
            </a:r>
            <a:endParaRPr lang="ru-RU" sz="3200" dirty="0">
              <a:ln w="19050">
                <a:solidFill>
                  <a:schemeClr val="bg1"/>
                </a:solidFill>
              </a:ln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35775" y="4245569"/>
            <a:ext cx="7248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latin typeface="Century Gothic" pitchFamily="34" charset="0"/>
              </a:rPr>
              <a:t>SMEs</a:t>
            </a:r>
            <a:endParaRPr lang="ru-RU" dirty="0">
              <a:latin typeface="Century Gothic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156004" y="2499742"/>
            <a:ext cx="97655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latin typeface="Century Gothic" pitchFamily="34" charset="0"/>
              </a:rPr>
              <a:t>including</a:t>
            </a:r>
            <a:endParaRPr lang="ru-RU" sz="1400" dirty="0">
              <a:latin typeface="Century Gothic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7975" y="2564471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300000"/>
              </a:lnSpc>
            </a:pPr>
            <a:endParaRPr lang="ru-RU" sz="1100" b="1" dirty="0">
              <a:latin typeface="Century Gothic" pitchFamily="34" charset="0"/>
            </a:endParaRPr>
          </a:p>
          <a:p>
            <a:pPr lvl="0">
              <a:lnSpc>
                <a:spcPct val="300000"/>
              </a:lnSpc>
            </a:pPr>
            <a:endParaRPr lang="ru-RU" sz="1100" b="1" dirty="0">
              <a:latin typeface="Century Gothic" pitchFamily="34" charset="0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38" y="1384187"/>
            <a:ext cx="290887" cy="418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Заголовок 1"/>
          <p:cNvSpPr txBox="1">
            <a:spLocks/>
          </p:cNvSpPr>
          <p:nvPr/>
        </p:nvSpPr>
        <p:spPr>
          <a:xfrm>
            <a:off x="35496" y="63677"/>
            <a:ext cx="6335678" cy="10679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Century Gothic" pitchFamily="34" charset="0"/>
                <a:ea typeface="+mj-ea"/>
                <a:cs typeface="+mj-cs"/>
              </a:defRPr>
            </a:lvl1pPr>
          </a:lstStyle>
          <a:p>
            <a:r>
              <a:rPr lang="en-US" sz="3800" dirty="0">
                <a:ln w="19050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Orenburg region</a:t>
            </a:r>
            <a:r>
              <a:rPr lang="ru-RU" sz="3800" dirty="0">
                <a:ln w="19050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– </a:t>
            </a:r>
            <a:r>
              <a:rPr lang="en-US" sz="3800" dirty="0">
                <a:ln w="19050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industrial region</a:t>
            </a:r>
            <a:endParaRPr lang="ru-RU" sz="3800" dirty="0">
              <a:ln w="19050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277082" y="1436790"/>
            <a:ext cx="20601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200" b="1" dirty="0">
                <a:latin typeface="Century Gothic" pitchFamily="34" charset="0"/>
              </a:rPr>
              <a:t> </a:t>
            </a:r>
            <a:r>
              <a:rPr lang="en-US" sz="1200" b="1" dirty="0" smtClean="0">
                <a:latin typeface="Century Gothic" pitchFamily="34" charset="0"/>
              </a:rPr>
              <a:t>Fuel </a:t>
            </a:r>
            <a:r>
              <a:rPr lang="en-US" sz="1200" b="1" dirty="0">
                <a:latin typeface="Century Gothic" pitchFamily="34" charset="0"/>
              </a:rPr>
              <a:t>and energy industry</a:t>
            </a:r>
            <a:endParaRPr lang="ru-RU" sz="1200" b="1" dirty="0">
              <a:latin typeface="Century Gothic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63069" y="1994203"/>
            <a:ext cx="3600400" cy="676740"/>
          </a:xfrm>
          <a:prstGeom prst="roundRect">
            <a:avLst>
              <a:gd name="adj" fmla="val 11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89" y="2123545"/>
            <a:ext cx="290542" cy="402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1333339" y="2191577"/>
            <a:ext cx="9749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200" b="1" dirty="0" smtClean="0">
                <a:latin typeface="Century Gothic" pitchFamily="34" charset="0"/>
              </a:rPr>
              <a:t>Metallurgy</a:t>
            </a:r>
            <a:endParaRPr lang="ru-RU" sz="1200" b="1" dirty="0">
              <a:latin typeface="Century Gothic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63069" y="2778993"/>
            <a:ext cx="3600400" cy="676740"/>
          </a:xfrm>
          <a:prstGeom prst="roundRect">
            <a:avLst>
              <a:gd name="adj" fmla="val 11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25" y="2971061"/>
            <a:ext cx="480578" cy="292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1366270" y="2991884"/>
            <a:ext cx="9813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200" b="1" dirty="0" smtClean="0">
                <a:latin typeface="Century Gothic" pitchFamily="34" charset="0"/>
              </a:rPr>
              <a:t>Machinery</a:t>
            </a:r>
            <a:endParaRPr lang="ru-RU" sz="1200" b="1" dirty="0">
              <a:latin typeface="Century Gothic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663069" y="3530970"/>
            <a:ext cx="3600400" cy="676740"/>
          </a:xfrm>
          <a:prstGeom prst="roundRect">
            <a:avLst>
              <a:gd name="adj" fmla="val 11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366270" y="3733540"/>
            <a:ext cx="13035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200" b="1" dirty="0" smtClean="0">
                <a:latin typeface="Century Gothic" pitchFamily="34" charset="0"/>
              </a:rPr>
              <a:t>Mining </a:t>
            </a:r>
            <a:r>
              <a:rPr lang="en-US" sz="1200" b="1" dirty="0">
                <a:latin typeface="Century Gothic" pitchFamily="34" charset="0"/>
              </a:rPr>
              <a:t>industry</a:t>
            </a:r>
            <a:endParaRPr lang="ru-RU" sz="1200" b="1" dirty="0">
              <a:latin typeface="Century Gothic" pitchFamily="34" charset="0"/>
            </a:endParaRPr>
          </a:p>
        </p:txBody>
      </p:sp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88" y="3644640"/>
            <a:ext cx="406594" cy="351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Скругленный прямоугольник 35"/>
          <p:cNvSpPr/>
          <p:nvPr/>
        </p:nvSpPr>
        <p:spPr>
          <a:xfrm>
            <a:off x="663069" y="4320956"/>
            <a:ext cx="3600400" cy="676740"/>
          </a:xfrm>
          <a:prstGeom prst="roundRect">
            <a:avLst>
              <a:gd name="adj" fmla="val 11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1349197" y="4491375"/>
            <a:ext cx="10005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200" b="1" dirty="0">
                <a:latin typeface="Century Gothic" pitchFamily="34" charset="0"/>
              </a:rPr>
              <a:t>Agriculture</a:t>
            </a:r>
            <a:endParaRPr lang="ru-RU" sz="1200" b="1" dirty="0">
              <a:latin typeface="Century Gothic" pitchFamily="34" charset="0"/>
            </a:endParaRPr>
          </a:p>
        </p:txBody>
      </p:sp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38" y="4438446"/>
            <a:ext cx="343346" cy="35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17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655734B-72FE-41BB-A4B0-2F12416C02BB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New energy</a:t>
            </a:r>
            <a:endParaRPr lang="ru-RU" sz="48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89010" y="1059582"/>
            <a:ext cx="8287446" cy="374441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2226" name="Picture 2" descr="http://www.orenburg-gov.ru/upload/resize_cache/iblock/29d/450_300_1/29da98da246d79197dc9873b28d9b9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003798"/>
            <a:ext cx="2736304" cy="180020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52230" name="Picture 6" descr="http://www.orenburg-gov.ru/upload/resize_cache/iblock/950/450_300_1/95027ef566af5843d27214b8b5ad97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059582"/>
            <a:ext cx="2736304" cy="180020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52232" name="AutoShape 8" descr="В Оренбуржье построят парк ветрогенераторов. Оренбургские новости.  Оренбургский бизнес порта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2234" name="Picture 10" descr="Российские ученые создали вечный ветрогенератор для Арктики - Новости  Оренбурга и Оренбургской области на РИА5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059582"/>
            <a:ext cx="2736304" cy="180020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52236" name="AutoShape 12" descr="Для электроосвещения обхода Аксая на трассе М-4 Дон в Ростовской области  построят ветрогенера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2238" name="Picture 14" descr="В Ростовской области построят первую в регионе ветроэлектростанцию -  Социальная ответственность - ТАСС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003798"/>
            <a:ext cx="2736304" cy="180020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6059623" y="724941"/>
            <a:ext cx="285577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en-US" dirty="0" smtClean="0"/>
              <a:t>Orenburg region is the leading region in the development </a:t>
            </a:r>
            <a:r>
              <a:rPr lang="en-US" dirty="0"/>
              <a:t>of renewable energy </a:t>
            </a:r>
            <a:r>
              <a:rPr lang="en-US" dirty="0" smtClean="0"/>
              <a:t>sources.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/>
              <a:t>12 </a:t>
            </a:r>
            <a:r>
              <a:rPr lang="en-US" dirty="0" smtClean="0"/>
              <a:t>photovoltaic </a:t>
            </a:r>
            <a:r>
              <a:rPr lang="en-US" dirty="0"/>
              <a:t>power </a:t>
            </a:r>
            <a:r>
              <a:rPr lang="en-US" dirty="0" smtClean="0"/>
              <a:t>stations have </a:t>
            </a:r>
            <a:r>
              <a:rPr lang="en-US" dirty="0"/>
              <a:t>been constructed in the region for 4 years with a total capacity of 260 megawatts.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77996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6562771" y="4948014"/>
            <a:ext cx="2133600" cy="273844"/>
          </a:xfrm>
          <a:prstGeom prst="rect">
            <a:avLst/>
          </a:prstGeom>
        </p:spPr>
        <p:txBody>
          <a:bodyPr/>
          <a:lstStyle/>
          <a:p>
            <a:fld id="{D655734B-72FE-41BB-A4B0-2F12416C02BB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123478"/>
            <a:ext cx="8964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+mj-lt"/>
              </a:rPr>
              <a:t>Orenburg region has a well-developed agricultural sector</a:t>
            </a:r>
          </a:p>
        </p:txBody>
      </p:sp>
      <p:grpSp>
        <p:nvGrpSpPr>
          <p:cNvPr id="2" name="Группа 24"/>
          <p:cNvGrpSpPr/>
          <p:nvPr/>
        </p:nvGrpSpPr>
        <p:grpSpPr>
          <a:xfrm>
            <a:off x="4355976" y="771550"/>
            <a:ext cx="3960440" cy="3874183"/>
            <a:chOff x="4629582" y="37097"/>
            <a:chExt cx="5167481" cy="5054933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4643423" y="123478"/>
              <a:ext cx="4753620" cy="1085855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4648223" y="1411500"/>
              <a:ext cx="4753620" cy="1085855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4648223" y="2691771"/>
              <a:ext cx="4753620" cy="1085855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4629582" y="3974632"/>
              <a:ext cx="4753620" cy="1085855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206257" y="37097"/>
              <a:ext cx="2962414" cy="9637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latin typeface="Century Gothic" pitchFamily="34" charset="0"/>
                </a:rPr>
                <a:t>2</a:t>
              </a:r>
              <a:r>
                <a:rPr lang="en-US" sz="2800" b="1" dirty="0" smtClean="0">
                  <a:latin typeface="Century Gothic" pitchFamily="34" charset="0"/>
                </a:rPr>
                <a:t>12</a:t>
              </a:r>
              <a:r>
                <a:rPr lang="ru-RU" sz="2800" b="1" dirty="0" smtClean="0">
                  <a:latin typeface="Century Gothic" pitchFamily="34" charset="0"/>
                </a:rPr>
                <a:t> </a:t>
              </a:r>
              <a:r>
                <a:rPr lang="en-US" sz="2800" b="1" dirty="0" smtClean="0">
                  <a:latin typeface="Century Gothic" pitchFamily="34" charset="0"/>
                </a:rPr>
                <a:t>0</a:t>
              </a:r>
              <a:r>
                <a:rPr lang="ru-RU" sz="2800" b="1" dirty="0" smtClean="0">
                  <a:latin typeface="Century Gothic" pitchFamily="34" charset="0"/>
                </a:rPr>
                <a:t>00</a:t>
              </a:r>
            </a:p>
            <a:p>
              <a:r>
                <a:rPr lang="en-US" sz="1400" dirty="0">
                  <a:latin typeface="Century Gothic" pitchFamily="34" charset="0"/>
                </a:rPr>
                <a:t>tons of </a:t>
              </a:r>
              <a:r>
                <a:rPr lang="en-US" sz="1400" dirty="0" smtClean="0">
                  <a:latin typeface="Century Gothic" pitchFamily="34" charset="0"/>
                </a:rPr>
                <a:t>meat</a:t>
              </a: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6206257" y="1342044"/>
              <a:ext cx="2962414" cy="9637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 smtClean="0">
                  <a:latin typeface="Century Gothic" pitchFamily="34" charset="0"/>
                </a:rPr>
                <a:t>636</a:t>
              </a:r>
              <a:r>
                <a:rPr lang="ru-RU" sz="2800" b="1" dirty="0" smtClean="0">
                  <a:latin typeface="Century Gothic" pitchFamily="34" charset="0"/>
                </a:rPr>
                <a:t> </a:t>
              </a:r>
              <a:r>
                <a:rPr lang="en-US" sz="2800" b="1" dirty="0" smtClean="0">
                  <a:latin typeface="Century Gothic" pitchFamily="34" charset="0"/>
                </a:rPr>
                <a:t>8</a:t>
              </a:r>
              <a:r>
                <a:rPr lang="ru-RU" sz="2800" b="1" dirty="0" smtClean="0">
                  <a:latin typeface="Century Gothic" pitchFamily="34" charset="0"/>
                </a:rPr>
                <a:t>00</a:t>
              </a:r>
            </a:p>
            <a:p>
              <a:r>
                <a:rPr lang="en-US" sz="1400" dirty="0">
                  <a:latin typeface="Century Gothic" pitchFamily="34" charset="0"/>
                </a:rPr>
                <a:t>tons of </a:t>
              </a:r>
              <a:r>
                <a:rPr lang="en-US" sz="1400" dirty="0" smtClean="0">
                  <a:latin typeface="Century Gothic" pitchFamily="34" charset="0"/>
                </a:rPr>
                <a:t>milk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6193830" y="2613832"/>
              <a:ext cx="3603233" cy="9637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latin typeface="Century Gothic" pitchFamily="34" charset="0"/>
                </a:rPr>
                <a:t>1.</a:t>
              </a:r>
              <a:r>
                <a:rPr lang="en-US" sz="2800" b="1" dirty="0" smtClean="0">
                  <a:latin typeface="Century Gothic" pitchFamily="34" charset="0"/>
                </a:rPr>
                <a:t>02</a:t>
              </a:r>
              <a:r>
                <a:rPr lang="ru-RU" sz="2800" b="1" dirty="0" smtClean="0">
                  <a:latin typeface="Century Gothic" pitchFamily="34" charset="0"/>
                </a:rPr>
                <a:t> </a:t>
              </a:r>
              <a:r>
                <a:rPr lang="en-US" sz="2800" b="1" dirty="0" smtClean="0">
                  <a:latin typeface="Century Gothic" pitchFamily="34" charset="0"/>
                </a:rPr>
                <a:t>billion</a:t>
              </a:r>
              <a:r>
                <a:rPr lang="ru-RU" sz="2800" b="1" dirty="0" smtClean="0">
                  <a:latin typeface="Century Gothic" pitchFamily="34" charset="0"/>
                </a:rPr>
                <a:t> </a:t>
              </a:r>
            </a:p>
            <a:p>
              <a:r>
                <a:rPr lang="en-US" sz="1400" dirty="0">
                  <a:latin typeface="Century Gothic" pitchFamily="34" charset="0"/>
                </a:rPr>
                <a:t>p</a:t>
              </a:r>
              <a:r>
                <a:rPr lang="en-US" sz="1400" dirty="0" smtClean="0">
                  <a:latin typeface="Century Gothic" pitchFamily="34" charset="0"/>
                </a:rPr>
                <a:t>ieces</a:t>
              </a:r>
              <a:r>
                <a:rPr lang="ru-RU" sz="1400" dirty="0" smtClean="0">
                  <a:latin typeface="Century Gothic" pitchFamily="34" charset="0"/>
                </a:rPr>
                <a:t> </a:t>
              </a:r>
              <a:r>
                <a:rPr lang="en-US" sz="1400" dirty="0" smtClean="0">
                  <a:latin typeface="Century Gothic" pitchFamily="34" charset="0"/>
                </a:rPr>
                <a:t>of eggs</a:t>
              </a:r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9013" y="253714"/>
              <a:ext cx="789985" cy="780744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>
              <a:off x="6193830" y="3918777"/>
              <a:ext cx="2962414" cy="9637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 smtClean="0">
                  <a:latin typeface="Century Gothic" pitchFamily="34" charset="0"/>
                </a:rPr>
                <a:t>581</a:t>
              </a:r>
              <a:r>
                <a:rPr lang="ru-RU" sz="2000" b="1" dirty="0" smtClean="0">
                  <a:latin typeface="Century Gothic" pitchFamily="34" charset="0"/>
                </a:rPr>
                <a:t> </a:t>
              </a:r>
            </a:p>
            <a:p>
              <a:r>
                <a:rPr lang="en-US" sz="1400" dirty="0">
                  <a:latin typeface="Century Gothic" pitchFamily="34" charset="0"/>
                </a:rPr>
                <a:t>tons of </a:t>
              </a:r>
              <a:r>
                <a:rPr lang="en-US" sz="1400" dirty="0" smtClean="0">
                  <a:latin typeface="Century Gothic" pitchFamily="34" charset="0"/>
                </a:rPr>
                <a:t>wool</a:t>
              </a:r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9897" y="2772114"/>
              <a:ext cx="1035887" cy="1023772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8777" y="1475970"/>
              <a:ext cx="1035887" cy="1023772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1993" y="3931456"/>
              <a:ext cx="1174309" cy="1160574"/>
            </a:xfrm>
            <a:prstGeom prst="rect">
              <a:avLst/>
            </a:prstGeom>
          </p:spPr>
        </p:pic>
      </p:grpSp>
      <p:grpSp>
        <p:nvGrpSpPr>
          <p:cNvPr id="3" name="Группа 25"/>
          <p:cNvGrpSpPr/>
          <p:nvPr/>
        </p:nvGrpSpPr>
        <p:grpSpPr>
          <a:xfrm>
            <a:off x="539552" y="1851670"/>
            <a:ext cx="3622529" cy="2785553"/>
            <a:chOff x="-252537" y="2260398"/>
            <a:chExt cx="4211398" cy="3118103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-252537" y="4356116"/>
              <a:ext cx="4190458" cy="1022385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-237562" y="2260398"/>
              <a:ext cx="4190458" cy="1986698"/>
            </a:xfrm>
            <a:prstGeom prst="roundRect">
              <a:avLst>
                <a:gd name="adj" fmla="val 7497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969033" y="2426710"/>
              <a:ext cx="2989828" cy="1378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3200" b="1" dirty="0" smtClean="0">
                  <a:latin typeface="Century Gothic" pitchFamily="34" charset="0"/>
                </a:rPr>
                <a:t>6 03</a:t>
              </a:r>
              <a:r>
                <a:rPr lang="en-US" sz="3200" b="1" dirty="0" smtClean="0">
                  <a:latin typeface="Century Gothic" pitchFamily="34" charset="0"/>
                </a:rPr>
                <a:t>0</a:t>
              </a:r>
              <a:r>
                <a:rPr lang="ru-RU" sz="3200" b="1" dirty="0" smtClean="0">
                  <a:latin typeface="Century Gothic" pitchFamily="34" charset="0"/>
                </a:rPr>
                <a:t> </a:t>
              </a:r>
              <a:r>
                <a:rPr lang="en-US" sz="3200" b="1" dirty="0" smtClean="0">
                  <a:latin typeface="Century Gothic" pitchFamily="34" charset="0"/>
                </a:rPr>
                <a:t>669</a:t>
              </a:r>
              <a:endParaRPr lang="ru-RU" sz="3200" b="1" dirty="0" smtClean="0">
                <a:latin typeface="Century Gothic" pitchFamily="34" charset="0"/>
              </a:endParaRPr>
            </a:p>
            <a:p>
              <a:r>
                <a:rPr lang="en-US" sz="1400" dirty="0">
                  <a:latin typeface="Century Gothic" pitchFamily="34" charset="0"/>
                </a:rPr>
                <a:t>hectares of arable </a:t>
              </a:r>
              <a:r>
                <a:rPr lang="en-US" sz="1400" dirty="0" smtClean="0">
                  <a:latin typeface="Century Gothic" pitchFamily="34" charset="0"/>
                </a:rPr>
                <a:t>land </a:t>
              </a:r>
            </a:p>
            <a:p>
              <a:r>
                <a:rPr lang="en-US" sz="1400" dirty="0" smtClean="0">
                  <a:latin typeface="Century Gothic" pitchFamily="34" charset="0"/>
                </a:rPr>
                <a:t>or </a:t>
              </a:r>
              <a:r>
                <a:rPr lang="ru-RU" sz="1400" b="1" dirty="0" smtClean="0">
                  <a:latin typeface="Century Gothic" pitchFamily="34" charset="0"/>
                </a:rPr>
                <a:t>5%</a:t>
              </a:r>
              <a:r>
                <a:rPr lang="ru-RU" sz="1400" dirty="0" smtClean="0">
                  <a:latin typeface="Century Gothic" pitchFamily="34" charset="0"/>
                </a:rPr>
                <a:t> </a:t>
              </a:r>
              <a:r>
                <a:rPr lang="en-US" sz="1400" dirty="0" smtClean="0">
                  <a:latin typeface="Century Gothic" pitchFamily="34" charset="0"/>
                </a:rPr>
                <a:t>of </a:t>
              </a:r>
              <a:r>
                <a:rPr lang="en-US" sz="1400" dirty="0">
                  <a:latin typeface="Century Gothic" pitchFamily="34" charset="0"/>
                </a:rPr>
                <a:t>all Russia’s total arable land</a:t>
              </a:r>
              <a:r>
                <a:rPr lang="ru-RU" sz="800" b="1" dirty="0" smtClean="0">
                  <a:latin typeface="Century Gothic" pitchFamily="34" charset="0"/>
                </a:rPr>
                <a:t> </a:t>
              </a:r>
              <a:r>
                <a:rPr lang="ru-RU" sz="1400" b="1" dirty="0" smtClean="0">
                  <a:latin typeface="Century Gothic" pitchFamily="34" charset="0"/>
                </a:rPr>
                <a:t> </a:t>
              </a:r>
              <a:endParaRPr lang="ru-RU" sz="1400" b="1" dirty="0">
                <a:latin typeface="Century Gothic" pitchFamily="34" charset="0"/>
              </a:endParaRPr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394" y="4431396"/>
              <a:ext cx="902533" cy="891975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23" y="2663517"/>
              <a:ext cx="996467" cy="984812"/>
            </a:xfrm>
            <a:prstGeom prst="rect">
              <a:avLst/>
            </a:prstGeom>
          </p:spPr>
        </p:pic>
        <p:sp>
          <p:nvSpPr>
            <p:cNvPr id="24" name="Прямоугольник 23"/>
            <p:cNvSpPr/>
            <p:nvPr/>
          </p:nvSpPr>
          <p:spPr>
            <a:xfrm>
              <a:off x="1043608" y="4552681"/>
              <a:ext cx="2909290" cy="682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sz="2800" b="1" dirty="0" smtClean="0">
                  <a:latin typeface="Century Gothic" pitchFamily="34" charset="0"/>
                </a:rPr>
                <a:t>3</a:t>
              </a:r>
              <a:r>
                <a:rPr lang="ru-RU" sz="2800" b="1" dirty="0" smtClean="0">
                  <a:latin typeface="Century Gothic" pitchFamily="34" charset="0"/>
                </a:rPr>
                <a:t> </a:t>
              </a:r>
              <a:r>
                <a:rPr lang="en-US" sz="2800" b="1" dirty="0" smtClean="0">
                  <a:latin typeface="Century Gothic" pitchFamily="34" charset="0"/>
                </a:rPr>
                <a:t>861</a:t>
              </a:r>
              <a:r>
                <a:rPr lang="ru-RU" sz="2800" b="1" dirty="0" smtClean="0">
                  <a:latin typeface="Century Gothic" pitchFamily="34" charset="0"/>
                </a:rPr>
                <a:t> </a:t>
              </a:r>
              <a:r>
                <a:rPr lang="en-US" sz="2800" b="1" dirty="0" smtClean="0">
                  <a:latin typeface="Century Gothic" pitchFamily="34" charset="0"/>
                </a:rPr>
                <a:t>0</a:t>
              </a:r>
              <a:r>
                <a:rPr lang="ru-RU" sz="2800" b="1" dirty="0" smtClean="0">
                  <a:latin typeface="Century Gothic" pitchFamily="34" charset="0"/>
                </a:rPr>
                <a:t>00</a:t>
              </a:r>
            </a:p>
            <a:p>
              <a:pPr>
                <a:lnSpc>
                  <a:spcPct val="80000"/>
                </a:lnSpc>
              </a:pPr>
              <a:r>
                <a:rPr lang="en-US" sz="1400" dirty="0">
                  <a:latin typeface="Century Gothic" pitchFamily="34" charset="0"/>
                </a:rPr>
                <a:t>tons of grain</a:t>
              </a:r>
              <a:endParaRPr lang="en-US" sz="1400" dirty="0" smtClean="0">
                <a:latin typeface="Century Gothic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897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754919083"/>
              </p:ext>
            </p:extLst>
          </p:nvPr>
        </p:nvGraphicFramePr>
        <p:xfrm>
          <a:off x="251520" y="1059582"/>
          <a:ext cx="3168352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Группа 17"/>
          <p:cNvGrpSpPr/>
          <p:nvPr/>
        </p:nvGrpSpPr>
        <p:grpSpPr>
          <a:xfrm>
            <a:off x="419065" y="3939902"/>
            <a:ext cx="3347831" cy="864095"/>
            <a:chOff x="6264487" y="671715"/>
            <a:chExt cx="6657492" cy="3787585"/>
          </a:xfrm>
        </p:grpSpPr>
        <p:sp>
          <p:nvSpPr>
            <p:cNvPr id="16" name="Объект 2"/>
            <p:cNvSpPr txBox="1">
              <a:spLocks/>
            </p:cNvSpPr>
            <p:nvPr/>
          </p:nvSpPr>
          <p:spPr>
            <a:xfrm>
              <a:off x="6264487" y="2881142"/>
              <a:ext cx="1718340" cy="157815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sz="2400" b="1" dirty="0" smtClean="0">
                  <a:latin typeface="+mn-lt"/>
                </a:rPr>
                <a:t>0,29</a:t>
              </a:r>
              <a:endParaRPr lang="ru-RU" sz="7200" b="1" dirty="0">
                <a:latin typeface="+mn-lt"/>
              </a:endParaRPr>
            </a:p>
          </p:txBody>
        </p:sp>
        <p:sp>
          <p:nvSpPr>
            <p:cNvPr id="18" name="Объект 2"/>
            <p:cNvSpPr txBox="1">
              <a:spLocks/>
            </p:cNvSpPr>
            <p:nvPr/>
          </p:nvSpPr>
          <p:spPr>
            <a:xfrm>
              <a:off x="6264487" y="671715"/>
              <a:ext cx="1718340" cy="157816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Century Gothic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ru-RU" sz="2400" b="1" dirty="0" smtClean="0">
                  <a:latin typeface="+mn-lt"/>
                </a:rPr>
                <a:t>2,04</a:t>
              </a:r>
              <a:endParaRPr lang="ru-RU" sz="7200" b="1" dirty="0">
                <a:latin typeface="+mn-lt"/>
              </a:endParaRPr>
            </a:p>
          </p:txBody>
        </p:sp>
        <p:sp>
          <p:nvSpPr>
            <p:cNvPr id="19" name="Прямоугольник 15"/>
            <p:cNvSpPr/>
            <p:nvPr/>
          </p:nvSpPr>
          <p:spPr>
            <a:xfrm>
              <a:off x="7553242" y="3196775"/>
              <a:ext cx="5368735" cy="1214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/>
                <a:t>Import</a:t>
              </a:r>
              <a:r>
                <a:rPr lang="ru-RU" sz="1200" dirty="0" smtClean="0"/>
                <a:t> (</a:t>
              </a:r>
              <a:r>
                <a:rPr lang="en-US" sz="1200" dirty="0"/>
                <a:t>billion USD</a:t>
              </a:r>
              <a:r>
                <a:rPr lang="ru-RU" sz="1200" dirty="0" smtClean="0"/>
                <a:t>)</a:t>
              </a:r>
              <a:endParaRPr lang="ru-RU" sz="1200" dirty="0"/>
            </a:p>
          </p:txBody>
        </p:sp>
        <p:sp>
          <p:nvSpPr>
            <p:cNvPr id="21" name="Прямоугольник 16"/>
            <p:cNvSpPr/>
            <p:nvPr/>
          </p:nvSpPr>
          <p:spPr>
            <a:xfrm>
              <a:off x="7553242" y="987347"/>
              <a:ext cx="5368737" cy="1214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/>
                <a:t>Export</a:t>
              </a:r>
              <a:r>
                <a:rPr lang="ru-RU" sz="1200" dirty="0" smtClean="0"/>
                <a:t> (</a:t>
              </a:r>
              <a:r>
                <a:rPr lang="en-US" sz="1200" dirty="0" smtClean="0"/>
                <a:t>billion USD</a:t>
              </a:r>
              <a:r>
                <a:rPr lang="ru-RU" sz="1200" dirty="0" smtClean="0"/>
                <a:t>)</a:t>
              </a:r>
              <a:endParaRPr lang="ru-RU" sz="1200" dirty="0"/>
            </a:p>
          </p:txBody>
        </p:sp>
      </p:grpSp>
      <p:sp>
        <p:nvSpPr>
          <p:cNvPr id="23" name="Круговая стрелка 22"/>
          <p:cNvSpPr/>
          <p:nvPr/>
        </p:nvSpPr>
        <p:spPr>
          <a:xfrm>
            <a:off x="6876256" y="-164554"/>
            <a:ext cx="2483768" cy="2520280"/>
          </a:xfrm>
          <a:prstGeom prst="circularArrow">
            <a:avLst>
              <a:gd name="adj1" fmla="val 10980"/>
              <a:gd name="adj2" fmla="val 1142322"/>
              <a:gd name="adj3" fmla="val 9000000"/>
              <a:gd name="adj4" fmla="val 10800000"/>
              <a:gd name="adj5" fmla="val 125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Прямоугольник 23"/>
          <p:cNvSpPr/>
          <p:nvPr/>
        </p:nvSpPr>
        <p:spPr>
          <a:xfrm>
            <a:off x="7308304" y="411510"/>
            <a:ext cx="1565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 smtClean="0">
                <a:solidFill>
                  <a:srgbClr val="3F3F3F"/>
                </a:solidFill>
              </a:rPr>
              <a:t>Trading partners</a:t>
            </a:r>
            <a:endParaRPr lang="ru-RU" sz="1400" b="1" dirty="0" smtClean="0">
              <a:solidFill>
                <a:srgbClr val="3F3F3F"/>
              </a:solidFill>
            </a:endParaRPr>
          </a:p>
        </p:txBody>
      </p:sp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0" y="-19271"/>
            <a:ext cx="70202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Orenburg region is a reliable partner for Hungarian business</a:t>
            </a:r>
          </a:p>
        </p:txBody>
      </p:sp>
      <p:sp>
        <p:nvSpPr>
          <p:cNvPr id="25" name="Овал 24"/>
          <p:cNvSpPr/>
          <p:nvPr/>
        </p:nvSpPr>
        <p:spPr>
          <a:xfrm>
            <a:off x="204934" y="4083918"/>
            <a:ext cx="144016" cy="14401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204934" y="4582457"/>
            <a:ext cx="144016" cy="14401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2260153967"/>
              </p:ext>
            </p:extLst>
          </p:nvPr>
        </p:nvGraphicFramePr>
        <p:xfrm>
          <a:off x="3419872" y="1059581"/>
          <a:ext cx="4788024" cy="3744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7524328" y="987574"/>
            <a:ext cx="1224136" cy="5760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90 </a:t>
            </a:r>
            <a:r>
              <a:rPr lang="en-US" sz="1400" b="1" dirty="0" smtClean="0"/>
              <a:t>countries</a:t>
            </a:r>
            <a:endParaRPr lang="ru-RU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300952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23729" y="3"/>
            <a:ext cx="7020271" cy="51434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 dirty="0"/>
          </a:p>
        </p:txBody>
      </p:sp>
      <p:sp>
        <p:nvSpPr>
          <p:cNvPr id="3" name="object 3"/>
          <p:cNvSpPr/>
          <p:nvPr/>
        </p:nvSpPr>
        <p:spPr>
          <a:xfrm>
            <a:off x="5445251" y="1971675"/>
            <a:ext cx="580644" cy="3851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-25941" y="94835"/>
            <a:ext cx="2725733" cy="50692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-37908" y="-10269"/>
            <a:ext cx="2539879" cy="5164038"/>
          </a:xfrm>
          <a:custGeom>
            <a:avLst/>
            <a:gdLst/>
            <a:ahLst/>
            <a:cxnLst/>
            <a:rect l="l" t="t" r="r" b="b"/>
            <a:pathLst>
              <a:path w="4429125" h="6705600">
                <a:moveTo>
                  <a:pt x="3743960" y="0"/>
                </a:moveTo>
                <a:lnTo>
                  <a:pt x="0" y="0"/>
                </a:lnTo>
                <a:lnTo>
                  <a:pt x="0" y="6705599"/>
                </a:lnTo>
                <a:lnTo>
                  <a:pt x="4224401" y="6705599"/>
                </a:lnTo>
                <a:lnTo>
                  <a:pt x="4272407" y="6412636"/>
                </a:lnTo>
                <a:lnTo>
                  <a:pt x="4287277" y="6311266"/>
                </a:lnTo>
                <a:lnTo>
                  <a:pt x="4301442" y="6209211"/>
                </a:lnTo>
                <a:lnTo>
                  <a:pt x="4314895" y="6106484"/>
                </a:lnTo>
                <a:lnTo>
                  <a:pt x="4327631" y="6003098"/>
                </a:lnTo>
                <a:lnTo>
                  <a:pt x="4339643" y="5899068"/>
                </a:lnTo>
                <a:lnTo>
                  <a:pt x="4350925" y="5794407"/>
                </a:lnTo>
                <a:lnTo>
                  <a:pt x="4361470" y="5689129"/>
                </a:lnTo>
                <a:lnTo>
                  <a:pt x="4371273" y="5583248"/>
                </a:lnTo>
                <a:lnTo>
                  <a:pt x="4380328" y="5476777"/>
                </a:lnTo>
                <a:lnTo>
                  <a:pt x="4388627" y="5369731"/>
                </a:lnTo>
                <a:lnTo>
                  <a:pt x="4396166" y="5262123"/>
                </a:lnTo>
                <a:lnTo>
                  <a:pt x="4402937" y="5153966"/>
                </a:lnTo>
                <a:lnTo>
                  <a:pt x="4408935" y="5045275"/>
                </a:lnTo>
                <a:lnTo>
                  <a:pt x="4414153" y="4936063"/>
                </a:lnTo>
                <a:lnTo>
                  <a:pt x="4418585" y="4826345"/>
                </a:lnTo>
                <a:lnTo>
                  <a:pt x="4422226" y="4716133"/>
                </a:lnTo>
                <a:lnTo>
                  <a:pt x="4425068" y="4605442"/>
                </a:lnTo>
                <a:lnTo>
                  <a:pt x="4427106" y="4494285"/>
                </a:lnTo>
                <a:lnTo>
                  <a:pt x="4428333" y="4382676"/>
                </a:lnTo>
                <a:lnTo>
                  <a:pt x="4428744" y="4270629"/>
                </a:lnTo>
                <a:lnTo>
                  <a:pt x="4427105" y="4046971"/>
                </a:lnTo>
                <a:lnTo>
                  <a:pt x="4422223" y="3825120"/>
                </a:lnTo>
                <a:lnTo>
                  <a:pt x="4414148" y="3605186"/>
                </a:lnTo>
                <a:lnTo>
                  <a:pt x="4402931" y="3387278"/>
                </a:lnTo>
                <a:lnTo>
                  <a:pt x="4388621" y="3171509"/>
                </a:lnTo>
                <a:lnTo>
                  <a:pt x="4371270" y="2957988"/>
                </a:lnTo>
                <a:lnTo>
                  <a:pt x="4350927" y="2746826"/>
                </a:lnTo>
                <a:lnTo>
                  <a:pt x="4327643" y="2538133"/>
                </a:lnTo>
                <a:lnTo>
                  <a:pt x="4301469" y="2332021"/>
                </a:lnTo>
                <a:lnTo>
                  <a:pt x="4272454" y="2128599"/>
                </a:lnTo>
                <a:lnTo>
                  <a:pt x="4240649" y="1927978"/>
                </a:lnTo>
                <a:lnTo>
                  <a:pt x="4206105" y="1730270"/>
                </a:lnTo>
                <a:lnTo>
                  <a:pt x="4168872" y="1535584"/>
                </a:lnTo>
                <a:lnTo>
                  <a:pt x="4129000" y="1344031"/>
                </a:lnTo>
                <a:lnTo>
                  <a:pt x="4086540" y="1155721"/>
                </a:lnTo>
                <a:lnTo>
                  <a:pt x="4041542" y="970766"/>
                </a:lnTo>
                <a:lnTo>
                  <a:pt x="3994056" y="789276"/>
                </a:lnTo>
                <a:lnTo>
                  <a:pt x="3944133" y="611361"/>
                </a:lnTo>
                <a:lnTo>
                  <a:pt x="3891824" y="437132"/>
                </a:lnTo>
                <a:lnTo>
                  <a:pt x="3837178" y="266700"/>
                </a:lnTo>
                <a:lnTo>
                  <a:pt x="3743960" y="0"/>
                </a:lnTo>
                <a:close/>
              </a:path>
            </a:pathLst>
          </a:custGeom>
          <a:solidFill>
            <a:srgbClr val="F7F9FA"/>
          </a:solidFill>
        </p:spPr>
        <p:txBody>
          <a:bodyPr wrap="square" lIns="0" tIns="0" rIns="0" bIns="0" rtlCol="0"/>
          <a:lstStyle/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 smtClean="0"/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 smtClean="0"/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 smtClean="0"/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 smtClean="0"/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b="1" dirty="0" smtClean="0"/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b="1" dirty="0" smtClean="0"/>
              <a:t>Hungary is one of the key partners of the Orenburg region.</a:t>
            </a:r>
            <a:r>
              <a:rPr lang="ru-RU" sz="1300" b="1" dirty="0" smtClean="0"/>
              <a:t> </a:t>
            </a:r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00" b="1" dirty="0" smtClean="0"/>
          </a:p>
          <a:p>
            <a:pPr algn="ctr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b="1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dirty="0"/>
              <a:t>The bilateral trade </a:t>
            </a:r>
            <a:r>
              <a:rPr lang="en-US" sz="1300" dirty="0" smtClean="0"/>
              <a:t>volume in 2019 </a:t>
            </a:r>
            <a:r>
              <a:rPr lang="en-US" sz="1300" dirty="0"/>
              <a:t>amounted to </a:t>
            </a:r>
            <a:r>
              <a:rPr lang="en-US" sz="1300" dirty="0" smtClean="0"/>
              <a:t>81.3 </a:t>
            </a:r>
            <a:r>
              <a:rPr lang="en-US" sz="1300" dirty="0"/>
              <a:t>million </a:t>
            </a:r>
            <a:r>
              <a:rPr lang="en-US" sz="1300" dirty="0" smtClean="0"/>
              <a:t>USD:</a:t>
            </a:r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1300" dirty="0" smtClean="0"/>
              <a:t> export – 80.4 </a:t>
            </a:r>
            <a:r>
              <a:rPr lang="en-US" sz="1300" dirty="0"/>
              <a:t>million USD, </a:t>
            </a:r>
            <a:endParaRPr lang="en-US" sz="1300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1300" dirty="0"/>
              <a:t> </a:t>
            </a:r>
            <a:r>
              <a:rPr lang="en-US" sz="1300" dirty="0" smtClean="0"/>
              <a:t>import – 0.9 </a:t>
            </a:r>
            <a:r>
              <a:rPr lang="en-US" sz="1300" dirty="0"/>
              <a:t>million USD.</a:t>
            </a:r>
            <a:endParaRPr lang="ru-RU" sz="1300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00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dirty="0" smtClean="0"/>
              <a:t>The </a:t>
            </a:r>
            <a:r>
              <a:rPr lang="en-US" sz="1300" dirty="0"/>
              <a:t>basis of </a:t>
            </a:r>
            <a:r>
              <a:rPr lang="en-US" sz="1300" dirty="0" smtClean="0"/>
              <a:t>export </a:t>
            </a:r>
            <a:r>
              <a:rPr lang="en-US" sz="1300" dirty="0"/>
              <a:t>– </a:t>
            </a:r>
            <a:r>
              <a:rPr lang="en-US" sz="1300" dirty="0" smtClean="0"/>
              <a:t>oil and</a:t>
            </a:r>
            <a:endParaRPr lang="ru-RU" sz="1300" dirty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dirty="0" smtClean="0"/>
              <a:t>mineral fuels.</a:t>
            </a:r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00" dirty="0" smtClean="0"/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00" dirty="0"/>
              <a:t>The basis of import </a:t>
            </a:r>
            <a:r>
              <a:rPr lang="en-US" sz="1300" dirty="0" smtClean="0"/>
              <a:t>– machinery</a:t>
            </a:r>
            <a:r>
              <a:rPr lang="en-US" sz="1300" dirty="0"/>
              <a:t>, parts of motor </a:t>
            </a:r>
            <a:r>
              <a:rPr lang="en-US" sz="1300" dirty="0" smtClean="0"/>
              <a:t>vehicles.</a:t>
            </a:r>
          </a:p>
          <a:p>
            <a:pPr marL="88900" defTabSz="91442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/>
          </a:p>
        </p:txBody>
      </p:sp>
      <p:sp>
        <p:nvSpPr>
          <p:cNvPr id="14" name="object 14"/>
          <p:cNvSpPr/>
          <p:nvPr/>
        </p:nvSpPr>
        <p:spPr>
          <a:xfrm>
            <a:off x="5938210" y="2034189"/>
            <a:ext cx="17621" cy="17621"/>
          </a:xfrm>
          <a:custGeom>
            <a:avLst/>
            <a:gdLst/>
            <a:ahLst/>
            <a:cxnLst/>
            <a:rect l="l" t="t" r="r" b="b"/>
            <a:pathLst>
              <a:path w="23495" h="23494">
                <a:moveTo>
                  <a:pt x="6875" y="794"/>
                </a:moveTo>
                <a:lnTo>
                  <a:pt x="0" y="9619"/>
                </a:lnTo>
                <a:lnTo>
                  <a:pt x="792" y="16005"/>
                </a:lnTo>
                <a:lnTo>
                  <a:pt x="9615" y="22878"/>
                </a:lnTo>
                <a:lnTo>
                  <a:pt x="16000" y="22084"/>
                </a:lnTo>
                <a:lnTo>
                  <a:pt x="22876" y="13259"/>
                </a:lnTo>
                <a:lnTo>
                  <a:pt x="22083" y="6873"/>
                </a:lnTo>
                <a:lnTo>
                  <a:pt x="20339" y="5514"/>
                </a:lnTo>
                <a:lnTo>
                  <a:pt x="12958" y="14988"/>
                </a:lnTo>
                <a:lnTo>
                  <a:pt x="10830" y="15252"/>
                </a:lnTo>
                <a:lnTo>
                  <a:pt x="7885" y="12958"/>
                </a:lnTo>
                <a:lnTo>
                  <a:pt x="7625" y="10833"/>
                </a:lnTo>
                <a:lnTo>
                  <a:pt x="15005" y="1359"/>
                </a:lnTo>
                <a:lnTo>
                  <a:pt x="13261" y="0"/>
                </a:lnTo>
                <a:lnTo>
                  <a:pt x="6875" y="794"/>
                </a:lnTo>
                <a:close/>
              </a:path>
              <a:path w="23495" h="23494">
                <a:moveTo>
                  <a:pt x="15005" y="1359"/>
                </a:moveTo>
                <a:lnTo>
                  <a:pt x="9917" y="7890"/>
                </a:lnTo>
                <a:lnTo>
                  <a:pt x="12042" y="7623"/>
                </a:lnTo>
                <a:lnTo>
                  <a:pt x="14986" y="9917"/>
                </a:lnTo>
                <a:lnTo>
                  <a:pt x="15251" y="12045"/>
                </a:lnTo>
                <a:lnTo>
                  <a:pt x="20339" y="5514"/>
                </a:lnTo>
                <a:lnTo>
                  <a:pt x="15005" y="1359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5" name="object 15"/>
          <p:cNvSpPr/>
          <p:nvPr/>
        </p:nvSpPr>
        <p:spPr>
          <a:xfrm>
            <a:off x="5963146" y="2002180"/>
            <a:ext cx="17621" cy="17621"/>
          </a:xfrm>
          <a:custGeom>
            <a:avLst/>
            <a:gdLst/>
            <a:ahLst/>
            <a:cxnLst/>
            <a:rect l="l" t="t" r="r" b="b"/>
            <a:pathLst>
              <a:path w="23495" h="23494">
                <a:moveTo>
                  <a:pt x="6874" y="794"/>
                </a:moveTo>
                <a:lnTo>
                  <a:pt x="0" y="9618"/>
                </a:lnTo>
                <a:lnTo>
                  <a:pt x="792" y="16004"/>
                </a:lnTo>
                <a:lnTo>
                  <a:pt x="9615" y="22878"/>
                </a:lnTo>
                <a:lnTo>
                  <a:pt x="16000" y="22084"/>
                </a:lnTo>
                <a:lnTo>
                  <a:pt x="22875" y="13259"/>
                </a:lnTo>
                <a:lnTo>
                  <a:pt x="22083" y="6873"/>
                </a:lnTo>
                <a:lnTo>
                  <a:pt x="20338" y="5514"/>
                </a:lnTo>
                <a:lnTo>
                  <a:pt x="12958" y="14987"/>
                </a:lnTo>
                <a:lnTo>
                  <a:pt x="10830" y="15252"/>
                </a:lnTo>
                <a:lnTo>
                  <a:pt x="7885" y="12958"/>
                </a:lnTo>
                <a:lnTo>
                  <a:pt x="7625" y="10832"/>
                </a:lnTo>
                <a:lnTo>
                  <a:pt x="15005" y="1359"/>
                </a:lnTo>
                <a:lnTo>
                  <a:pt x="13260" y="0"/>
                </a:lnTo>
                <a:lnTo>
                  <a:pt x="6874" y="794"/>
                </a:lnTo>
                <a:close/>
              </a:path>
              <a:path w="23495" h="23494">
                <a:moveTo>
                  <a:pt x="15005" y="1359"/>
                </a:moveTo>
                <a:lnTo>
                  <a:pt x="9916" y="7890"/>
                </a:lnTo>
                <a:lnTo>
                  <a:pt x="12041" y="7623"/>
                </a:lnTo>
                <a:lnTo>
                  <a:pt x="14986" y="9917"/>
                </a:lnTo>
                <a:lnTo>
                  <a:pt x="15250" y="12045"/>
                </a:lnTo>
                <a:lnTo>
                  <a:pt x="20338" y="5514"/>
                </a:lnTo>
                <a:lnTo>
                  <a:pt x="15005" y="1359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/>
          <p:nvPr/>
        </p:nvSpPr>
        <p:spPr>
          <a:xfrm>
            <a:off x="6004708" y="1948830"/>
            <a:ext cx="17621" cy="17621"/>
          </a:xfrm>
          <a:custGeom>
            <a:avLst/>
            <a:gdLst/>
            <a:ahLst/>
            <a:cxnLst/>
            <a:rect l="l" t="t" r="r" b="b"/>
            <a:pathLst>
              <a:path w="23495" h="23494">
                <a:moveTo>
                  <a:pt x="6874" y="794"/>
                </a:moveTo>
                <a:lnTo>
                  <a:pt x="0" y="9618"/>
                </a:lnTo>
                <a:lnTo>
                  <a:pt x="792" y="16004"/>
                </a:lnTo>
                <a:lnTo>
                  <a:pt x="9615" y="22878"/>
                </a:lnTo>
                <a:lnTo>
                  <a:pt x="16000" y="22084"/>
                </a:lnTo>
                <a:lnTo>
                  <a:pt x="22875" y="13259"/>
                </a:lnTo>
                <a:lnTo>
                  <a:pt x="22083" y="6873"/>
                </a:lnTo>
                <a:lnTo>
                  <a:pt x="20338" y="5514"/>
                </a:lnTo>
                <a:lnTo>
                  <a:pt x="12958" y="14987"/>
                </a:lnTo>
                <a:lnTo>
                  <a:pt x="10830" y="15252"/>
                </a:lnTo>
                <a:lnTo>
                  <a:pt x="7885" y="12958"/>
                </a:lnTo>
                <a:lnTo>
                  <a:pt x="7625" y="10832"/>
                </a:lnTo>
                <a:lnTo>
                  <a:pt x="15005" y="1359"/>
                </a:lnTo>
                <a:lnTo>
                  <a:pt x="13260" y="0"/>
                </a:lnTo>
                <a:lnTo>
                  <a:pt x="6874" y="794"/>
                </a:lnTo>
                <a:close/>
              </a:path>
              <a:path w="23495" h="23494">
                <a:moveTo>
                  <a:pt x="15005" y="1359"/>
                </a:moveTo>
                <a:lnTo>
                  <a:pt x="9916" y="7890"/>
                </a:lnTo>
                <a:lnTo>
                  <a:pt x="12041" y="7623"/>
                </a:lnTo>
                <a:lnTo>
                  <a:pt x="14986" y="9917"/>
                </a:lnTo>
                <a:lnTo>
                  <a:pt x="15250" y="12045"/>
                </a:lnTo>
                <a:lnTo>
                  <a:pt x="20338" y="5514"/>
                </a:lnTo>
                <a:lnTo>
                  <a:pt x="15005" y="1359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object 17"/>
          <p:cNvSpPr/>
          <p:nvPr/>
        </p:nvSpPr>
        <p:spPr>
          <a:xfrm>
            <a:off x="6029644" y="1916820"/>
            <a:ext cx="17621" cy="17621"/>
          </a:xfrm>
          <a:custGeom>
            <a:avLst/>
            <a:gdLst/>
            <a:ahLst/>
            <a:cxnLst/>
            <a:rect l="l" t="t" r="r" b="b"/>
            <a:pathLst>
              <a:path w="23495" h="23494">
                <a:moveTo>
                  <a:pt x="6874" y="794"/>
                </a:moveTo>
                <a:lnTo>
                  <a:pt x="0" y="9618"/>
                </a:lnTo>
                <a:lnTo>
                  <a:pt x="792" y="16004"/>
                </a:lnTo>
                <a:lnTo>
                  <a:pt x="9615" y="22878"/>
                </a:lnTo>
                <a:lnTo>
                  <a:pt x="16000" y="22084"/>
                </a:lnTo>
                <a:lnTo>
                  <a:pt x="22875" y="13259"/>
                </a:lnTo>
                <a:lnTo>
                  <a:pt x="22083" y="6873"/>
                </a:lnTo>
                <a:lnTo>
                  <a:pt x="20338" y="5514"/>
                </a:lnTo>
                <a:lnTo>
                  <a:pt x="12958" y="14987"/>
                </a:lnTo>
                <a:lnTo>
                  <a:pt x="10830" y="15252"/>
                </a:lnTo>
                <a:lnTo>
                  <a:pt x="7885" y="12958"/>
                </a:lnTo>
                <a:lnTo>
                  <a:pt x="7625" y="10832"/>
                </a:lnTo>
                <a:lnTo>
                  <a:pt x="15005" y="1359"/>
                </a:lnTo>
                <a:lnTo>
                  <a:pt x="13260" y="0"/>
                </a:lnTo>
                <a:lnTo>
                  <a:pt x="6874" y="794"/>
                </a:lnTo>
                <a:close/>
              </a:path>
              <a:path w="23495" h="23494">
                <a:moveTo>
                  <a:pt x="15005" y="1359"/>
                </a:moveTo>
                <a:lnTo>
                  <a:pt x="9916" y="7890"/>
                </a:lnTo>
                <a:lnTo>
                  <a:pt x="12041" y="7623"/>
                </a:lnTo>
                <a:lnTo>
                  <a:pt x="14986" y="9917"/>
                </a:lnTo>
                <a:lnTo>
                  <a:pt x="15250" y="12045"/>
                </a:lnTo>
                <a:lnTo>
                  <a:pt x="20338" y="5514"/>
                </a:lnTo>
                <a:lnTo>
                  <a:pt x="15005" y="1359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object 21"/>
          <p:cNvSpPr/>
          <p:nvPr/>
        </p:nvSpPr>
        <p:spPr>
          <a:xfrm>
            <a:off x="5700142" y="2229992"/>
            <a:ext cx="526256" cy="1279208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4" name="object 24"/>
          <p:cNvSpPr/>
          <p:nvPr/>
        </p:nvSpPr>
        <p:spPr>
          <a:xfrm>
            <a:off x="6629401" y="3176416"/>
            <a:ext cx="683504" cy="42403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7" name="object 27"/>
          <p:cNvSpPr txBox="1"/>
          <p:nvPr/>
        </p:nvSpPr>
        <p:spPr>
          <a:xfrm>
            <a:off x="6723411" y="3227305"/>
            <a:ext cx="500063" cy="261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25" b="1" dirty="0">
                <a:solidFill>
                  <a:srgbClr val="FFFFFF"/>
                </a:solidFill>
                <a:cs typeface="Arial"/>
              </a:rPr>
              <a:t>Ки</a:t>
            </a:r>
            <a:r>
              <a:rPr sz="825" b="1" spc="-4" dirty="0">
                <a:solidFill>
                  <a:srgbClr val="FFFFFF"/>
                </a:solidFill>
                <a:cs typeface="Arial"/>
              </a:rPr>
              <a:t>р</a:t>
            </a:r>
            <a:r>
              <a:rPr sz="825" b="1" spc="-8" dirty="0">
                <a:solidFill>
                  <a:srgbClr val="FFFFFF"/>
                </a:solidFill>
                <a:cs typeface="Arial"/>
              </a:rPr>
              <a:t>г</a:t>
            </a:r>
            <a:r>
              <a:rPr sz="825" b="1" dirty="0">
                <a:solidFill>
                  <a:srgbClr val="FFFFFF"/>
                </a:solidFill>
                <a:cs typeface="Arial"/>
              </a:rPr>
              <a:t>изия</a:t>
            </a:r>
            <a:endParaRPr sz="825" dirty="0">
              <a:cs typeface="Arial"/>
            </a:endParaRPr>
          </a:p>
          <a:p>
            <a:pPr algn="ctr">
              <a:spcBef>
                <a:spcPts val="75"/>
              </a:spcBef>
            </a:pPr>
            <a:r>
              <a:rPr sz="788" dirty="0">
                <a:solidFill>
                  <a:srgbClr val="FFFFFF"/>
                </a:solidFill>
                <a:cs typeface="Arial"/>
              </a:rPr>
              <a:t>3</a:t>
            </a:r>
            <a:r>
              <a:rPr sz="788" spc="-4" dirty="0">
                <a:solidFill>
                  <a:srgbClr val="FFFFFF"/>
                </a:solidFill>
                <a:cs typeface="Arial"/>
              </a:rPr>
              <a:t> д</a:t>
            </a:r>
            <a:r>
              <a:rPr sz="788" dirty="0">
                <a:solidFill>
                  <a:srgbClr val="FFFFFF"/>
                </a:solidFill>
                <a:cs typeface="Arial"/>
              </a:rPr>
              <a:t>ня</a:t>
            </a:r>
            <a:endParaRPr sz="788" dirty="0"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279320" y="3931323"/>
            <a:ext cx="456724" cy="359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1" spc="-8" dirty="0">
                <a:solidFill>
                  <a:srgbClr val="FFFFFF"/>
                </a:solidFill>
                <a:cs typeface="Arial"/>
              </a:rPr>
              <a:t>Ки</a:t>
            </a:r>
            <a:r>
              <a:rPr sz="1200" b="1" spc="-19" dirty="0">
                <a:solidFill>
                  <a:srgbClr val="FFFFFF"/>
                </a:solidFill>
                <a:cs typeface="Arial"/>
              </a:rPr>
              <a:t>т</a:t>
            </a:r>
            <a:r>
              <a:rPr sz="1200" b="1" spc="-8" dirty="0">
                <a:solidFill>
                  <a:srgbClr val="FFFFFF"/>
                </a:solidFill>
                <a:cs typeface="Arial"/>
              </a:rPr>
              <a:t>ай</a:t>
            </a:r>
            <a:endParaRPr sz="1200" dirty="0">
              <a:cs typeface="Arial"/>
            </a:endParaRPr>
          </a:p>
          <a:p>
            <a:pPr marL="476" algn="ctr">
              <a:spcBef>
                <a:spcPts val="86"/>
              </a:spcBef>
            </a:pPr>
            <a:r>
              <a:rPr sz="1050" dirty="0">
                <a:solidFill>
                  <a:srgbClr val="FFFFFF"/>
                </a:solidFill>
                <a:cs typeface="Arial"/>
              </a:rPr>
              <a:t>4</a:t>
            </a:r>
            <a:r>
              <a:rPr sz="1050" spc="-8" dirty="0">
                <a:solidFill>
                  <a:srgbClr val="FFFFFF"/>
                </a:solidFill>
                <a:cs typeface="Arial"/>
              </a:rPr>
              <a:t> </a:t>
            </a:r>
            <a:r>
              <a:rPr sz="1050" dirty="0">
                <a:solidFill>
                  <a:srgbClr val="FFFFFF"/>
                </a:solidFill>
                <a:cs typeface="Arial"/>
              </a:rPr>
              <a:t>дня</a:t>
            </a:r>
            <a:endParaRPr sz="1050" dirty="0"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204841" y="3605623"/>
            <a:ext cx="269558" cy="2494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788" b="1" spc="-4" dirty="0">
                <a:solidFill>
                  <a:srgbClr val="FFFFFF"/>
                </a:solidFill>
                <a:cs typeface="Arial"/>
              </a:rPr>
              <a:t>И</a:t>
            </a:r>
            <a:r>
              <a:rPr sz="788" b="1" dirty="0">
                <a:solidFill>
                  <a:srgbClr val="FFFFFF"/>
                </a:solidFill>
                <a:cs typeface="Arial"/>
              </a:rPr>
              <a:t>ран</a:t>
            </a:r>
            <a:endParaRPr sz="788" dirty="0">
              <a:cs typeface="Arial"/>
            </a:endParaRPr>
          </a:p>
          <a:p>
            <a:pPr marL="14764">
              <a:spcBef>
                <a:spcPts val="90"/>
              </a:spcBef>
            </a:pPr>
            <a:r>
              <a:rPr sz="750" spc="-8" dirty="0">
                <a:solidFill>
                  <a:srgbClr val="FFFFFF"/>
                </a:solidFill>
                <a:cs typeface="Arial"/>
              </a:rPr>
              <a:t>3</a:t>
            </a:r>
            <a:r>
              <a:rPr sz="750" spc="-4" dirty="0">
                <a:solidFill>
                  <a:srgbClr val="FFFFFF"/>
                </a:solidFill>
                <a:cs typeface="Arial"/>
              </a:rPr>
              <a:t> </a:t>
            </a:r>
            <a:r>
              <a:rPr sz="750" spc="-15" dirty="0">
                <a:solidFill>
                  <a:srgbClr val="FFFFFF"/>
                </a:solidFill>
                <a:cs typeface="Arial"/>
              </a:rPr>
              <a:t>д</a:t>
            </a:r>
            <a:r>
              <a:rPr sz="750" spc="-8" dirty="0">
                <a:solidFill>
                  <a:srgbClr val="FFFFFF"/>
                </a:solidFill>
                <a:cs typeface="Arial"/>
              </a:rPr>
              <a:t>ня</a:t>
            </a:r>
            <a:endParaRPr sz="750" dirty="0"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6084168" y="3579862"/>
            <a:ext cx="576064" cy="505402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8" name="object 48"/>
          <p:cNvSpPr txBox="1"/>
          <p:nvPr/>
        </p:nvSpPr>
        <p:spPr>
          <a:xfrm>
            <a:off x="6084168" y="3723878"/>
            <a:ext cx="576064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00" b="1" spc="-53" dirty="0" smtClean="0">
                <a:solidFill>
                  <a:srgbClr val="FFFFFF"/>
                </a:solidFill>
                <a:cs typeface="Arial"/>
              </a:rPr>
              <a:t>Uzbekistan</a:t>
            </a:r>
            <a:endParaRPr sz="900" dirty="0"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657696" y="2745326"/>
            <a:ext cx="508159" cy="3359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1" dirty="0">
                <a:solidFill>
                  <a:srgbClr val="FFFFFF"/>
                </a:solidFill>
                <a:cs typeface="Arial"/>
              </a:rPr>
              <a:t>Ев</a:t>
            </a:r>
            <a:r>
              <a:rPr sz="1050" b="1" spc="-8" dirty="0">
                <a:solidFill>
                  <a:srgbClr val="FFFFFF"/>
                </a:solidFill>
                <a:cs typeface="Arial"/>
              </a:rPr>
              <a:t>ро</a:t>
            </a:r>
            <a:r>
              <a:rPr sz="1050" b="1" dirty="0">
                <a:solidFill>
                  <a:srgbClr val="FFFFFF"/>
                </a:solidFill>
                <a:cs typeface="Arial"/>
              </a:rPr>
              <a:t>па</a:t>
            </a:r>
            <a:endParaRPr sz="1050">
              <a:cs typeface="Arial"/>
            </a:endParaRPr>
          </a:p>
          <a:p>
            <a:pPr marL="1429" algn="ctr">
              <a:spcBef>
                <a:spcPts val="90"/>
              </a:spcBef>
            </a:pPr>
            <a:r>
              <a:rPr sz="1050" dirty="0">
                <a:solidFill>
                  <a:srgbClr val="FFFFFF"/>
                </a:solidFill>
                <a:cs typeface="Arial"/>
              </a:rPr>
              <a:t>3</a:t>
            </a:r>
            <a:r>
              <a:rPr sz="1050" spc="-8" dirty="0">
                <a:solidFill>
                  <a:srgbClr val="FFFFFF"/>
                </a:solidFill>
                <a:cs typeface="Arial"/>
              </a:rPr>
              <a:t> </a:t>
            </a:r>
            <a:r>
              <a:rPr sz="1050" dirty="0">
                <a:solidFill>
                  <a:srgbClr val="FFFFFF"/>
                </a:solidFill>
                <a:cs typeface="Arial"/>
              </a:rPr>
              <a:t>дня</a:t>
            </a:r>
            <a:endParaRPr sz="1050">
              <a:cs typeface="Arial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5378958" y="1927098"/>
            <a:ext cx="21907" cy="21907"/>
          </a:xfrm>
          <a:custGeom>
            <a:avLst/>
            <a:gdLst/>
            <a:ahLst/>
            <a:cxnLst/>
            <a:rect l="l" t="t" r="r" b="b"/>
            <a:pathLst>
              <a:path w="29209" h="29210">
                <a:moveTo>
                  <a:pt x="22478" y="0"/>
                </a:moveTo>
                <a:lnTo>
                  <a:pt x="6476" y="0"/>
                </a:lnTo>
                <a:lnTo>
                  <a:pt x="0" y="6476"/>
                </a:lnTo>
                <a:lnTo>
                  <a:pt x="0" y="22478"/>
                </a:lnTo>
                <a:lnTo>
                  <a:pt x="6476" y="28956"/>
                </a:lnTo>
                <a:lnTo>
                  <a:pt x="22478" y="28956"/>
                </a:lnTo>
                <a:lnTo>
                  <a:pt x="28955" y="22478"/>
                </a:lnTo>
                <a:lnTo>
                  <a:pt x="28955" y="6476"/>
                </a:lnTo>
                <a:lnTo>
                  <a:pt x="22478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2" name="object 112"/>
          <p:cNvSpPr/>
          <p:nvPr/>
        </p:nvSpPr>
        <p:spPr>
          <a:xfrm>
            <a:off x="5378958" y="1927098"/>
            <a:ext cx="21907" cy="21907"/>
          </a:xfrm>
          <a:custGeom>
            <a:avLst/>
            <a:gdLst/>
            <a:ahLst/>
            <a:cxnLst/>
            <a:rect l="l" t="t" r="r" b="b"/>
            <a:pathLst>
              <a:path w="29209" h="29210">
                <a:moveTo>
                  <a:pt x="28955" y="14477"/>
                </a:moveTo>
                <a:lnTo>
                  <a:pt x="28955" y="6476"/>
                </a:lnTo>
                <a:lnTo>
                  <a:pt x="22478" y="0"/>
                </a:lnTo>
                <a:lnTo>
                  <a:pt x="14477" y="0"/>
                </a:lnTo>
                <a:lnTo>
                  <a:pt x="6476" y="0"/>
                </a:lnTo>
                <a:lnTo>
                  <a:pt x="0" y="6476"/>
                </a:lnTo>
                <a:lnTo>
                  <a:pt x="0" y="14477"/>
                </a:lnTo>
                <a:lnTo>
                  <a:pt x="0" y="22478"/>
                </a:lnTo>
                <a:lnTo>
                  <a:pt x="6476" y="28956"/>
                </a:lnTo>
                <a:lnTo>
                  <a:pt x="14477" y="28956"/>
                </a:lnTo>
                <a:lnTo>
                  <a:pt x="22478" y="28956"/>
                </a:lnTo>
                <a:lnTo>
                  <a:pt x="28955" y="22478"/>
                </a:lnTo>
                <a:lnTo>
                  <a:pt x="28955" y="14477"/>
                </a:lnTo>
                <a:close/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3" name="object 113"/>
          <p:cNvSpPr txBox="1"/>
          <p:nvPr/>
        </p:nvSpPr>
        <p:spPr>
          <a:xfrm>
            <a:off x="5416296" y="1900856"/>
            <a:ext cx="158591" cy="5200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sz="338" spc="-4" dirty="0">
                <a:solidFill>
                  <a:srgbClr val="585858"/>
                </a:solidFill>
                <a:cs typeface="Arial"/>
              </a:rPr>
              <a:t>Каза</a:t>
            </a:r>
            <a:r>
              <a:rPr sz="338" dirty="0">
                <a:solidFill>
                  <a:srgbClr val="585858"/>
                </a:solidFill>
                <a:cs typeface="Arial"/>
              </a:rPr>
              <a:t>нь</a:t>
            </a:r>
            <a:endParaRPr sz="338">
              <a:cs typeface="Arial"/>
            </a:endParaRPr>
          </a:p>
        </p:txBody>
      </p:sp>
      <p:sp>
        <p:nvSpPr>
          <p:cNvPr id="114" name="object 114"/>
          <p:cNvSpPr/>
          <p:nvPr/>
        </p:nvSpPr>
        <p:spPr>
          <a:xfrm>
            <a:off x="5220072" y="1707654"/>
            <a:ext cx="864096" cy="8871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7" name="object 117"/>
          <p:cNvSpPr txBox="1"/>
          <p:nvPr/>
        </p:nvSpPr>
        <p:spPr>
          <a:xfrm>
            <a:off x="9012840" y="5000865"/>
            <a:ext cx="71914" cy="115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25"/>
            <a:r>
              <a:rPr lang="ru-RU" sz="750" dirty="0" smtClean="0">
                <a:cs typeface="Arial"/>
              </a:rPr>
              <a:t>7</a:t>
            </a:r>
            <a:endParaRPr sz="750" dirty="0">
              <a:cs typeface="Arial"/>
            </a:endParaRPr>
          </a:p>
        </p:txBody>
      </p:sp>
      <p:sp>
        <p:nvSpPr>
          <p:cNvPr id="63" name="object 46"/>
          <p:cNvSpPr/>
          <p:nvPr/>
        </p:nvSpPr>
        <p:spPr>
          <a:xfrm>
            <a:off x="3491880" y="2211710"/>
            <a:ext cx="720080" cy="648072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8" name="object 48"/>
          <p:cNvSpPr txBox="1"/>
          <p:nvPr/>
        </p:nvSpPr>
        <p:spPr>
          <a:xfrm>
            <a:off x="3491880" y="2427734"/>
            <a:ext cx="75818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400" b="1" spc="-53" dirty="0">
                <a:solidFill>
                  <a:srgbClr val="FFFFFF"/>
                </a:solidFill>
                <a:cs typeface="Arial"/>
              </a:rPr>
              <a:t>Hungary</a:t>
            </a:r>
            <a:endParaRPr sz="1400" dirty="0">
              <a:cs typeface="Arial"/>
            </a:endParaRPr>
          </a:p>
        </p:txBody>
      </p:sp>
      <p:sp>
        <p:nvSpPr>
          <p:cNvPr id="69" name="object 21"/>
          <p:cNvSpPr/>
          <p:nvPr/>
        </p:nvSpPr>
        <p:spPr>
          <a:xfrm rot="384167" flipH="1">
            <a:off x="4235403" y="2080599"/>
            <a:ext cx="1033231" cy="478246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0" name="object 46"/>
          <p:cNvSpPr/>
          <p:nvPr/>
        </p:nvSpPr>
        <p:spPr>
          <a:xfrm>
            <a:off x="3275856" y="2787774"/>
            <a:ext cx="504055" cy="504055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1" name="object 48"/>
          <p:cNvSpPr txBox="1"/>
          <p:nvPr/>
        </p:nvSpPr>
        <p:spPr>
          <a:xfrm>
            <a:off x="3131840" y="2931790"/>
            <a:ext cx="75818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400" b="1" spc="-53" dirty="0">
                <a:solidFill>
                  <a:srgbClr val="FFFFFF"/>
                </a:solidFill>
                <a:cs typeface="Arial"/>
              </a:rPr>
              <a:t>Italy</a:t>
            </a:r>
            <a:endParaRPr sz="1400" dirty="0">
              <a:cs typeface="Arial"/>
            </a:endParaRPr>
          </a:p>
        </p:txBody>
      </p:sp>
      <p:sp>
        <p:nvSpPr>
          <p:cNvPr id="75" name="object 21"/>
          <p:cNvSpPr/>
          <p:nvPr/>
        </p:nvSpPr>
        <p:spPr>
          <a:xfrm rot="21300313" flipH="1">
            <a:off x="3755180" y="2436764"/>
            <a:ext cx="1586703" cy="498908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8" name="object 46"/>
          <p:cNvSpPr/>
          <p:nvPr/>
        </p:nvSpPr>
        <p:spPr>
          <a:xfrm>
            <a:off x="2267744" y="627534"/>
            <a:ext cx="504055" cy="504055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2" name="object 48"/>
          <p:cNvSpPr txBox="1"/>
          <p:nvPr/>
        </p:nvSpPr>
        <p:spPr>
          <a:xfrm>
            <a:off x="2123728" y="771550"/>
            <a:ext cx="758189" cy="3821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200" b="1" spc="-53" dirty="0" smtClean="0">
                <a:solidFill>
                  <a:srgbClr val="FFFFFF"/>
                </a:solidFill>
                <a:cs typeface="Arial"/>
              </a:rPr>
              <a:t>USA</a:t>
            </a:r>
            <a:endParaRPr sz="1200" dirty="0">
              <a:cs typeface="Arial"/>
            </a:endParaRPr>
          </a:p>
          <a:p>
            <a:pPr algn="ctr">
              <a:spcBef>
                <a:spcPts val="68"/>
              </a:spcBef>
            </a:pPr>
            <a:endParaRPr sz="1200" dirty="0">
              <a:cs typeface="Arial"/>
            </a:endParaRPr>
          </a:p>
        </p:txBody>
      </p:sp>
      <p:sp>
        <p:nvSpPr>
          <p:cNvPr id="94" name="object 21"/>
          <p:cNvSpPr/>
          <p:nvPr/>
        </p:nvSpPr>
        <p:spPr>
          <a:xfrm rot="151190">
            <a:off x="2677430" y="972935"/>
            <a:ext cx="2630837" cy="959396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1" name="object 46"/>
          <p:cNvSpPr/>
          <p:nvPr/>
        </p:nvSpPr>
        <p:spPr>
          <a:xfrm>
            <a:off x="6300192" y="1995686"/>
            <a:ext cx="576064" cy="576064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5" name="object 48"/>
          <p:cNvSpPr txBox="1"/>
          <p:nvPr/>
        </p:nvSpPr>
        <p:spPr>
          <a:xfrm>
            <a:off x="6204198" y="2196689"/>
            <a:ext cx="758189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00" b="1" spc="-53" dirty="0">
                <a:solidFill>
                  <a:srgbClr val="FFFFFF"/>
                </a:solidFill>
                <a:cs typeface="Arial"/>
              </a:rPr>
              <a:t>Kazakhstan</a:t>
            </a:r>
            <a:endParaRPr sz="900" dirty="0">
              <a:cs typeface="Arial"/>
            </a:endParaRPr>
          </a:p>
        </p:txBody>
      </p:sp>
      <p:sp>
        <p:nvSpPr>
          <p:cNvPr id="106" name="object 21"/>
          <p:cNvSpPr/>
          <p:nvPr/>
        </p:nvSpPr>
        <p:spPr>
          <a:xfrm rot="151190" flipV="1">
            <a:off x="6013444" y="2234859"/>
            <a:ext cx="287753" cy="45719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7" name="object 46"/>
          <p:cNvSpPr/>
          <p:nvPr/>
        </p:nvSpPr>
        <p:spPr>
          <a:xfrm>
            <a:off x="3851920" y="1779663"/>
            <a:ext cx="528041" cy="477514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8" name="object 48"/>
          <p:cNvSpPr txBox="1"/>
          <p:nvPr/>
        </p:nvSpPr>
        <p:spPr>
          <a:xfrm>
            <a:off x="3707904" y="1923678"/>
            <a:ext cx="758189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00" b="1" spc="-53" dirty="0">
                <a:solidFill>
                  <a:srgbClr val="FFFFFF"/>
                </a:solidFill>
                <a:cs typeface="Arial"/>
              </a:rPr>
              <a:t>Belarus</a:t>
            </a:r>
            <a:endParaRPr sz="900" dirty="0">
              <a:cs typeface="Arial"/>
            </a:endParaRPr>
          </a:p>
        </p:txBody>
      </p:sp>
      <p:sp>
        <p:nvSpPr>
          <p:cNvPr id="109" name="object 21"/>
          <p:cNvSpPr/>
          <p:nvPr/>
        </p:nvSpPr>
        <p:spPr>
          <a:xfrm rot="384167" flipH="1">
            <a:off x="4360280" y="1990736"/>
            <a:ext cx="999504" cy="133104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0" name="object 46"/>
          <p:cNvSpPr/>
          <p:nvPr/>
        </p:nvSpPr>
        <p:spPr>
          <a:xfrm>
            <a:off x="6444208" y="2787774"/>
            <a:ext cx="576064" cy="576064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5" name="object 48"/>
          <p:cNvSpPr txBox="1"/>
          <p:nvPr/>
        </p:nvSpPr>
        <p:spPr>
          <a:xfrm>
            <a:off x="6364684" y="3009315"/>
            <a:ext cx="758189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00" b="1" spc="-53" dirty="0">
                <a:solidFill>
                  <a:srgbClr val="FFFFFF"/>
                </a:solidFill>
                <a:cs typeface="Arial"/>
              </a:rPr>
              <a:t>Kyrgyzstan</a:t>
            </a:r>
            <a:endParaRPr sz="900" dirty="0">
              <a:cs typeface="Arial"/>
            </a:endParaRPr>
          </a:p>
        </p:txBody>
      </p:sp>
      <p:sp>
        <p:nvSpPr>
          <p:cNvPr id="116" name="object 46"/>
          <p:cNvSpPr/>
          <p:nvPr/>
        </p:nvSpPr>
        <p:spPr>
          <a:xfrm>
            <a:off x="3779912" y="1347614"/>
            <a:ext cx="504055" cy="504055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18" name="object 48"/>
          <p:cNvSpPr txBox="1"/>
          <p:nvPr/>
        </p:nvSpPr>
        <p:spPr>
          <a:xfrm>
            <a:off x="3635896" y="1491630"/>
            <a:ext cx="75818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200" b="1" spc="-53" dirty="0">
                <a:solidFill>
                  <a:srgbClr val="FFFFFF"/>
                </a:solidFill>
                <a:cs typeface="Arial"/>
              </a:rPr>
              <a:t>Latvia</a:t>
            </a:r>
            <a:endParaRPr sz="1200" dirty="0">
              <a:cs typeface="Arial"/>
            </a:endParaRPr>
          </a:p>
        </p:txBody>
      </p:sp>
      <p:sp>
        <p:nvSpPr>
          <p:cNvPr id="120" name="object 46"/>
          <p:cNvSpPr/>
          <p:nvPr/>
        </p:nvSpPr>
        <p:spPr>
          <a:xfrm>
            <a:off x="5868144" y="2859782"/>
            <a:ext cx="576064" cy="576064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1" name="object 48"/>
          <p:cNvSpPr txBox="1"/>
          <p:nvPr/>
        </p:nvSpPr>
        <p:spPr>
          <a:xfrm>
            <a:off x="5868145" y="3075806"/>
            <a:ext cx="57606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000" b="1" spc="-53">
                <a:solidFill>
                  <a:srgbClr val="FFFFFF"/>
                </a:solidFill>
                <a:cs typeface="Arial"/>
              </a:rPr>
              <a:t>Tajikistan</a:t>
            </a:r>
            <a:endParaRPr sz="1000" dirty="0">
              <a:cs typeface="Arial"/>
            </a:endParaRPr>
          </a:p>
        </p:txBody>
      </p:sp>
      <p:sp>
        <p:nvSpPr>
          <p:cNvPr id="122" name="object 46"/>
          <p:cNvSpPr/>
          <p:nvPr/>
        </p:nvSpPr>
        <p:spPr>
          <a:xfrm>
            <a:off x="4283968" y="2931790"/>
            <a:ext cx="504055" cy="504055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3" name="object 48"/>
          <p:cNvSpPr txBox="1"/>
          <p:nvPr/>
        </p:nvSpPr>
        <p:spPr>
          <a:xfrm>
            <a:off x="4139952" y="3075806"/>
            <a:ext cx="75818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200" b="1" spc="-53" dirty="0">
                <a:solidFill>
                  <a:srgbClr val="FFFFFF"/>
                </a:solidFill>
                <a:cs typeface="Arial"/>
              </a:rPr>
              <a:t>Turkey</a:t>
            </a:r>
            <a:endParaRPr sz="1200" dirty="0">
              <a:cs typeface="Arial"/>
            </a:endParaRPr>
          </a:p>
        </p:txBody>
      </p:sp>
      <p:sp>
        <p:nvSpPr>
          <p:cNvPr id="124" name="object 21"/>
          <p:cNvSpPr/>
          <p:nvPr/>
        </p:nvSpPr>
        <p:spPr>
          <a:xfrm>
            <a:off x="5580112" y="2427734"/>
            <a:ext cx="504056" cy="1296144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5" name="object 21"/>
          <p:cNvSpPr/>
          <p:nvPr/>
        </p:nvSpPr>
        <p:spPr>
          <a:xfrm>
            <a:off x="6012160" y="2355726"/>
            <a:ext cx="504056" cy="504056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6" name="object 21"/>
          <p:cNvSpPr/>
          <p:nvPr/>
        </p:nvSpPr>
        <p:spPr>
          <a:xfrm flipH="1">
            <a:off x="4788024" y="2499742"/>
            <a:ext cx="648072" cy="576064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7" name="object 46"/>
          <p:cNvSpPr/>
          <p:nvPr/>
        </p:nvSpPr>
        <p:spPr>
          <a:xfrm>
            <a:off x="7596336" y="2931790"/>
            <a:ext cx="648072" cy="648072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8" name="object 48"/>
          <p:cNvSpPr txBox="1"/>
          <p:nvPr/>
        </p:nvSpPr>
        <p:spPr>
          <a:xfrm>
            <a:off x="7524328" y="3147814"/>
            <a:ext cx="758189" cy="1846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200" b="1" spc="-53" dirty="0">
                <a:solidFill>
                  <a:srgbClr val="FFFFFF"/>
                </a:solidFill>
                <a:cs typeface="Arial"/>
              </a:rPr>
              <a:t>China</a:t>
            </a:r>
            <a:endParaRPr sz="1200" dirty="0">
              <a:cs typeface="Arial"/>
            </a:endParaRPr>
          </a:p>
        </p:txBody>
      </p:sp>
      <p:sp>
        <p:nvSpPr>
          <p:cNvPr id="129" name="object 21"/>
          <p:cNvSpPr/>
          <p:nvPr/>
        </p:nvSpPr>
        <p:spPr>
          <a:xfrm rot="151190">
            <a:off x="5997131" y="2392482"/>
            <a:ext cx="1686242" cy="646569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0" name="object 21"/>
          <p:cNvSpPr/>
          <p:nvPr/>
        </p:nvSpPr>
        <p:spPr>
          <a:xfrm rot="151190">
            <a:off x="4276544" y="1730116"/>
            <a:ext cx="1028729" cy="315116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1" name="object 46"/>
          <p:cNvSpPr/>
          <p:nvPr/>
        </p:nvSpPr>
        <p:spPr>
          <a:xfrm>
            <a:off x="2780954" y="1851671"/>
            <a:ext cx="638919" cy="483518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2" name="object 48"/>
          <p:cNvSpPr txBox="1"/>
          <p:nvPr/>
        </p:nvSpPr>
        <p:spPr>
          <a:xfrm>
            <a:off x="2777798" y="2008119"/>
            <a:ext cx="627949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00" b="1" spc="-53" dirty="0">
                <a:solidFill>
                  <a:srgbClr val="FFFFFF"/>
                </a:solidFill>
                <a:cs typeface="Arial"/>
              </a:rPr>
              <a:t>Netherlands</a:t>
            </a:r>
            <a:endParaRPr sz="900" dirty="0">
              <a:cs typeface="Arial"/>
            </a:endParaRPr>
          </a:p>
        </p:txBody>
      </p:sp>
      <p:sp>
        <p:nvSpPr>
          <p:cNvPr id="133" name="object 21"/>
          <p:cNvSpPr/>
          <p:nvPr/>
        </p:nvSpPr>
        <p:spPr>
          <a:xfrm rot="151190" flipV="1">
            <a:off x="3350353" y="2098581"/>
            <a:ext cx="1867231" cy="154250"/>
          </a:xfrm>
          <a:custGeom>
            <a:avLst/>
            <a:gdLst/>
            <a:ahLst/>
            <a:cxnLst/>
            <a:rect l="l" t="t" r="r" b="b"/>
            <a:pathLst>
              <a:path w="701675" h="1705610">
                <a:moveTo>
                  <a:pt x="0" y="0"/>
                </a:moveTo>
                <a:lnTo>
                  <a:pt x="701547" y="1705228"/>
                </a:lnTo>
              </a:path>
            </a:pathLst>
          </a:custGeom>
          <a:ln w="635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4" name="object 46"/>
          <p:cNvSpPr/>
          <p:nvPr/>
        </p:nvSpPr>
        <p:spPr>
          <a:xfrm>
            <a:off x="4932040" y="2859782"/>
            <a:ext cx="542165" cy="504055"/>
          </a:xfrm>
          <a:custGeom>
            <a:avLst/>
            <a:gdLst/>
            <a:ahLst/>
            <a:cxnLst/>
            <a:rect l="l" t="t" r="r" b="b"/>
            <a:pathLst>
              <a:path w="1405254" h="1403985">
                <a:moveTo>
                  <a:pt x="702563" y="0"/>
                </a:moveTo>
                <a:lnTo>
                  <a:pt x="644946" y="2326"/>
                </a:lnTo>
                <a:lnTo>
                  <a:pt x="588611" y="9185"/>
                </a:lnTo>
                <a:lnTo>
                  <a:pt x="533739" y="20395"/>
                </a:lnTo>
                <a:lnTo>
                  <a:pt x="480511" y="35777"/>
                </a:lnTo>
                <a:lnTo>
                  <a:pt x="429107" y="55149"/>
                </a:lnTo>
                <a:lnTo>
                  <a:pt x="379708" y="78332"/>
                </a:lnTo>
                <a:lnTo>
                  <a:pt x="332496" y="105143"/>
                </a:lnTo>
                <a:lnTo>
                  <a:pt x="287651" y="135404"/>
                </a:lnTo>
                <a:lnTo>
                  <a:pt x="245355" y="168933"/>
                </a:lnTo>
                <a:lnTo>
                  <a:pt x="205787" y="205549"/>
                </a:lnTo>
                <a:lnTo>
                  <a:pt x="169129" y="245072"/>
                </a:lnTo>
                <a:lnTo>
                  <a:pt x="135562" y="287322"/>
                </a:lnTo>
                <a:lnTo>
                  <a:pt x="105267" y="332118"/>
                </a:lnTo>
                <a:lnTo>
                  <a:pt x="78424" y="379279"/>
                </a:lnTo>
                <a:lnTo>
                  <a:pt x="55215" y="428625"/>
                </a:lnTo>
                <a:lnTo>
                  <a:pt x="35820" y="479974"/>
                </a:lnTo>
                <a:lnTo>
                  <a:pt x="20420" y="533147"/>
                </a:lnTo>
                <a:lnTo>
                  <a:pt x="9196" y="587963"/>
                </a:lnTo>
                <a:lnTo>
                  <a:pt x="2329" y="644242"/>
                </a:lnTo>
                <a:lnTo>
                  <a:pt x="0" y="701802"/>
                </a:lnTo>
                <a:lnTo>
                  <a:pt x="2329" y="759360"/>
                </a:lnTo>
                <a:lnTo>
                  <a:pt x="9196" y="815637"/>
                </a:lnTo>
                <a:lnTo>
                  <a:pt x="20420" y="870452"/>
                </a:lnTo>
                <a:lnTo>
                  <a:pt x="35820" y="923624"/>
                </a:lnTo>
                <a:lnTo>
                  <a:pt x="55215" y="974973"/>
                </a:lnTo>
                <a:lnTo>
                  <a:pt x="78424" y="1024318"/>
                </a:lnTo>
                <a:lnTo>
                  <a:pt x="105267" y="1071479"/>
                </a:lnTo>
                <a:lnTo>
                  <a:pt x="135562" y="1116275"/>
                </a:lnTo>
                <a:lnTo>
                  <a:pt x="169129" y="1158525"/>
                </a:lnTo>
                <a:lnTo>
                  <a:pt x="205787" y="1198049"/>
                </a:lnTo>
                <a:lnTo>
                  <a:pt x="245355" y="1234666"/>
                </a:lnTo>
                <a:lnTo>
                  <a:pt x="287651" y="1268195"/>
                </a:lnTo>
                <a:lnTo>
                  <a:pt x="332496" y="1298457"/>
                </a:lnTo>
                <a:lnTo>
                  <a:pt x="379708" y="1325269"/>
                </a:lnTo>
                <a:lnTo>
                  <a:pt x="429107" y="1348452"/>
                </a:lnTo>
                <a:lnTo>
                  <a:pt x="480511" y="1367825"/>
                </a:lnTo>
                <a:lnTo>
                  <a:pt x="533739" y="1383207"/>
                </a:lnTo>
                <a:lnTo>
                  <a:pt x="588611" y="1394418"/>
                </a:lnTo>
                <a:lnTo>
                  <a:pt x="644946" y="1401277"/>
                </a:lnTo>
                <a:lnTo>
                  <a:pt x="702563" y="1403604"/>
                </a:lnTo>
                <a:lnTo>
                  <a:pt x="760181" y="1401277"/>
                </a:lnTo>
                <a:lnTo>
                  <a:pt x="816516" y="1394418"/>
                </a:lnTo>
                <a:lnTo>
                  <a:pt x="871388" y="1383207"/>
                </a:lnTo>
                <a:lnTo>
                  <a:pt x="924616" y="1367825"/>
                </a:lnTo>
                <a:lnTo>
                  <a:pt x="976020" y="1348452"/>
                </a:lnTo>
                <a:lnTo>
                  <a:pt x="1025419" y="1325269"/>
                </a:lnTo>
                <a:lnTo>
                  <a:pt x="1072631" y="1298457"/>
                </a:lnTo>
                <a:lnTo>
                  <a:pt x="1117476" y="1268195"/>
                </a:lnTo>
                <a:lnTo>
                  <a:pt x="1159772" y="1234666"/>
                </a:lnTo>
                <a:lnTo>
                  <a:pt x="1199340" y="1198049"/>
                </a:lnTo>
                <a:lnTo>
                  <a:pt x="1235998" y="1158525"/>
                </a:lnTo>
                <a:lnTo>
                  <a:pt x="1269565" y="1116275"/>
                </a:lnTo>
                <a:lnTo>
                  <a:pt x="1299860" y="1071479"/>
                </a:lnTo>
                <a:lnTo>
                  <a:pt x="1326703" y="1024318"/>
                </a:lnTo>
                <a:lnTo>
                  <a:pt x="1349912" y="974973"/>
                </a:lnTo>
                <a:lnTo>
                  <a:pt x="1369307" y="923624"/>
                </a:lnTo>
                <a:lnTo>
                  <a:pt x="1384707" y="870452"/>
                </a:lnTo>
                <a:lnTo>
                  <a:pt x="1395931" y="815637"/>
                </a:lnTo>
                <a:lnTo>
                  <a:pt x="1402798" y="759360"/>
                </a:lnTo>
                <a:lnTo>
                  <a:pt x="1405127" y="701802"/>
                </a:lnTo>
                <a:lnTo>
                  <a:pt x="1402798" y="644242"/>
                </a:lnTo>
                <a:lnTo>
                  <a:pt x="1395931" y="587963"/>
                </a:lnTo>
                <a:lnTo>
                  <a:pt x="1384707" y="533147"/>
                </a:lnTo>
                <a:lnTo>
                  <a:pt x="1369307" y="479974"/>
                </a:lnTo>
                <a:lnTo>
                  <a:pt x="1349912" y="428625"/>
                </a:lnTo>
                <a:lnTo>
                  <a:pt x="1326703" y="379279"/>
                </a:lnTo>
                <a:lnTo>
                  <a:pt x="1299860" y="332118"/>
                </a:lnTo>
                <a:lnTo>
                  <a:pt x="1269565" y="287322"/>
                </a:lnTo>
                <a:lnTo>
                  <a:pt x="1235998" y="245072"/>
                </a:lnTo>
                <a:lnTo>
                  <a:pt x="1199340" y="205549"/>
                </a:lnTo>
                <a:lnTo>
                  <a:pt x="1159772" y="168933"/>
                </a:lnTo>
                <a:lnTo>
                  <a:pt x="1117476" y="135404"/>
                </a:lnTo>
                <a:lnTo>
                  <a:pt x="1072631" y="105143"/>
                </a:lnTo>
                <a:lnTo>
                  <a:pt x="1025419" y="78332"/>
                </a:lnTo>
                <a:lnTo>
                  <a:pt x="976020" y="55149"/>
                </a:lnTo>
                <a:lnTo>
                  <a:pt x="924616" y="35777"/>
                </a:lnTo>
                <a:lnTo>
                  <a:pt x="871388" y="20395"/>
                </a:lnTo>
                <a:lnTo>
                  <a:pt x="816516" y="9185"/>
                </a:lnTo>
                <a:lnTo>
                  <a:pt x="760181" y="2326"/>
                </a:lnTo>
                <a:lnTo>
                  <a:pt x="702563" y="0"/>
                </a:lnTo>
                <a:close/>
              </a:path>
            </a:pathLst>
          </a:custGeom>
          <a:solidFill>
            <a:srgbClr val="0D576E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35" name="object 48"/>
          <p:cNvSpPr txBox="1"/>
          <p:nvPr/>
        </p:nvSpPr>
        <p:spPr>
          <a:xfrm>
            <a:off x="4912757" y="3027626"/>
            <a:ext cx="561448" cy="1384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900" b="1" spc="-53" dirty="0">
                <a:solidFill>
                  <a:srgbClr val="FFFFFF"/>
                </a:solidFill>
                <a:cs typeface="Arial"/>
              </a:rPr>
              <a:t>Azerbaijan</a:t>
            </a:r>
            <a:endParaRPr sz="900" dirty="0">
              <a:cs typeface="Arial"/>
            </a:endParaRPr>
          </a:p>
        </p:txBody>
      </p:sp>
      <p:sp>
        <p:nvSpPr>
          <p:cNvPr id="60" name="Rectangle 1"/>
          <p:cNvSpPr>
            <a:spLocks noChangeArrowheads="1"/>
          </p:cNvSpPr>
          <p:nvPr/>
        </p:nvSpPr>
        <p:spPr bwMode="auto">
          <a:xfrm>
            <a:off x="3419872" y="61555"/>
            <a:ext cx="57241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latin typeface="+mj-lt"/>
                <a:cs typeface="Arial" pitchFamily="34" charset="0"/>
              </a:rPr>
              <a:t>Orenburg region is a </a:t>
            </a:r>
            <a:r>
              <a:rPr lang="en-US" sz="2400" b="1" dirty="0">
                <a:latin typeface="+mj-lt"/>
                <a:cs typeface="Arial" pitchFamily="34" charset="0"/>
              </a:rPr>
              <a:t>reliable </a:t>
            </a:r>
            <a:r>
              <a:rPr lang="en-US" sz="2400" b="1" dirty="0" smtClean="0">
                <a:latin typeface="+mj-lt"/>
                <a:cs typeface="Arial" pitchFamily="34" charset="0"/>
              </a:rPr>
              <a:t>partner for Hungarian business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668893"/>
              </p:ext>
            </p:extLst>
          </p:nvPr>
        </p:nvGraphicFramePr>
        <p:xfrm>
          <a:off x="158063" y="1145637"/>
          <a:ext cx="8784976" cy="39632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1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4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28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23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53419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100" dirty="0" smtClean="0"/>
                    </a:p>
                    <a:p>
                      <a:endParaRPr lang="en-US" sz="1100" dirty="0" smtClean="0"/>
                    </a:p>
                    <a:p>
                      <a:r>
                        <a:rPr lang="ru-RU" sz="1100" baseline="0" dirty="0" smtClean="0"/>
                        <a:t>   </a:t>
                      </a:r>
                      <a:r>
                        <a:rPr lang="en-US" sz="1100" dirty="0" err="1" smtClean="0"/>
                        <a:t>Rosneft</a:t>
                      </a:r>
                      <a:r>
                        <a:rPr lang="ru-RU" sz="1100" dirty="0" smtClean="0"/>
                        <a:t> – </a:t>
                      </a:r>
                      <a:r>
                        <a:rPr lang="en-US" sz="1100" dirty="0" smtClean="0"/>
                        <a:t>production of oil</a:t>
                      </a:r>
                      <a:endParaRPr lang="ru-RU" sz="1100" dirty="0" smtClean="0"/>
                    </a:p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en-US" sz="1100" dirty="0" err="1" smtClean="0"/>
                        <a:t>Orenbeef</a:t>
                      </a:r>
                      <a:r>
                        <a:rPr lang="ru-RU" sz="1100" dirty="0" smtClean="0"/>
                        <a:t> – </a:t>
                      </a:r>
                      <a:r>
                        <a:rPr lang="en-US" sz="1100" dirty="0" smtClean="0"/>
                        <a:t>slaughterhouse and beef processing plant</a:t>
                      </a:r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3419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endParaRPr lang="ru-RU" sz="1100" dirty="0" smtClean="0"/>
                    </a:p>
                    <a:p>
                      <a:r>
                        <a:rPr lang="en-US" sz="1100" dirty="0" smtClean="0"/>
                        <a:t>Gazprom</a:t>
                      </a:r>
                      <a:r>
                        <a:rPr lang="ru-RU" sz="1100" dirty="0" smtClean="0"/>
                        <a:t> – </a:t>
                      </a:r>
                      <a:r>
                        <a:rPr lang="en-US" sz="1100" dirty="0" smtClean="0"/>
                        <a:t>production of natural gas</a:t>
                      </a:r>
                      <a:endParaRPr lang="ru-RU" sz="1100" dirty="0" smtClean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68581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/>
                    </a:p>
                    <a:p>
                      <a:pPr marL="0" marR="0" indent="0" algn="l" defTabSz="68581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err="1" smtClean="0"/>
                        <a:t>John</a:t>
                      </a:r>
                      <a:r>
                        <a:rPr lang="ru-RU" sz="1100" dirty="0" smtClean="0"/>
                        <a:t> </a:t>
                      </a:r>
                      <a:r>
                        <a:rPr lang="ru-RU" sz="1100" dirty="0" err="1" smtClean="0"/>
                        <a:t>Deere</a:t>
                      </a:r>
                      <a:r>
                        <a:rPr lang="ru-RU" sz="1100" dirty="0" smtClean="0"/>
                        <a:t> – </a:t>
                      </a:r>
                      <a:r>
                        <a:rPr lang="en-US" sz="1100" dirty="0" smtClean="0"/>
                        <a:t> production of agriculture equipment</a:t>
                      </a:r>
                      <a:endParaRPr lang="ru-RU" sz="1100" dirty="0" smtClean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6801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en-US" sz="1100" dirty="0" err="1" smtClean="0"/>
                        <a:t>Metalloinvest</a:t>
                      </a:r>
                      <a:r>
                        <a:rPr lang="en-US" sz="1100" dirty="0" smtClean="0"/>
                        <a:t> (</a:t>
                      </a:r>
                      <a:r>
                        <a:rPr lang="en-US" sz="1100" dirty="0" err="1" smtClean="0"/>
                        <a:t>Uralskaya</a:t>
                      </a:r>
                      <a:r>
                        <a:rPr lang="en-US" sz="1100" dirty="0" smtClean="0"/>
                        <a:t> </a:t>
                      </a:r>
                      <a:r>
                        <a:rPr lang="en-US" sz="1100" dirty="0" err="1" smtClean="0"/>
                        <a:t>Stal</a:t>
                      </a:r>
                      <a:r>
                        <a:rPr lang="en-US" sz="1100" dirty="0" smtClean="0"/>
                        <a:t>)</a:t>
                      </a:r>
                      <a:r>
                        <a:rPr lang="ru-RU" sz="1100" baseline="0" dirty="0" smtClean="0"/>
                        <a:t> – </a:t>
                      </a:r>
                      <a:r>
                        <a:rPr lang="en-US" sz="1100" baseline="0" dirty="0" smtClean="0"/>
                        <a:t>metal production and the manufacture of fabricated</a:t>
                      </a:r>
                    </a:p>
                    <a:p>
                      <a:r>
                        <a:rPr lang="en-US" sz="1100" baseline="0" dirty="0" smtClean="0"/>
                        <a:t>metal products</a:t>
                      </a:r>
                      <a:endParaRPr lang="ru-RU" sz="1100" dirty="0" smtClean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en-US" sz="1100" dirty="0" smtClean="0"/>
                        <a:t>Bosal</a:t>
                      </a:r>
                      <a:r>
                        <a:rPr lang="en-US" sz="1100" baseline="0" dirty="0" smtClean="0"/>
                        <a:t> –</a:t>
                      </a:r>
                      <a:r>
                        <a:rPr lang="ru-RU" sz="1100" baseline="0" dirty="0" smtClean="0"/>
                        <a:t> </a:t>
                      </a:r>
                      <a:r>
                        <a:rPr lang="en-US" sz="1100" baseline="0" dirty="0" smtClean="0"/>
                        <a:t>manufacture of automotive equipment</a:t>
                      </a:r>
                      <a:endParaRPr lang="ru-RU" sz="1100" dirty="0" smtClean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6801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en-US" sz="1100" dirty="0" smtClean="0"/>
                        <a:t>Ural Mining and Metallurgical Company </a:t>
                      </a:r>
                      <a:r>
                        <a:rPr lang="ru-RU" sz="1100" dirty="0" smtClean="0"/>
                        <a:t>–</a:t>
                      </a:r>
                      <a:r>
                        <a:rPr lang="en-US" sz="1100" dirty="0" smtClean="0"/>
                        <a:t> metal production and the manufacture of fabricated metal products</a:t>
                      </a:r>
                    </a:p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en-US" sz="1100" dirty="0" err="1" smtClean="0"/>
                        <a:t>Vilofoss</a:t>
                      </a:r>
                      <a:r>
                        <a:rPr lang="en-US" sz="1100" baseline="0" dirty="0" smtClean="0"/>
                        <a:t> – production of animal feed and farm premixes</a:t>
                      </a:r>
                      <a:endParaRPr lang="ru-RU" sz="1100" dirty="0"/>
                    </a:p>
                  </a:txBody>
                  <a:tcPr marT="45721" marB="45721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1008112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en-US" sz="2800" dirty="0"/>
              <a:t>We </a:t>
            </a:r>
            <a:r>
              <a:rPr lang="en-US" sz="2800" dirty="0" smtClean="0"/>
              <a:t>successfully </a:t>
            </a:r>
            <a:r>
              <a:rPr lang="en-US" sz="2800" dirty="0"/>
              <a:t>cooperate with the largest Russian and international </a:t>
            </a:r>
            <a:r>
              <a:rPr lang="en-US" sz="2800" dirty="0" smtClean="0"/>
              <a:t>companies</a:t>
            </a:r>
            <a:r>
              <a:rPr lang="en-US" sz="1801" u="sng" dirty="0"/>
              <a:t/>
            </a:r>
            <a:br>
              <a:rPr lang="en-US" sz="1801" u="sng" dirty="0"/>
            </a:br>
            <a:r>
              <a:rPr lang="ru-RU" sz="1801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110148" y="1347615"/>
            <a:ext cx="2879280" cy="100811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24933-16C7-4C79-81A9-BF91A42AB004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6" name="Picture 2" descr="Gruppo Cremonin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347614"/>
            <a:ext cx="840266" cy="295058"/>
          </a:xfrm>
          <a:prstGeom prst="rect">
            <a:avLst/>
          </a:prstGeom>
          <a:noFill/>
        </p:spPr>
      </p:pic>
      <p:pic>
        <p:nvPicPr>
          <p:cNvPr id="7" name="Picture 2" descr="D:\! Тарас Евгеньевич Ермолаев Первый РС\KROO\Presentations\2013_12_Vedomosti_Strunzova\Новая папка\logos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13"/>
          <a:stretch/>
        </p:blipFill>
        <p:spPr bwMode="auto">
          <a:xfrm>
            <a:off x="5004048" y="2283718"/>
            <a:ext cx="840267" cy="517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2" descr="orenprom.com | бизнес-портал"/>
          <p:cNvSpPr>
            <a:spLocks noChangeAspect="1" noChangeArrowheads="1"/>
          </p:cNvSpPr>
          <p:nvPr/>
        </p:nvSpPr>
        <p:spPr bwMode="auto">
          <a:xfrm>
            <a:off x="155575" y="-14445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1" rIns="91440" bIns="45721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2" name="Picture 2" descr="Роснефть акции (ROSN) фору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1203598"/>
            <a:ext cx="936104" cy="864096"/>
          </a:xfrm>
          <a:prstGeom prst="rect">
            <a:avLst/>
          </a:prstGeom>
          <a:noFill/>
        </p:spPr>
      </p:pic>
      <p:pic>
        <p:nvPicPr>
          <p:cNvPr id="20484" name="Picture 4" descr="Окна инноваций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355726"/>
            <a:ext cx="846093" cy="432048"/>
          </a:xfrm>
          <a:prstGeom prst="rect">
            <a:avLst/>
          </a:prstGeom>
          <a:noFill/>
        </p:spPr>
      </p:pic>
      <p:pic>
        <p:nvPicPr>
          <p:cNvPr id="20486" name="Picture 6" descr="img.gazeta.ru/files3/229/4896229/metinve-pic4_z..."/>
          <p:cNvPicPr>
            <a:picLocks noChangeAspect="1" noChangeArrowheads="1"/>
          </p:cNvPicPr>
          <p:nvPr/>
        </p:nvPicPr>
        <p:blipFill>
          <a:blip r:embed="rId7" cstate="print"/>
          <a:srcRect l="9524" t="37500" r="9524" b="31250"/>
          <a:stretch>
            <a:fillRect/>
          </a:stretch>
        </p:blipFill>
        <p:spPr bwMode="auto">
          <a:xfrm>
            <a:off x="107504" y="3363838"/>
            <a:ext cx="936104" cy="432048"/>
          </a:xfrm>
          <a:prstGeom prst="rect">
            <a:avLst/>
          </a:prstGeom>
          <a:noFill/>
        </p:spPr>
      </p:pic>
      <p:pic>
        <p:nvPicPr>
          <p:cNvPr id="20488" name="Picture 8" descr="УГМК привлекает синдицированный кредит на сумму 200 млн евро. ПАО «Гайский  ГОК» - один из поручителей » Гай ру — новости, объявления"/>
          <p:cNvPicPr>
            <a:picLocks noChangeAspect="1" noChangeArrowheads="1"/>
          </p:cNvPicPr>
          <p:nvPr/>
        </p:nvPicPr>
        <p:blipFill>
          <a:blip r:embed="rId8" cstate="print"/>
          <a:srcRect l="7465" r="7535" b="11111"/>
          <a:stretch>
            <a:fillRect/>
          </a:stretch>
        </p:blipFill>
        <p:spPr bwMode="auto">
          <a:xfrm>
            <a:off x="107504" y="4299942"/>
            <a:ext cx="971600" cy="504056"/>
          </a:xfrm>
          <a:prstGeom prst="rect">
            <a:avLst/>
          </a:prstGeom>
          <a:noFill/>
        </p:spPr>
      </p:pic>
      <p:pic>
        <p:nvPicPr>
          <p:cNvPr id="20490" name="Picture 10" descr="firmparts.ru/wp-content/uploads/2014/07/bosal-l..."/>
          <p:cNvPicPr>
            <a:picLocks noChangeAspect="1" noChangeArrowheads="1"/>
          </p:cNvPicPr>
          <p:nvPr/>
        </p:nvPicPr>
        <p:blipFill>
          <a:blip r:embed="rId9" cstate="print"/>
          <a:srcRect l="29032" t="33333" r="29032" b="26667"/>
          <a:stretch>
            <a:fillRect/>
          </a:stretch>
        </p:blipFill>
        <p:spPr bwMode="auto">
          <a:xfrm>
            <a:off x="4932040" y="3363838"/>
            <a:ext cx="936104" cy="432048"/>
          </a:xfrm>
          <a:prstGeom prst="rect">
            <a:avLst/>
          </a:prstGeom>
          <a:noFill/>
        </p:spPr>
      </p:pic>
      <p:pic>
        <p:nvPicPr>
          <p:cNvPr id="20492" name="Picture 12" descr="Vilofoss UK (@Vilofoss_UK) | Twitter"/>
          <p:cNvPicPr>
            <a:picLocks noChangeAspect="1" noChangeArrowheads="1"/>
          </p:cNvPicPr>
          <p:nvPr/>
        </p:nvPicPr>
        <p:blipFill>
          <a:blip r:embed="rId10" cstate="print"/>
          <a:srcRect t="31579" r="5852" b="36842"/>
          <a:stretch>
            <a:fillRect/>
          </a:stretch>
        </p:blipFill>
        <p:spPr bwMode="auto">
          <a:xfrm>
            <a:off x="4932040" y="4371950"/>
            <a:ext cx="1008112" cy="360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513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655734B-72FE-41BB-A4B0-2F12416C02BB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95486"/>
            <a:ext cx="6249917" cy="860977"/>
          </a:xfrm>
        </p:spPr>
        <p:txBody>
          <a:bodyPr/>
          <a:lstStyle/>
          <a:p>
            <a:r>
              <a:rPr lang="en-US" dirty="0" smtClean="0"/>
              <a:t>Contacts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9"/>
          </p:nvPr>
        </p:nvSpPr>
        <p:spPr>
          <a:xfrm>
            <a:off x="2123728" y="1203598"/>
            <a:ext cx="3412949" cy="1440160"/>
          </a:xfrm>
        </p:spPr>
        <p:txBody>
          <a:bodyPr/>
          <a:lstStyle/>
          <a:p>
            <a:r>
              <a:rPr lang="en-US" dirty="0" smtClean="0"/>
              <a:t>Minister </a:t>
            </a:r>
            <a:r>
              <a:rPr lang="en-US" dirty="0"/>
              <a:t>of Economic Development, Investment, Tourism and Foreign Relations of the Orenburg region </a:t>
            </a:r>
            <a:endParaRPr lang="en-US" dirty="0" smtClean="0"/>
          </a:p>
          <a:p>
            <a:endParaRPr lang="ru-RU" sz="600" dirty="0" smtClean="0"/>
          </a:p>
          <a:p>
            <a:r>
              <a:rPr lang="en-US" dirty="0"/>
              <a:t>Goncharov Denis Viktorovich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43128"/>
            <a:ext cx="9144000" cy="2300377"/>
          </a:xfrm>
          <a:prstGeom prst="rect">
            <a:avLst/>
          </a:prstGeom>
        </p:spPr>
      </p:pic>
      <p:pic>
        <p:nvPicPr>
          <p:cNvPr id="9" name="Picture 8" descr="https://static.tildacdn.com/278bfbac-b139-44cf-a13b-e5871727a1a4/KROO_logo_li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003798"/>
            <a:ext cx="1180701" cy="473898"/>
          </a:xfrm>
          <a:prstGeom prst="rect">
            <a:avLst/>
          </a:prstGeom>
          <a:noFill/>
        </p:spPr>
      </p:pic>
      <p:pic>
        <p:nvPicPr>
          <p:cNvPr id="12292" name="Picture 4" descr="Денис Гончаров рассказал о первых шагах на посту министра экономического  развития — Оренбург Медиа — новости Оренбурга и Оренбургской област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131590"/>
            <a:ext cx="1656184" cy="16665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294" name="Picture 6" descr="Государственные символы России » Символы субъектов РФ » Оренбургская область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2859782"/>
            <a:ext cx="504056" cy="6468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5752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презентации МИНЭК 07-07-2020">
  <a:themeElements>
    <a:clrScheme name="Другая 2">
      <a:dk1>
        <a:srgbClr val="3F3F3F"/>
      </a:dk1>
      <a:lt1>
        <a:srgbClr val="FFFFFF"/>
      </a:lt1>
      <a:dk2>
        <a:srgbClr val="F2F2F2"/>
      </a:dk2>
      <a:lt2>
        <a:srgbClr val="A5A5A5"/>
      </a:lt2>
      <a:accent1>
        <a:srgbClr val="00194C"/>
      </a:accent1>
      <a:accent2>
        <a:srgbClr val="FF0000"/>
      </a:accent2>
      <a:accent3>
        <a:srgbClr val="F2F2F2"/>
      </a:accent3>
      <a:accent4>
        <a:srgbClr val="954F72"/>
      </a:accent4>
      <a:accent5>
        <a:srgbClr val="00843B"/>
      </a:accent5>
      <a:accent6>
        <a:srgbClr val="014067"/>
      </a:accent6>
      <a:hlink>
        <a:srgbClr val="00194C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740506_TF00951641.potx" id="{D61D9B98-77EB-4AFD-A5C1-4C81238E65A1}" vid="{ED9A72C6-E22F-4D0A-8A23-0B9FD3BEF39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МИНЭК 07-07-2020</Template>
  <TotalTime>7339</TotalTime>
  <Words>611</Words>
  <Application>Microsoft Office PowerPoint</Application>
  <PresentationFormat>Экран (16:9)</PresentationFormat>
  <Paragraphs>180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CiscoSans ExtraLight</vt:lpstr>
      <vt:lpstr>Gill Sans SemiBold</vt:lpstr>
      <vt:lpstr>Times New Roman</vt:lpstr>
      <vt:lpstr>Шаблон презентации МИНЭК 07-07-2020</vt:lpstr>
      <vt:lpstr>Orenburg region – together we'll succeed</vt:lpstr>
      <vt:lpstr>Презентация PowerPoint</vt:lpstr>
      <vt:lpstr>Презентация PowerPoint</vt:lpstr>
      <vt:lpstr>Презентация PowerPoint</vt:lpstr>
      <vt:lpstr>New energy</vt:lpstr>
      <vt:lpstr>Презентация PowerPoint</vt:lpstr>
      <vt:lpstr>Презентация PowerPoint</vt:lpstr>
      <vt:lpstr>Презентация PowerPoint</vt:lpstr>
      <vt:lpstr> We successfully cooperate with the largest Russian and international companies   </vt:lpstr>
      <vt:lpstr>Contacts: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</dc:creator>
  <cp:lastModifiedBy>В.Г.</cp:lastModifiedBy>
  <cp:revision>467</cp:revision>
  <cp:lastPrinted>2020-08-20T14:21:44Z</cp:lastPrinted>
  <dcterms:created xsi:type="dcterms:W3CDTF">2012-05-26T15:59:16Z</dcterms:created>
  <dcterms:modified xsi:type="dcterms:W3CDTF">2020-12-04T07:10:40Z</dcterms:modified>
</cp:coreProperties>
</file>