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autoCompressPictures="0">
  <p:sldMasterIdLst>
    <p:sldMasterId id="2147483659" r:id="rId1"/>
  </p:sldMasterIdLst>
  <p:notesMasterIdLst>
    <p:notesMasterId r:id="rId16"/>
  </p:notesMasterIdLst>
  <p:handoutMasterIdLst>
    <p:handoutMasterId r:id="rId17"/>
  </p:handoutMasterIdLst>
  <p:sldIdLst>
    <p:sldId id="302" r:id="rId2"/>
    <p:sldId id="273" r:id="rId3"/>
    <p:sldId id="304" r:id="rId4"/>
    <p:sldId id="305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06" r:id="rId13"/>
    <p:sldId id="307" r:id="rId14"/>
    <p:sldId id="270" r:id="rId15"/>
  </p:sldIdLst>
  <p:sldSz cx="9144000" cy="5143500" type="screen16x9"/>
  <p:notesSz cx="9940925" cy="680878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04" userDrawn="1">
          <p15:clr>
            <a:srgbClr val="A4A3A4"/>
          </p15:clr>
        </p15:guide>
        <p15:guide id="3" pos="2903" userDrawn="1">
          <p15:clr>
            <a:srgbClr val="A4A3A4"/>
          </p15:clr>
        </p15:guide>
        <p15:guide id="4" pos="555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ei Gábor" initials="JG" lastIdx="4" clrIdx="0">
    <p:extLst>
      <p:ext uri="{19B8F6BF-5375-455C-9EA6-DF929625EA0E}">
        <p15:presenceInfo xmlns:p15="http://schemas.microsoft.com/office/powerpoint/2012/main" userId="S-1-5-21-3898257013-2373538852-1242710029-9636" providerId="AD"/>
      </p:ext>
    </p:extLst>
  </p:cmAuthor>
  <p:cmAuthor id="2" name="Szeker László" initials="SL" lastIdx="19" clrIdx="1">
    <p:extLst>
      <p:ext uri="{19B8F6BF-5375-455C-9EA6-DF929625EA0E}">
        <p15:presenceInfo xmlns:p15="http://schemas.microsoft.com/office/powerpoint/2012/main" userId="S-1-5-21-3898257013-2373538852-1242710029-10367" providerId="AD"/>
      </p:ext>
    </p:extLst>
  </p:cmAuthor>
  <p:cmAuthor id="3" name="Bukovinszky Nóra" initials="BN" lastIdx="7" clrIdx="2">
    <p:extLst>
      <p:ext uri="{19B8F6BF-5375-455C-9EA6-DF929625EA0E}">
        <p15:presenceInfo xmlns:p15="http://schemas.microsoft.com/office/powerpoint/2012/main" userId="S-1-5-21-3898257013-2373538852-1242710029-96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5091"/>
    <a:srgbClr val="CCECFF"/>
    <a:srgbClr val="8BA7D5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Világos stíl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1743" autoAdjust="0"/>
  </p:normalViewPr>
  <p:slideViewPr>
    <p:cSldViewPr snapToGrid="0">
      <p:cViewPr varScale="1">
        <p:scale>
          <a:sx n="78" d="100"/>
          <a:sy n="78" d="100"/>
        </p:scale>
        <p:origin x="940" y="36"/>
      </p:cViewPr>
      <p:guideLst>
        <p:guide orient="horz" pos="1620"/>
        <p:guide pos="204"/>
        <p:guide pos="2903"/>
        <p:guide pos="55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7734" cy="3416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5630891" y="0"/>
            <a:ext cx="4307734" cy="3416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83A0C-0354-4D89-918D-03E0CCB5AF47}" type="datetimeFigureOut">
              <a:rPr lang="hu-HU" smtClean="0"/>
              <a:t>2020.12.03.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6467167"/>
            <a:ext cx="4307734" cy="3416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5630891" y="6467167"/>
            <a:ext cx="4307734" cy="34162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D20FD8-DDF3-475D-A21F-15D6865E861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54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94093" y="3234174"/>
            <a:ext cx="7952740" cy="3063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9355677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5734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c0a049b21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c0a049b21_1_23:notes"/>
          <p:cNvSpPr txBox="1">
            <a:spLocks noGrp="1"/>
          </p:cNvSpPr>
          <p:nvPr>
            <p:ph type="body" idx="1"/>
          </p:nvPr>
        </p:nvSpPr>
        <p:spPr>
          <a:xfrm>
            <a:off x="994093" y="3234174"/>
            <a:ext cx="7952740" cy="306395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dirty="0" smtClean="0"/>
              <a:t>A Kormányzat számos támogatási programot indított, amik arra fókuszálnak, hogy munkahelyeket megőrizzük, új munkahelyeket teremtsünk.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-HU" dirty="0" smtClean="0"/>
              <a:t>A Nemzeti Exportvédelmi</a:t>
            </a:r>
            <a:r>
              <a:rPr lang="hu-HU" baseline="0" dirty="0" smtClean="0"/>
              <a:t> Program kifejezetten olyan cégeket kíván támogatni, amelyek exportálnak. Ennek oka, hogy ha van export, akkor van gazdasági növekedés.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04790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c0a049b21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4638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c0a049b21_1_16:notes"/>
          <p:cNvSpPr txBox="1">
            <a:spLocks noGrp="1"/>
          </p:cNvSpPr>
          <p:nvPr>
            <p:ph type="body" idx="1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dirty="0" smtClean="0"/>
              <a:t>Covid19</a:t>
            </a:r>
            <a:r>
              <a:rPr lang="hu-HU" baseline="0" dirty="0" smtClean="0"/>
              <a:t> miatt jelentkező visszaesés elleni gazdasági akcióterv része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baseline="0" dirty="0" smtClean="0"/>
              <a:t>Lehetőség a magyar vállalatok részére, hogy a külpiacon is megerősödjenek versenyképes termékeikkel/szolgáltatásaikkal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5171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hu-HU" sz="1100" baseline="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- Már exportáló cégek számára lehetőség, hogy versenyképesebbek legyenek</a:t>
            </a:r>
          </a:p>
          <a:p>
            <a:pPr marL="0" lvl="0" indent="0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- Hatalmas</a:t>
            </a:r>
            <a:r>
              <a:rPr lang="hu-HU" sz="1100" baseline="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 igény mutatkozott </a:t>
            </a:r>
            <a:r>
              <a:rPr lang="hu-HU" sz="1100" baseline="0" dirty="0" smtClean="0">
                <a:solidFill>
                  <a:srgbClr val="055091"/>
                </a:solidFill>
                <a:latin typeface="DINPro-Bold" panose="02000503030000020004" pitchFamily="50" charset="0"/>
                <a:sym typeface="Wingdings" panose="05000000000000000000" pitchFamily="2" charset="2"/>
              </a:rPr>
              <a:t> a cégek felismerték, hogy export nélkül nem tudnak növekedni</a:t>
            </a:r>
            <a:endParaRPr lang="hu-HU" sz="1100" dirty="0" smtClean="0">
              <a:solidFill>
                <a:srgbClr val="055091"/>
              </a:solidFill>
              <a:latin typeface="DINPro-Bold" panose="02000503030000020004" pitchFamily="50" charset="0"/>
            </a:endParaRPr>
          </a:p>
          <a:p>
            <a:pPr marL="15875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66489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82488fc4a1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4638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82488fc4a1_0_24:notes"/>
          <p:cNvSpPr txBox="1">
            <a:spLocks noGrp="1"/>
          </p:cNvSpPr>
          <p:nvPr>
            <p:ph type="body" idx="1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dirty="0" smtClean="0"/>
              <a:t>Olyan</a:t>
            </a:r>
            <a:r>
              <a:rPr lang="hu-HU" baseline="0" dirty="0" smtClean="0"/>
              <a:t> cégek támogatása, amelyek már csak akkor tudnak növekedni, ha a külpiacon gyártóegységet/üzemet létesítenek.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dirty="0" smtClean="0"/>
              <a:t>A nagyfokú</a:t>
            </a:r>
            <a:r>
              <a:rPr lang="hu-HU" baseline="0" dirty="0" smtClean="0"/>
              <a:t> érdeklődés azt mutatja, hogy a magyar vállalatok jó likviditási helyzetben vannak </a:t>
            </a:r>
            <a:r>
              <a:rPr lang="hu-HU" baseline="0" dirty="0" smtClean="0">
                <a:sym typeface="Wingdings" panose="05000000000000000000" pitchFamily="2" charset="2"/>
              </a:rPr>
              <a:t> krízis helyzetben nem védekező állásban vannak, hanem terjeszkednek.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32881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82488fc4a1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4638" cy="3727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82488fc4a1_0_24:notes"/>
          <p:cNvSpPr txBox="1">
            <a:spLocks noGrp="1"/>
          </p:cNvSpPr>
          <p:nvPr>
            <p:ph type="body" idx="1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dirty="0" smtClean="0"/>
              <a:t>Olyan</a:t>
            </a:r>
            <a:r>
              <a:rPr lang="hu-HU" baseline="0" dirty="0" smtClean="0"/>
              <a:t> cégek támogatása, amelyek már csak akkor tudnak növekedni, ha a külpiacon gyártóegységet/üzemet létesítenek.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-HU" dirty="0" smtClean="0"/>
              <a:t>A nagyfokú</a:t>
            </a:r>
            <a:r>
              <a:rPr lang="hu-HU" baseline="0" dirty="0" smtClean="0"/>
              <a:t> érdeklődés azt mutatja, hogy a magyar vállalatok jó likviditási helyzetben vannak </a:t>
            </a:r>
            <a:r>
              <a:rPr lang="hu-HU" baseline="0" dirty="0" smtClean="0">
                <a:sym typeface="Wingdings" panose="05000000000000000000" pitchFamily="2" charset="2"/>
              </a:rPr>
              <a:t> krízis helyzetben nem védekező állásban vannak, hanem terjeszkednek.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4271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82488fc4a1_0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701925" y="511175"/>
            <a:ext cx="4537075" cy="255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82488fc4a1_0_254:notes"/>
          <p:cNvSpPr txBox="1">
            <a:spLocks noGrp="1"/>
          </p:cNvSpPr>
          <p:nvPr>
            <p:ph type="body" idx="1"/>
          </p:nvPr>
        </p:nvSpPr>
        <p:spPr>
          <a:xfrm>
            <a:off x="994093" y="3234174"/>
            <a:ext cx="7952740" cy="306395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3445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06892" y="4571020"/>
            <a:ext cx="2246864" cy="1155600"/>
          </a:xfrm>
          <a:prstGeom prst="rect">
            <a:avLst/>
          </a:prstGeom>
        </p:spPr>
      </p:pic>
      <p:sp>
        <p:nvSpPr>
          <p:cNvPr id="4" name="Téglalap 3"/>
          <p:cNvSpPr/>
          <p:nvPr userDrawn="1"/>
        </p:nvSpPr>
        <p:spPr>
          <a:xfrm>
            <a:off x="-1" y="4634549"/>
            <a:ext cx="5206893" cy="508951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  <p:sp>
        <p:nvSpPr>
          <p:cNvPr id="12" name="Google Shape;23;p4"/>
          <p:cNvSpPr txBox="1"/>
          <p:nvPr userDrawn="1"/>
        </p:nvSpPr>
        <p:spPr>
          <a:xfrm>
            <a:off x="45544" y="4646995"/>
            <a:ext cx="3778743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hu" sz="600" u="none" dirty="0">
              <a:solidFill>
                <a:srgbClr val="055091"/>
              </a:solidFill>
              <a:latin typeface="DINPro-Medium" panose="02000503030000020004" pitchFamily="50" charset="0"/>
            </a:endParaRPr>
          </a:p>
        </p:txBody>
      </p:sp>
      <p:grpSp>
        <p:nvGrpSpPr>
          <p:cNvPr id="13" name="Csoportba foglalás 12"/>
          <p:cNvGrpSpPr/>
          <p:nvPr userDrawn="1"/>
        </p:nvGrpSpPr>
        <p:grpSpPr>
          <a:xfrm>
            <a:off x="7482346" y="4496875"/>
            <a:ext cx="1325785" cy="629525"/>
            <a:chOff x="7911930" y="4646995"/>
            <a:chExt cx="956607" cy="408287"/>
          </a:xfrm>
        </p:grpSpPr>
        <p:pic>
          <p:nvPicPr>
            <p:cNvPr id="15" name="Google Shape;20;p4"/>
            <p:cNvPicPr preferRelativeResize="0"/>
            <p:nvPr userDrawn="1"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8395892" y="4646995"/>
              <a:ext cx="472645" cy="4082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Google Shape;21;p4"/>
            <p:cNvPicPr preferRelativeResize="0"/>
            <p:nvPr userDrawn="1"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911930" y="4663811"/>
              <a:ext cx="500809" cy="36422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Relationship Id="rId9" Type="http://schemas.openxmlformats.org/officeDocument/2006/relationships/image" Target="../media/image2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5.emf"/><Relationship Id="rId4" Type="http://schemas.openxmlformats.org/officeDocument/2006/relationships/image" Target="../media/image2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pa.hu/" TargetMode="External"/><Relationship Id="rId3" Type="http://schemas.openxmlformats.org/officeDocument/2006/relationships/image" Target="../media/image29.jpg"/><Relationship Id="rId7" Type="http://schemas.openxmlformats.org/officeDocument/2006/relationships/image" Target="../media/image3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3" r="22576"/>
          <a:stretch/>
        </p:blipFill>
        <p:spPr>
          <a:xfrm>
            <a:off x="-25400" y="-7139"/>
            <a:ext cx="9194800" cy="5150639"/>
          </a:xfrm>
          <a:prstGeom prst="rect">
            <a:avLst/>
          </a:prstGeom>
        </p:spPr>
      </p:pic>
      <p:sp>
        <p:nvSpPr>
          <p:cNvPr id="13" name="Google Shape;58;p13"/>
          <p:cNvSpPr txBox="1">
            <a:spLocks noGrp="1"/>
          </p:cNvSpPr>
          <p:nvPr>
            <p:ph type="subTitle" idx="1"/>
          </p:nvPr>
        </p:nvSpPr>
        <p:spPr>
          <a:xfrm>
            <a:off x="229966" y="2861303"/>
            <a:ext cx="6019832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u-HU" sz="2000" dirty="0" smtClean="0">
                <a:solidFill>
                  <a:schemeClr val="bg1"/>
                </a:solidFill>
                <a:latin typeface="DINPro-Medium" panose="02000503030000020004" pitchFamily="50" charset="0"/>
              </a:rPr>
              <a:t>Nemzeti Exportvédelmi Program</a:t>
            </a:r>
            <a:endParaRPr lang="hu-HU" sz="2000" dirty="0">
              <a:solidFill>
                <a:schemeClr val="bg1"/>
              </a:solidFill>
              <a:latin typeface="DINPro-Medium" panose="02000503030000020004" pitchFamily="50" charset="0"/>
            </a:endParaRPr>
          </a:p>
        </p:txBody>
      </p:sp>
      <p:sp>
        <p:nvSpPr>
          <p:cNvPr id="14" name="Google Shape;61;p13"/>
          <p:cNvSpPr txBox="1"/>
          <p:nvPr/>
        </p:nvSpPr>
        <p:spPr>
          <a:xfrm>
            <a:off x="229967" y="3512163"/>
            <a:ext cx="6422504" cy="1313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hu-HU" sz="4400" dirty="0" smtClean="0">
                <a:solidFill>
                  <a:schemeClr val="bg1"/>
                </a:solidFill>
                <a:latin typeface="DINPro-Black" panose="02000503030000020004" pitchFamily="50" charset="0"/>
              </a:rPr>
              <a:t>KÜLPIACI NÖVEKEDÉSI TÁMOGATÁS</a:t>
            </a:r>
            <a:endParaRPr lang="hu-HU" sz="4400" dirty="0">
              <a:solidFill>
                <a:schemeClr val="bg1"/>
              </a:solidFill>
              <a:latin typeface="DINPro-Black" panose="02000503030000020004" pitchFamily="50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288343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67;p14"/>
          <p:cNvSpPr txBox="1">
            <a:spLocks/>
          </p:cNvSpPr>
          <p:nvPr/>
        </p:nvSpPr>
        <p:spPr>
          <a:xfrm>
            <a:off x="208113" y="114188"/>
            <a:ext cx="8612036" cy="770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sz="2000" dirty="0">
                <a:solidFill>
                  <a:srgbClr val="055091"/>
                </a:solidFill>
                <a:latin typeface="DINPro-Bold" panose="02000503030000020004" pitchFamily="50" charset="0"/>
              </a:rPr>
              <a:t>Gazdaságvédelmi Akcióterv </a:t>
            </a:r>
            <a:r>
              <a:rPr lang="hu-HU" sz="20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– Külgazdasági </a:t>
            </a:r>
            <a:r>
              <a:rPr lang="hu-HU" sz="2000" dirty="0">
                <a:solidFill>
                  <a:srgbClr val="055091"/>
                </a:solidFill>
                <a:latin typeface="DINPro-Bold" panose="02000503030000020004" pitchFamily="50" charset="0"/>
              </a:rPr>
              <a:t>és </a:t>
            </a:r>
            <a:r>
              <a:rPr lang="hu-HU" sz="20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Külügyminisztérium</a:t>
            </a:r>
            <a:endParaRPr lang="hu-HU" sz="20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30" name="Google Shape;80;p15"/>
          <p:cNvSpPr txBox="1">
            <a:spLocks noGrp="1"/>
          </p:cNvSpPr>
          <p:nvPr>
            <p:ph type="body" idx="1"/>
          </p:nvPr>
        </p:nvSpPr>
        <p:spPr>
          <a:xfrm>
            <a:off x="5892515" y="1891939"/>
            <a:ext cx="3116313" cy="661670"/>
          </a:xfrm>
          <a:prstGeom prst="rect">
            <a:avLst/>
          </a:prstGeom>
        </p:spPr>
        <p:txBody>
          <a:bodyPr spcFirstLastPara="1" wrap="square" lIns="91425" tIns="36000" rIns="91425" bIns="36000" anchor="t" anchorCtr="0">
            <a:noAutofit/>
          </a:bodyPr>
          <a:lstStyle/>
          <a:p>
            <a:pPr marL="0" lvl="0" indent="0" algn="just">
              <a:buClr>
                <a:schemeClr val="dk1"/>
              </a:buClr>
              <a:buSzPts val="1100"/>
              <a:buNone/>
            </a:pP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COVID19 járvány következtében nehéz helyzetbe került, határon átnyúló együttműködések beruházásainak </a:t>
            </a: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támogatása.</a:t>
            </a:r>
            <a:endParaRPr sz="11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31" name="Google Shape;83;p15"/>
          <p:cNvSpPr txBox="1"/>
          <p:nvPr/>
        </p:nvSpPr>
        <p:spPr>
          <a:xfrm>
            <a:off x="5892515" y="943456"/>
            <a:ext cx="3052702" cy="728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Hazai közepes- és nagyvállalatok beruházásainak támogatása, </a:t>
            </a:r>
            <a:b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munkahelyek megtartása.</a:t>
            </a:r>
            <a:endParaRPr sz="12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32" name="Ötszög 31"/>
          <p:cNvSpPr/>
          <p:nvPr/>
        </p:nvSpPr>
        <p:spPr>
          <a:xfrm>
            <a:off x="323851" y="940085"/>
            <a:ext cx="5448796" cy="731711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2000" rtlCol="0" anchor="ctr"/>
          <a:lstStyle/>
          <a:p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HIPA Nemzeti Befektetési Ügynökség </a:t>
            </a:r>
            <a:r>
              <a:rPr lang="hu-HU" sz="1300" dirty="0" err="1">
                <a:solidFill>
                  <a:schemeClr val="bg1"/>
                </a:solidFill>
                <a:latin typeface="DINPro-Bold" panose="02000503030000020004" pitchFamily="50" charset="0"/>
              </a:rPr>
              <a:t>NZrt</a:t>
            </a:r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. </a:t>
            </a:r>
          </a:p>
          <a:p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közel 170 milliárd keretösszegű </a:t>
            </a:r>
          </a:p>
          <a:p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Versenyképesség-növelő Támogatási Programja</a:t>
            </a:r>
          </a:p>
        </p:txBody>
      </p:sp>
      <p:sp>
        <p:nvSpPr>
          <p:cNvPr id="33" name="Google Shape;85;p15"/>
          <p:cNvSpPr txBox="1"/>
          <p:nvPr/>
        </p:nvSpPr>
        <p:spPr>
          <a:xfrm>
            <a:off x="443719" y="1104408"/>
            <a:ext cx="855806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hu" sz="3600" dirty="0">
                <a:solidFill>
                  <a:schemeClr val="bg1"/>
                </a:solidFill>
                <a:latin typeface="DINPro-Bold" panose="02000503030000020004" pitchFamily="50" charset="0"/>
              </a:rPr>
              <a:t>I.</a:t>
            </a:r>
            <a:endParaRPr sz="36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34" name="Ötszög 33"/>
          <p:cNvSpPr/>
          <p:nvPr/>
        </p:nvSpPr>
        <p:spPr>
          <a:xfrm>
            <a:off x="323850" y="1854613"/>
            <a:ext cx="5448797" cy="730800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2000" rtlCol="0" anchor="ctr"/>
          <a:lstStyle/>
          <a:p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CED Közép-</a:t>
            </a:r>
            <a:r>
              <a:rPr lang="en-GB" sz="1300" dirty="0">
                <a:solidFill>
                  <a:schemeClr val="bg1"/>
                </a:solidFill>
                <a:latin typeface="DINPro-Bold" panose="02000503030000020004" pitchFamily="50" charset="0"/>
              </a:rPr>
              <a:t>e</a:t>
            </a:r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urópai Gazdaságfejlesztési </a:t>
            </a:r>
            <a:r>
              <a:rPr lang="en-GB" sz="1300" dirty="0">
                <a:solidFill>
                  <a:schemeClr val="bg1"/>
                </a:solidFill>
                <a:latin typeface="DINPro-Bold" panose="02000503030000020004" pitchFamily="50" charset="0"/>
              </a:rPr>
              <a:t>H</a:t>
            </a:r>
            <a:r>
              <a:rPr lang="hu-HU" sz="1300" dirty="0" err="1">
                <a:solidFill>
                  <a:schemeClr val="bg1"/>
                </a:solidFill>
                <a:latin typeface="DINPro-Bold" panose="02000503030000020004" pitchFamily="50" charset="0"/>
              </a:rPr>
              <a:t>álózat</a:t>
            </a:r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 </a:t>
            </a:r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N</a:t>
            </a:r>
            <a:r>
              <a:rPr lang="en-GB" sz="1300" dirty="0">
                <a:solidFill>
                  <a:schemeClr val="bg1"/>
                </a:solidFill>
                <a:latin typeface="DINPro-Bold" panose="02000503030000020004" pitchFamily="50" charset="0"/>
              </a:rPr>
              <a:t>K</a:t>
            </a:r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ft.</a:t>
            </a:r>
            <a:b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</a:br>
            <a:r>
              <a:rPr lang="hu" sz="1300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60 </a:t>
            </a:r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milliárd forintos </a:t>
            </a:r>
            <a:r>
              <a:rPr lang="hu" sz="1300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programja</a:t>
            </a:r>
            <a:endParaRPr lang="hu-HU" sz="1300" dirty="0">
              <a:solidFill>
                <a:srgbClr val="FF0000"/>
              </a:solidFill>
            </a:endParaRPr>
          </a:p>
        </p:txBody>
      </p:sp>
      <p:sp>
        <p:nvSpPr>
          <p:cNvPr id="35" name="Google Shape;85;p15"/>
          <p:cNvSpPr txBox="1"/>
          <p:nvPr/>
        </p:nvSpPr>
        <p:spPr>
          <a:xfrm>
            <a:off x="405619" y="2003898"/>
            <a:ext cx="855806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hu" sz="3600" dirty="0">
                <a:solidFill>
                  <a:schemeClr val="bg1"/>
                </a:solidFill>
                <a:latin typeface="DINPro-Bold" panose="02000503030000020004" pitchFamily="50" charset="0"/>
              </a:rPr>
              <a:t>II.</a:t>
            </a:r>
            <a:endParaRPr sz="36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9" name="Google Shape;80;p15">
            <a:extLst>
              <a:ext uri="{FF2B5EF4-FFF2-40B4-BE49-F238E27FC236}">
                <a16:creationId xmlns="" xmlns:a16="http://schemas.microsoft.com/office/drawing/2014/main" id="{9673281C-378C-4D34-B5AE-750B7D1F5EF4}"/>
              </a:ext>
            </a:extLst>
          </p:cNvPr>
          <p:cNvSpPr txBox="1">
            <a:spLocks/>
          </p:cNvSpPr>
          <p:nvPr/>
        </p:nvSpPr>
        <p:spPr>
          <a:xfrm>
            <a:off x="5892516" y="2838465"/>
            <a:ext cx="3116312" cy="6604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36000" rIns="91425" bIns="360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>
              <a:buClr>
                <a:schemeClr val="dk1"/>
              </a:buClr>
              <a:buSzPts val="1100"/>
              <a:buNone/>
            </a:pP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Exportáló és nekik beszállító, továbbá exportra készülő gazdasági szereplők támogatása.</a:t>
            </a:r>
          </a:p>
        </p:txBody>
      </p:sp>
      <p:sp>
        <p:nvSpPr>
          <p:cNvPr id="10" name="Ötszög 33">
            <a:extLst>
              <a:ext uri="{FF2B5EF4-FFF2-40B4-BE49-F238E27FC236}">
                <a16:creationId xmlns="" xmlns:a16="http://schemas.microsoft.com/office/drawing/2014/main" id="{4CFE9BC3-0337-457C-A73C-FFD3B2A5B483}"/>
              </a:ext>
            </a:extLst>
          </p:cNvPr>
          <p:cNvSpPr/>
          <p:nvPr/>
        </p:nvSpPr>
        <p:spPr>
          <a:xfrm>
            <a:off x="323850" y="2761089"/>
            <a:ext cx="5450400" cy="730800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2000" rtlCol="0" anchor="ctr"/>
          <a:lstStyle/>
          <a:p>
            <a:r>
              <a:rPr lang="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EXIM Kárenyhítő programcsomagja</a:t>
            </a:r>
            <a:endParaRPr lang="hu-HU" sz="1300" dirty="0"/>
          </a:p>
        </p:txBody>
      </p:sp>
      <p:sp>
        <p:nvSpPr>
          <p:cNvPr id="11" name="Google Shape;85;p15">
            <a:extLst>
              <a:ext uri="{FF2B5EF4-FFF2-40B4-BE49-F238E27FC236}">
                <a16:creationId xmlns="" xmlns:a16="http://schemas.microsoft.com/office/drawing/2014/main" id="{5B7B1494-AF22-483A-AD2A-897999CF8633}"/>
              </a:ext>
            </a:extLst>
          </p:cNvPr>
          <p:cNvSpPr txBox="1"/>
          <p:nvPr/>
        </p:nvSpPr>
        <p:spPr>
          <a:xfrm>
            <a:off x="377044" y="2914506"/>
            <a:ext cx="855806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hu" sz="3600" dirty="0">
                <a:solidFill>
                  <a:schemeClr val="bg1"/>
                </a:solidFill>
                <a:latin typeface="DINPro-Bold" panose="02000503030000020004" pitchFamily="50" charset="0"/>
              </a:rPr>
              <a:t>III.</a:t>
            </a:r>
            <a:endParaRPr sz="36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14" name="Ötszög 13"/>
          <p:cNvSpPr/>
          <p:nvPr/>
        </p:nvSpPr>
        <p:spPr>
          <a:xfrm>
            <a:off x="323850" y="3642623"/>
            <a:ext cx="5450400" cy="730800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2000" rtlCol="0" anchor="ctr"/>
          <a:lstStyle/>
          <a:p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HEPA </a:t>
            </a:r>
            <a:r>
              <a:rPr lang="hu-HU" sz="1300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23+50+2+1 </a:t>
            </a:r>
            <a:r>
              <a:rPr lang="hu-HU" sz="1300" dirty="0">
                <a:solidFill>
                  <a:schemeClr val="bg1"/>
                </a:solidFill>
                <a:latin typeface="DINPro-Bold" panose="02000503030000020004" pitchFamily="50" charset="0"/>
              </a:rPr>
              <a:t>milliárd forintos Nemzeti Exportvédelmi Programja</a:t>
            </a:r>
          </a:p>
        </p:txBody>
      </p:sp>
      <p:sp>
        <p:nvSpPr>
          <p:cNvPr id="15" name="Google Shape;94;p16"/>
          <p:cNvSpPr txBox="1"/>
          <p:nvPr/>
        </p:nvSpPr>
        <p:spPr>
          <a:xfrm>
            <a:off x="5961083" y="3551519"/>
            <a:ext cx="2984134" cy="85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just">
              <a:lnSpc>
                <a:spcPct val="115000"/>
              </a:lnSpc>
            </a:pP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Exportorientált </a:t>
            </a:r>
            <a:r>
              <a:rPr lang="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vállalkozások</a:t>
            </a: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 </a:t>
            </a:r>
            <a:r>
              <a:rPr lang="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külpiaci </a:t>
            </a: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tevékenységének és érdekeltségeinek védelme, valamint fejlesztése</a:t>
            </a:r>
            <a:endParaRPr sz="12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16" name="Google Shape;85;p15"/>
          <p:cNvSpPr txBox="1"/>
          <p:nvPr/>
        </p:nvSpPr>
        <p:spPr>
          <a:xfrm>
            <a:off x="424669" y="3807182"/>
            <a:ext cx="855806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hu" sz="3600" dirty="0">
                <a:solidFill>
                  <a:schemeClr val="bg1"/>
                </a:solidFill>
                <a:latin typeface="DINPro-Bold" panose="02000503030000020004" pitchFamily="50" charset="0"/>
              </a:rPr>
              <a:t>IV.</a:t>
            </a:r>
            <a:endParaRPr sz="36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46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67;p14"/>
          <p:cNvSpPr txBox="1">
            <a:spLocks/>
          </p:cNvSpPr>
          <p:nvPr/>
        </p:nvSpPr>
        <p:spPr>
          <a:xfrm>
            <a:off x="208113" y="140316"/>
            <a:ext cx="8520600" cy="61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Nemzeti Exportvédelmi Program</a:t>
            </a:r>
            <a:endParaRPr lang="hu-HU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grpSp>
        <p:nvGrpSpPr>
          <p:cNvPr id="2" name="Csoportba foglalás 1"/>
          <p:cNvGrpSpPr/>
          <p:nvPr/>
        </p:nvGrpSpPr>
        <p:grpSpPr>
          <a:xfrm>
            <a:off x="124261" y="1092434"/>
            <a:ext cx="4899935" cy="3084551"/>
            <a:chOff x="-228684" y="2405285"/>
            <a:chExt cx="9256127" cy="1773065"/>
          </a:xfrm>
        </p:grpSpPr>
        <p:sp>
          <p:nvSpPr>
            <p:cNvPr id="56" name="Google Shape;69;p14"/>
            <p:cNvSpPr txBox="1"/>
            <p:nvPr/>
          </p:nvSpPr>
          <p:spPr>
            <a:xfrm>
              <a:off x="424670" y="3544184"/>
              <a:ext cx="6842906" cy="420090"/>
            </a:xfrm>
            <a:prstGeom prst="rect">
              <a:avLst/>
            </a:prstGeom>
            <a:noFill/>
            <a:ln w="19050" cap="flat" cmpd="sng">
              <a:solidFill>
                <a:srgbClr val="05509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42900" lvl="0" indent="-342900" rtl="0">
                <a:spcBef>
                  <a:spcPts val="0"/>
                </a:spcBef>
                <a:spcAft>
                  <a:spcPts val="0"/>
                </a:spcAft>
                <a:buClr>
                  <a:srgbClr val="055091"/>
                </a:buClr>
                <a:buFont typeface="+mj-lt"/>
                <a:buAutoNum type="arabicPeriod"/>
              </a:pPr>
              <a:r>
                <a:rPr lang="hu-HU" sz="1100" dirty="0" err="1" smtClean="0">
                  <a:solidFill>
                    <a:srgbClr val="055091"/>
                  </a:solidFill>
                  <a:latin typeface="DIN Pro Black" panose="020B0A04020101010102" pitchFamily="34" charset="0"/>
                  <a:cs typeface="DIN Pro Black" panose="020B0A04020101010102" pitchFamily="34" charset="0"/>
                </a:rPr>
                <a:t>Külpiacrajutási</a:t>
              </a:r>
              <a:r>
                <a:rPr lang="hu-HU" sz="1100" dirty="0" smtClean="0">
                  <a:solidFill>
                    <a:srgbClr val="055091"/>
                  </a:solidFill>
                  <a:latin typeface="DIN Pro Black" panose="020B0A04020101010102" pitchFamily="34" charset="0"/>
                  <a:cs typeface="DIN Pro Black" panose="020B0A04020101010102" pitchFamily="34" charset="0"/>
                </a:rPr>
                <a:t> Támogatás</a:t>
              </a: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  <a:cs typeface="DINPro" panose="020B0504020101020102" pitchFamily="34" charset="0"/>
                </a:rPr>
                <a:t>		</a:t>
              </a:r>
              <a:endParaRPr lang="hu-HU" sz="1100" dirty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endParaRPr>
            </a:p>
            <a:p>
              <a:pPr lvl="0" rtl="0">
                <a:spcBef>
                  <a:spcPts val="0"/>
                </a:spcBef>
                <a:spcAft>
                  <a:spcPts val="0"/>
                </a:spcAft>
                <a:buClr>
                  <a:srgbClr val="05509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  <a:cs typeface="DINPro" panose="020B0504020101020102" pitchFamily="34" charset="0"/>
                </a:rPr>
                <a:t>	2 +1 Mrd Ft</a:t>
              </a:r>
            </a:p>
          </p:txBody>
        </p:sp>
        <p:sp>
          <p:nvSpPr>
            <p:cNvPr id="54" name="Google Shape;69;p14"/>
            <p:cNvSpPr txBox="1"/>
            <p:nvPr/>
          </p:nvSpPr>
          <p:spPr>
            <a:xfrm>
              <a:off x="1280476" y="3120430"/>
              <a:ext cx="5987099" cy="415409"/>
            </a:xfrm>
            <a:prstGeom prst="rect">
              <a:avLst/>
            </a:prstGeom>
            <a:noFill/>
            <a:ln w="19050" cap="flat" cmpd="sng">
              <a:solidFill>
                <a:srgbClr val="05509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42900" indent="-342900">
                <a:buClr>
                  <a:srgbClr val="055091"/>
                </a:buClr>
                <a:buFont typeface="Arial"/>
                <a:buAutoNum type="arabicPeriod" startAt="2"/>
              </a:pPr>
              <a:r>
                <a:rPr lang="hu-HU" sz="1100" dirty="0" smtClean="0">
                  <a:solidFill>
                    <a:srgbClr val="055091"/>
                  </a:solidFill>
                  <a:latin typeface="DIN Pro Black" panose="020B0A04020101010102" pitchFamily="34" charset="0"/>
                  <a:cs typeface="DIN Pro Black" panose="020B0A04020101010102" pitchFamily="34" charset="0"/>
                </a:rPr>
                <a:t>Külpiaci Növekedési Támogatás	</a:t>
              </a:r>
            </a:p>
            <a:p>
              <a:pPr>
                <a:buClr>
                  <a:srgbClr val="055091"/>
                </a:buClr>
              </a:pPr>
              <a:r>
                <a:rPr lang="hu-HU" sz="1100" dirty="0">
                  <a:solidFill>
                    <a:srgbClr val="055091"/>
                  </a:solidFill>
                  <a:latin typeface="DINPro" panose="020B0504020101020102" pitchFamily="34" charset="0"/>
                  <a:cs typeface="DINPro" panose="020B0504020101020102" pitchFamily="34" charset="0"/>
                </a:rPr>
                <a:t>	</a:t>
              </a: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  <a:cs typeface="DINPro" panose="020B0504020101020102" pitchFamily="34" charset="0"/>
                </a:rPr>
                <a:t>23 + 50 Mrd Ft</a:t>
              </a:r>
              <a:endParaRPr lang="hu-HU" sz="1100" dirty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endParaRPr>
            </a:p>
          </p:txBody>
        </p:sp>
        <p:sp>
          <p:nvSpPr>
            <p:cNvPr id="57" name="Google Shape;69;p14"/>
            <p:cNvSpPr txBox="1"/>
            <p:nvPr/>
          </p:nvSpPr>
          <p:spPr>
            <a:xfrm>
              <a:off x="-228684" y="2405285"/>
              <a:ext cx="1509160" cy="338400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Külpiaci érettség</a:t>
              </a:r>
              <a:endParaRPr sz="1100" dirty="0">
                <a:solidFill>
                  <a:srgbClr val="055091"/>
                </a:solidFill>
                <a:latin typeface="DINPro-Bold" panose="02000503030000020004" pitchFamily="50" charset="0"/>
              </a:endParaRPr>
            </a:p>
          </p:txBody>
        </p:sp>
        <p:sp>
          <p:nvSpPr>
            <p:cNvPr id="58" name="Google Shape;69;p14"/>
            <p:cNvSpPr txBox="1"/>
            <p:nvPr/>
          </p:nvSpPr>
          <p:spPr>
            <a:xfrm>
              <a:off x="7676042" y="3840967"/>
              <a:ext cx="1351401" cy="337383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Vállalat-méret</a:t>
              </a:r>
              <a:endParaRPr sz="1100" dirty="0">
                <a:solidFill>
                  <a:srgbClr val="055091"/>
                </a:solidFill>
                <a:latin typeface="DINPro-Bold" panose="02000503030000020004" pitchFamily="50" charset="0"/>
              </a:endParaRPr>
            </a:p>
          </p:txBody>
        </p:sp>
        <p:cxnSp>
          <p:nvCxnSpPr>
            <p:cNvPr id="59" name="Egyenes összekötő nyíllal 58"/>
            <p:cNvCxnSpPr/>
            <p:nvPr/>
          </p:nvCxnSpPr>
          <p:spPr>
            <a:xfrm flipH="1" flipV="1">
              <a:off x="424669" y="2727648"/>
              <a:ext cx="2" cy="1236626"/>
            </a:xfrm>
            <a:prstGeom prst="straightConnector1">
              <a:avLst/>
            </a:prstGeom>
            <a:ln w="19050">
              <a:solidFill>
                <a:srgbClr val="055091"/>
              </a:solidFill>
              <a:headEnd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Egyenes összekötő nyíllal 59"/>
            <p:cNvCxnSpPr/>
            <p:nvPr/>
          </p:nvCxnSpPr>
          <p:spPr>
            <a:xfrm>
              <a:off x="424671" y="3964274"/>
              <a:ext cx="7251371" cy="0"/>
            </a:xfrm>
            <a:prstGeom prst="straightConnector1">
              <a:avLst/>
            </a:prstGeom>
            <a:ln w="19050">
              <a:solidFill>
                <a:srgbClr val="055091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Egyenes összekötő 60"/>
            <p:cNvCxnSpPr/>
            <p:nvPr/>
          </p:nvCxnSpPr>
          <p:spPr>
            <a:xfrm>
              <a:off x="424671" y="3964274"/>
              <a:ext cx="0" cy="152217"/>
            </a:xfrm>
            <a:prstGeom prst="line">
              <a:avLst/>
            </a:prstGeom>
            <a:ln w="19050">
              <a:solidFill>
                <a:srgbClr val="0550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Egyenes összekötő 61"/>
            <p:cNvCxnSpPr/>
            <p:nvPr/>
          </p:nvCxnSpPr>
          <p:spPr>
            <a:xfrm>
              <a:off x="1280475" y="3964274"/>
              <a:ext cx="0" cy="152217"/>
            </a:xfrm>
            <a:prstGeom prst="line">
              <a:avLst/>
            </a:prstGeom>
            <a:ln w="19050">
              <a:solidFill>
                <a:srgbClr val="0550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Egyenes összekötő 62"/>
            <p:cNvCxnSpPr/>
            <p:nvPr/>
          </p:nvCxnSpPr>
          <p:spPr>
            <a:xfrm>
              <a:off x="2575595" y="3964274"/>
              <a:ext cx="0" cy="152217"/>
            </a:xfrm>
            <a:prstGeom prst="line">
              <a:avLst/>
            </a:prstGeom>
            <a:ln w="19050">
              <a:solidFill>
                <a:srgbClr val="0550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Egyenes összekötő 63"/>
            <p:cNvCxnSpPr/>
            <p:nvPr/>
          </p:nvCxnSpPr>
          <p:spPr>
            <a:xfrm>
              <a:off x="5063908" y="3973625"/>
              <a:ext cx="0" cy="152217"/>
            </a:xfrm>
            <a:prstGeom prst="line">
              <a:avLst/>
            </a:prstGeom>
            <a:ln w="19050">
              <a:solidFill>
                <a:srgbClr val="0550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Google Shape;69;p14"/>
            <p:cNvSpPr txBox="1"/>
            <p:nvPr/>
          </p:nvSpPr>
          <p:spPr>
            <a:xfrm>
              <a:off x="354254" y="3964272"/>
              <a:ext cx="1065072" cy="170922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</a:rPr>
                <a:t>Mikro</a:t>
              </a:r>
              <a:endParaRPr sz="1100" dirty="0">
                <a:solidFill>
                  <a:srgbClr val="055091"/>
                </a:solidFill>
                <a:latin typeface="DINPro" panose="020B0504020101020102" pitchFamily="34" charset="0"/>
              </a:endParaRPr>
            </a:p>
          </p:txBody>
        </p:sp>
        <p:sp>
          <p:nvSpPr>
            <p:cNvPr id="66" name="Google Shape;69;p14"/>
            <p:cNvSpPr txBox="1"/>
            <p:nvPr/>
          </p:nvSpPr>
          <p:spPr>
            <a:xfrm>
              <a:off x="1280474" y="3964273"/>
              <a:ext cx="1295120" cy="161569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</a:rPr>
                <a:t>Kis</a:t>
              </a:r>
              <a:endParaRPr sz="1100" dirty="0">
                <a:solidFill>
                  <a:srgbClr val="055091"/>
                </a:solidFill>
                <a:latin typeface="DINPro" panose="020B0504020101020102" pitchFamily="34" charset="0"/>
              </a:endParaRPr>
            </a:p>
          </p:txBody>
        </p:sp>
        <p:sp>
          <p:nvSpPr>
            <p:cNvPr id="67" name="Google Shape;69;p14"/>
            <p:cNvSpPr txBox="1"/>
            <p:nvPr/>
          </p:nvSpPr>
          <p:spPr>
            <a:xfrm>
              <a:off x="2575594" y="3973625"/>
              <a:ext cx="2488309" cy="161569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</a:rPr>
                <a:t>Közepes</a:t>
              </a:r>
              <a:endParaRPr sz="1100" dirty="0">
                <a:solidFill>
                  <a:srgbClr val="055091"/>
                </a:solidFill>
                <a:latin typeface="DINPro" panose="020B0504020101020102" pitchFamily="34" charset="0"/>
              </a:endParaRPr>
            </a:p>
          </p:txBody>
        </p:sp>
        <p:sp>
          <p:nvSpPr>
            <p:cNvPr id="68" name="Google Shape;69;p14"/>
            <p:cNvSpPr txBox="1"/>
            <p:nvPr/>
          </p:nvSpPr>
          <p:spPr>
            <a:xfrm>
              <a:off x="5063908" y="3974464"/>
              <a:ext cx="2192791" cy="161569"/>
            </a:xfrm>
            <a:prstGeom prst="rect">
              <a:avLst/>
            </a:prstGeom>
            <a:no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sx="1000" sy="1000" algn="ctr" rotWithShape="0">
                <a:srgbClr val="000000"/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 rtl="0"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</a:pPr>
              <a:r>
                <a:rPr lang="hu-HU" sz="1100" dirty="0" smtClean="0">
                  <a:solidFill>
                    <a:srgbClr val="055091"/>
                  </a:solidFill>
                  <a:latin typeface="DINPro" panose="020B0504020101020102" pitchFamily="34" charset="0"/>
                </a:rPr>
                <a:t>Nagy</a:t>
              </a:r>
              <a:endParaRPr sz="1100" dirty="0">
                <a:solidFill>
                  <a:srgbClr val="055091"/>
                </a:solidFill>
                <a:latin typeface="DINPro" panose="020B0504020101020102" pitchFamily="34" charset="0"/>
              </a:endParaRPr>
            </a:p>
          </p:txBody>
        </p:sp>
      </p:grpSp>
      <p:sp>
        <p:nvSpPr>
          <p:cNvPr id="22" name="Szövegdoboz 21"/>
          <p:cNvSpPr txBox="1"/>
          <p:nvPr/>
        </p:nvSpPr>
        <p:spPr>
          <a:xfrm>
            <a:off x="40371" y="4733994"/>
            <a:ext cx="3552825" cy="32316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6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</p:txBody>
      </p:sp>
      <p:sp>
        <p:nvSpPr>
          <p:cNvPr id="19" name="Google Shape;158;p21"/>
          <p:cNvSpPr txBox="1"/>
          <p:nvPr/>
        </p:nvSpPr>
        <p:spPr>
          <a:xfrm>
            <a:off x="5581498" y="1257779"/>
            <a:ext cx="3245696" cy="1456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sng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Külpiaci Növekedési </a:t>
            </a:r>
            <a:r>
              <a:rPr kumimoji="0" lang="hu-HU" sz="1100" b="1" i="0" u="sng" strike="noStrike" kern="0" cap="none" spc="0" normalizeH="0" baseline="0" noProof="0" dirty="0" err="1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Támgatás</a:t>
            </a:r>
            <a:endParaRPr kumimoji="0" lang="hu-HU" sz="1100" b="1" i="0" u="sng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0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Erős export piaci jelenléttel rendelkező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kis,</a:t>
            </a:r>
            <a:r>
              <a:rPr kumimoji="0" lang="hu-HU" sz="1100" b="1" i="0" u="none" strike="noStrike" kern="0" cap="none" spc="0" normalizeH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közepes,- és nagyvállalkozások</a:t>
            </a:r>
            <a:endParaRPr kumimoji="0" lang="hu-HU" sz="1100" b="0" i="0" u="none" strike="noStrike" kern="0" cap="none" spc="0" normalizeH="0" noProof="0" dirty="0" smtClean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hu-HU" sz="1100" u="sng" baseline="0" dirty="0" smtClean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hu-HU" sz="1100" u="sng" dirty="0" smtClean="0">
                <a:solidFill>
                  <a:srgbClr val="055091"/>
                </a:solidFill>
                <a:latin typeface="DINPro" panose="020B0504020101020102" pitchFamily="34" charset="0"/>
              </a:rPr>
              <a:t>Cél:</a:t>
            </a:r>
            <a:endParaRPr lang="hu-HU" sz="1100" u="sng" baseline="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hu-HU" sz="1100" b="0" i="0" u="none" strike="noStrike" kern="0" cap="none" spc="0" normalizeH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- Külföldi </a:t>
            </a:r>
            <a:r>
              <a:rPr kumimoji="0" lang="hu-HU" sz="1100" b="0" i="0" u="none" strike="noStrike" kern="0" cap="none" spc="0" normalizeH="0" noProof="0" dirty="0" err="1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működőtőke-beruházás</a:t>
            </a: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 </a:t>
            </a:r>
            <a:endParaRPr lang="hu-HU" sz="1100" dirty="0" smtClean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- N</a:t>
            </a:r>
            <a:r>
              <a:rPr kumimoji="0" lang="hu-HU" sz="1100" b="0" i="0" u="none" strike="noStrike" kern="0" cap="none" spc="0" normalizeH="0" noProof="0" dirty="0" err="1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emzetközileg</a:t>
            </a:r>
            <a:r>
              <a:rPr kumimoji="0" lang="hu-HU" sz="1100" b="0" i="0" u="none" strike="noStrike" kern="0" cap="none" spc="0" normalizeH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ismert hazai márkák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- H</a:t>
            </a:r>
            <a:r>
              <a:rPr kumimoji="0" lang="hu-HU" sz="1100" b="0" i="0" u="none" strike="noStrike" kern="0" cap="none" spc="0" normalizeH="0" noProof="0" dirty="0" err="1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azautalt</a:t>
            </a:r>
            <a:r>
              <a:rPr kumimoji="0" lang="hu-HU" sz="1100" b="0" i="0" u="none" strike="noStrike" kern="0" cap="none" spc="0" normalizeH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profit</a:t>
            </a:r>
            <a:endParaRPr kumimoji="0" lang="hu-HU" sz="11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8" name="Google Shape;158;p21"/>
          <p:cNvSpPr txBox="1"/>
          <p:nvPr/>
        </p:nvSpPr>
        <p:spPr>
          <a:xfrm>
            <a:off x="5569789" y="2858879"/>
            <a:ext cx="3245696" cy="1618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sng" strike="noStrike" kern="0" cap="none" spc="0" normalizeH="0" baseline="0" noProof="0" dirty="0" err="1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Külpiacrajutási</a:t>
            </a:r>
            <a:r>
              <a:rPr kumimoji="0" lang="hu-HU" sz="1100" b="1" i="0" u="sng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Támogatás</a:t>
            </a:r>
            <a:endParaRPr kumimoji="0" lang="hu-HU" sz="1100" b="1" i="0" u="sng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Export </a:t>
            </a: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árbevétellel rendelkező </a:t>
            </a:r>
            <a:r>
              <a:rPr lang="hu-HU" sz="1100" b="1" dirty="0" smtClean="0">
                <a:solidFill>
                  <a:srgbClr val="055091"/>
                </a:solidFill>
                <a:latin typeface="DINPro" panose="020B0504020101020102" pitchFamily="34" charset="0"/>
              </a:rPr>
              <a:t>mikro, kis, közepes,- és nagyvállalkozások</a:t>
            </a:r>
            <a:endParaRPr lang="hu-HU" sz="1100" b="1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lvl="0">
              <a:defRPr/>
            </a:pPr>
            <a:endParaRPr lang="hu-HU" sz="1100" dirty="0" smtClean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lvl="0">
              <a:defRPr/>
            </a:pPr>
            <a:r>
              <a:rPr lang="hu-HU" sz="1100" u="sng" dirty="0" smtClean="0">
                <a:solidFill>
                  <a:srgbClr val="055091"/>
                </a:solidFill>
                <a:latin typeface="DINPro" panose="020B0504020101020102" pitchFamily="34" charset="0"/>
              </a:rPr>
              <a:t>Cél:</a:t>
            </a: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 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- Külföldi </a:t>
            </a: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márkaépítő </a:t>
            </a: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tevékenységek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- Online </a:t>
            </a: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értékesítési csatornák </a:t>
            </a: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kiépítése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- Hazai termékek és szolgáltatások külpiacokon</a:t>
            </a:r>
            <a:endParaRPr lang="hu-HU" sz="11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pic>
        <p:nvPicPr>
          <p:cNvPr id="29" name="Kép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567" y="2982845"/>
            <a:ext cx="531479" cy="548726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2753" y="1373693"/>
            <a:ext cx="638293" cy="577934"/>
          </a:xfrm>
          <a:prstGeom prst="rect">
            <a:avLst/>
          </a:prstGeom>
        </p:spPr>
      </p:pic>
      <p:sp>
        <p:nvSpPr>
          <p:cNvPr id="23" name="Google Shape;70;p14"/>
          <p:cNvSpPr txBox="1"/>
          <p:nvPr/>
        </p:nvSpPr>
        <p:spPr>
          <a:xfrm>
            <a:off x="1252061" y="678740"/>
            <a:ext cx="7262831" cy="448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just">
              <a:lnSpc>
                <a:spcPct val="115000"/>
              </a:lnSpc>
              <a:spcAft>
                <a:spcPts val="1600"/>
              </a:spcAft>
              <a:buClr>
                <a:schemeClr val="dk1"/>
              </a:buClr>
              <a:buSzPts val="1100"/>
            </a:pPr>
            <a:r>
              <a:rPr lang="hu-HU" sz="1000" dirty="0">
                <a:solidFill>
                  <a:srgbClr val="055091"/>
                </a:solidFill>
                <a:latin typeface="DINPro" panose="020B0504020101020102" pitchFamily="34" charset="0"/>
              </a:rPr>
              <a:t>A megvalósuló beruházások révén munkahelymegőrzés és munkahelyteremtés mellett a magyarországi vállalkozások külpiaci tevékenységének és érdekeltségeinek védelme, valamint fejlesztése vissza nem térítendő támogatás útján.</a:t>
            </a:r>
          </a:p>
        </p:txBody>
      </p:sp>
    </p:spTree>
    <p:extLst>
      <p:ext uri="{BB962C8B-B14F-4D97-AF65-F5344CB8AC3E}">
        <p14:creationId xmlns:p14="http://schemas.microsoft.com/office/powerpoint/2010/main" val="3648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44;p20"/>
          <p:cNvSpPr/>
          <p:nvPr/>
        </p:nvSpPr>
        <p:spPr>
          <a:xfrm>
            <a:off x="329776" y="2742196"/>
            <a:ext cx="1348678" cy="427391"/>
          </a:xfrm>
          <a:prstGeom prst="roundRect">
            <a:avLst>
              <a:gd name="adj" fmla="val 0"/>
            </a:avLst>
          </a:prstGeom>
          <a:noFill/>
          <a:ln w="19050" cap="flat" cmpd="sng">
            <a:solidFill>
              <a:srgbClr val="05509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  <a:t>min. </a:t>
            </a:r>
            <a:b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</a:br>
            <a: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  <a:t>3 000 000 Ft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-Bold" panose="02000503030000020004" pitchFamily="50" charset="0"/>
              <a:cs typeface="Arial"/>
              <a:sym typeface="Arial"/>
            </a:endParaRPr>
          </a:p>
        </p:txBody>
      </p:sp>
      <p:sp>
        <p:nvSpPr>
          <p:cNvPr id="6" name="Google Shape;145;p20"/>
          <p:cNvSpPr/>
          <p:nvPr/>
        </p:nvSpPr>
        <p:spPr>
          <a:xfrm>
            <a:off x="329776" y="3439283"/>
            <a:ext cx="2704596" cy="427391"/>
          </a:xfrm>
          <a:prstGeom prst="roundRect">
            <a:avLst>
              <a:gd name="adj" fmla="val 0"/>
            </a:avLst>
          </a:prstGeom>
          <a:solidFill>
            <a:schemeClr val="lt1"/>
          </a:solidFill>
          <a:ln w="19050" cap="flat" cmpd="sng">
            <a:solidFill>
              <a:srgbClr val="05509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  <a:t>max. </a:t>
            </a:r>
            <a:b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</a:br>
            <a:r>
              <a:rPr kumimoji="0" lang="hu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rPr>
              <a:t>50 000 000 Ft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-Bold" panose="02000503030000020004" pitchFamily="50" charset="0"/>
              <a:cs typeface="Arial"/>
              <a:sym typeface="Arial"/>
            </a:endParaRPr>
          </a:p>
        </p:txBody>
      </p:sp>
      <p:cxnSp>
        <p:nvCxnSpPr>
          <p:cNvPr id="8" name="Egyenes összekötő nyíllal 7"/>
          <p:cNvCxnSpPr/>
          <p:nvPr/>
        </p:nvCxnSpPr>
        <p:spPr>
          <a:xfrm>
            <a:off x="990876" y="1950967"/>
            <a:ext cx="8365" cy="669685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gyenes összekötő nyíllal 8"/>
          <p:cNvCxnSpPr/>
          <p:nvPr/>
        </p:nvCxnSpPr>
        <p:spPr>
          <a:xfrm>
            <a:off x="2346703" y="1950967"/>
            <a:ext cx="9998" cy="1434375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Google Shape;67;p14"/>
          <p:cNvSpPr txBox="1">
            <a:spLocks/>
          </p:cNvSpPr>
          <p:nvPr/>
        </p:nvSpPr>
        <p:spPr>
          <a:xfrm>
            <a:off x="208113" y="140316"/>
            <a:ext cx="8520600" cy="60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rgbClr val="000000"/>
              </a:buClr>
              <a:defRPr/>
            </a:pPr>
            <a:r>
              <a:rPr lang="hu-HU" dirty="0" err="1" smtClean="0">
                <a:solidFill>
                  <a:srgbClr val="055091"/>
                </a:solidFill>
                <a:latin typeface="DINPro-Bold" panose="02000503030000020004" pitchFamily="50" charset="0"/>
              </a:rPr>
              <a:t>Külpiacrajutási</a:t>
            </a:r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 Támogatás</a:t>
            </a:r>
            <a:endParaRPr kumimoji="0" lang="hu-HU" sz="28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-Bold" panose="02000503030000020004" pitchFamily="50" charset="0"/>
              <a:cs typeface="Arial"/>
              <a:sym typeface="Arial"/>
            </a:endParaRPr>
          </a:p>
        </p:txBody>
      </p:sp>
      <p:sp>
        <p:nvSpPr>
          <p:cNvPr id="27" name="Kocka 26"/>
          <p:cNvSpPr/>
          <p:nvPr/>
        </p:nvSpPr>
        <p:spPr>
          <a:xfrm>
            <a:off x="329776" y="1066891"/>
            <a:ext cx="2704596" cy="934366"/>
          </a:xfrm>
          <a:prstGeom prst="cube">
            <a:avLst>
              <a:gd name="adj" fmla="val 0"/>
            </a:avLst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ea typeface="+mn-ea"/>
                <a:cs typeface="+mn-cs"/>
                <a:sym typeface="Arial"/>
              </a:rPr>
              <a:t>Keretösszeg:</a:t>
            </a:r>
            <a:endParaRPr kumimoji="0" lang="hu-HU" sz="20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-Bold" panose="02000503030000020004" pitchFamily="50" charset="0"/>
              <a:ea typeface="+mn-ea"/>
              <a:cs typeface="+mn-cs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ea typeface="+mn-ea"/>
                <a:cs typeface="+mn-cs"/>
                <a:sym typeface="Arial"/>
              </a:rPr>
              <a:t>2+1 Mrd Ft</a:t>
            </a:r>
            <a:endParaRPr kumimoji="0" lang="hu-HU" sz="2000" b="0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Arial"/>
              <a:ea typeface="+mn-ea"/>
              <a:cs typeface="+mn-cs"/>
              <a:sym typeface="Arial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40371" y="4733994"/>
            <a:ext cx="3552825" cy="32316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6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</p:txBody>
      </p:sp>
      <p:sp>
        <p:nvSpPr>
          <p:cNvPr id="48" name="Ötszög 47"/>
          <p:cNvSpPr/>
          <p:nvPr/>
        </p:nvSpPr>
        <p:spPr>
          <a:xfrm>
            <a:off x="3705665" y="1085912"/>
            <a:ext cx="2180494" cy="281987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hu-HU" sz="1200" dirty="0" err="1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Előregisztráció</a:t>
            </a:r>
            <a:endParaRPr lang="hu-HU" dirty="0">
              <a:solidFill>
                <a:schemeClr val="bg1"/>
              </a:solidFill>
              <a:latin typeface="DINPro-Bold" panose="02000503030000020004" pitchFamily="50" charset="0"/>
              <a:ea typeface="Arial"/>
              <a:cs typeface="Arial"/>
            </a:endParaRPr>
          </a:p>
        </p:txBody>
      </p:sp>
      <p:sp>
        <p:nvSpPr>
          <p:cNvPr id="49" name="Ötszög 48"/>
          <p:cNvSpPr/>
          <p:nvPr/>
        </p:nvSpPr>
        <p:spPr>
          <a:xfrm>
            <a:off x="3705665" y="1492268"/>
            <a:ext cx="2180494" cy="281987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hu-HU" sz="1200" dirty="0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Benyújtott pályázat</a:t>
            </a:r>
          </a:p>
        </p:txBody>
      </p:sp>
      <p:sp>
        <p:nvSpPr>
          <p:cNvPr id="50" name="Google Shape;158;p21"/>
          <p:cNvSpPr txBox="1"/>
          <p:nvPr/>
        </p:nvSpPr>
        <p:spPr>
          <a:xfrm>
            <a:off x="6031463" y="1481277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112 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cxnSp>
        <p:nvCxnSpPr>
          <p:cNvPr id="51" name="Egyenes összekötő nyíllal 50"/>
          <p:cNvCxnSpPr/>
          <p:nvPr/>
        </p:nvCxnSpPr>
        <p:spPr>
          <a:xfrm>
            <a:off x="6816033" y="1226905"/>
            <a:ext cx="331113" cy="0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Egyenes összekötő nyíllal 51"/>
          <p:cNvCxnSpPr/>
          <p:nvPr/>
        </p:nvCxnSpPr>
        <p:spPr>
          <a:xfrm>
            <a:off x="6795146" y="1678355"/>
            <a:ext cx="331113" cy="0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Google Shape;158;p21"/>
          <p:cNvSpPr txBox="1"/>
          <p:nvPr/>
        </p:nvSpPr>
        <p:spPr>
          <a:xfrm>
            <a:off x="7179970" y="1069424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16,42 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54" name="Google Shape;158;p21"/>
          <p:cNvSpPr txBox="1"/>
          <p:nvPr/>
        </p:nvSpPr>
        <p:spPr>
          <a:xfrm>
            <a:off x="7179970" y="1505677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4,05 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cxnSp>
        <p:nvCxnSpPr>
          <p:cNvPr id="55" name="Egyenes összekötő nyíllal 54"/>
          <p:cNvCxnSpPr/>
          <p:nvPr/>
        </p:nvCxnSpPr>
        <p:spPr>
          <a:xfrm>
            <a:off x="6209072" y="1894066"/>
            <a:ext cx="1533" cy="380961"/>
          </a:xfrm>
          <a:prstGeom prst="straightConnector1">
            <a:avLst/>
          </a:prstGeom>
          <a:ln w="60325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Csoportba foglalás 56"/>
          <p:cNvGrpSpPr/>
          <p:nvPr/>
        </p:nvGrpSpPr>
        <p:grpSpPr>
          <a:xfrm>
            <a:off x="3704163" y="3584075"/>
            <a:ext cx="1469840" cy="452120"/>
            <a:chOff x="4029350" y="3606545"/>
            <a:chExt cx="1469840" cy="452120"/>
          </a:xfrm>
        </p:grpSpPr>
        <p:sp>
          <p:nvSpPr>
            <p:cNvPr id="58" name="Szalag felülnézetben 57"/>
            <p:cNvSpPr/>
            <p:nvPr/>
          </p:nvSpPr>
          <p:spPr>
            <a:xfrm>
              <a:off x="4029350" y="3606545"/>
              <a:ext cx="1469840" cy="452120"/>
            </a:xfrm>
            <a:prstGeom prst="ribbon2">
              <a:avLst/>
            </a:prstGeom>
            <a:solidFill>
              <a:schemeClr val="bg1"/>
            </a:solidFill>
            <a:ln>
              <a:solidFill>
                <a:srgbClr val="0550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9" name="Szövegdoboz 58"/>
            <p:cNvSpPr txBox="1"/>
            <p:nvPr/>
          </p:nvSpPr>
          <p:spPr>
            <a:xfrm>
              <a:off x="4469021" y="3681149"/>
              <a:ext cx="69555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050" b="1" dirty="0">
                  <a:solidFill>
                    <a:srgbClr val="055091"/>
                  </a:solidFill>
                  <a:latin typeface="DINPro-Bold" panose="02000503030000020004" pitchFamily="50" charset="0"/>
                </a:rPr>
                <a:t>TOP </a:t>
              </a:r>
              <a:r>
                <a:rPr lang="hu-HU" sz="1050" b="1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3</a:t>
              </a:r>
              <a:endParaRPr lang="hu-HU" sz="1050" b="1" dirty="0">
                <a:solidFill>
                  <a:srgbClr val="055091"/>
                </a:solidFill>
                <a:latin typeface="DINPro-Bold" panose="02000503030000020004" pitchFamily="50" charset="0"/>
              </a:endParaRPr>
            </a:p>
          </p:txBody>
        </p:sp>
      </p:grpSp>
      <p:sp>
        <p:nvSpPr>
          <p:cNvPr id="60" name="Téglalap 59"/>
          <p:cNvSpPr/>
          <p:nvPr/>
        </p:nvSpPr>
        <p:spPr>
          <a:xfrm>
            <a:off x="5279056" y="3563300"/>
            <a:ext cx="124610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Németország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 Szerbia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Románia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grpSp>
        <p:nvGrpSpPr>
          <p:cNvPr id="4" name="Csoportba foglalás 3"/>
          <p:cNvGrpSpPr/>
          <p:nvPr/>
        </p:nvGrpSpPr>
        <p:grpSpPr>
          <a:xfrm>
            <a:off x="3704163" y="2362353"/>
            <a:ext cx="4827095" cy="584226"/>
            <a:chOff x="3704163" y="2806392"/>
            <a:chExt cx="4827095" cy="584226"/>
          </a:xfrm>
        </p:grpSpPr>
        <p:sp>
          <p:nvSpPr>
            <p:cNvPr id="56" name="Téglalap 55"/>
            <p:cNvSpPr/>
            <p:nvPr/>
          </p:nvSpPr>
          <p:spPr>
            <a:xfrm>
              <a:off x="3705665" y="2862122"/>
              <a:ext cx="48255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hu-HU" b="1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82 </a:t>
              </a:r>
              <a:r>
                <a:rPr lang="hu-HU" b="1" dirty="0">
                  <a:solidFill>
                    <a:srgbClr val="055091"/>
                  </a:solidFill>
                  <a:latin typeface="DINPro-Bold" panose="02000503030000020004" pitchFamily="50" charset="0"/>
                </a:rPr>
                <a:t>támogatott </a:t>
              </a:r>
              <a:r>
                <a:rPr lang="hu-HU" b="1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projekt – 5,62 </a:t>
              </a:r>
              <a:r>
                <a:rPr lang="hu-HU" b="1" dirty="0" err="1">
                  <a:solidFill>
                    <a:srgbClr val="055091"/>
                  </a:solidFill>
                  <a:latin typeface="DINPro-Bold" panose="02000503030000020004" pitchFamily="50" charset="0"/>
                </a:rPr>
                <a:t>mrd</a:t>
              </a:r>
              <a:r>
                <a:rPr lang="hu-HU" b="1" dirty="0">
                  <a:solidFill>
                    <a:srgbClr val="055091"/>
                  </a:solidFill>
                  <a:latin typeface="DINPro-Bold" panose="02000503030000020004" pitchFamily="50" charset="0"/>
                </a:rPr>
                <a:t> Ft értékű beruházás</a:t>
              </a:r>
            </a:p>
          </p:txBody>
        </p:sp>
        <p:sp>
          <p:nvSpPr>
            <p:cNvPr id="61" name="Google Shape;144;p20"/>
            <p:cNvSpPr/>
            <p:nvPr/>
          </p:nvSpPr>
          <p:spPr>
            <a:xfrm>
              <a:off x="3704163" y="2806392"/>
              <a:ext cx="4827095" cy="584226"/>
            </a:xfrm>
            <a:prstGeom prst="roundRect">
              <a:avLst>
                <a:gd name="adj" fmla="val 0"/>
              </a:avLst>
            </a:prstGeom>
            <a:noFill/>
            <a:ln w="19050" cap="flat" cmpd="sng">
              <a:solidFill>
                <a:srgbClr val="05509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100" b="0" i="0" u="none" strike="noStrike" kern="0" cap="none" spc="0" normalizeH="0" baseline="0" noProof="0" dirty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-Bold" panose="02000503030000020004" pitchFamily="50" charset="0"/>
                <a:cs typeface="Arial"/>
                <a:sym typeface="Arial"/>
              </a:endParaRPr>
            </a:p>
          </p:txBody>
        </p:sp>
      </p:grpSp>
      <p:sp>
        <p:nvSpPr>
          <p:cNvPr id="64" name="Google Shape;158;p21"/>
          <p:cNvSpPr txBox="1"/>
          <p:nvPr/>
        </p:nvSpPr>
        <p:spPr>
          <a:xfrm>
            <a:off x="6031463" y="1041618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536 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65" name="Kocka 64"/>
          <p:cNvSpPr/>
          <p:nvPr/>
        </p:nvSpPr>
        <p:spPr>
          <a:xfrm>
            <a:off x="5324812" y="3155402"/>
            <a:ext cx="1200345" cy="310626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Célországok</a:t>
            </a:r>
            <a:endParaRPr lang="hu-HU" sz="1200" b="1" dirty="0">
              <a:solidFill>
                <a:schemeClr val="bg1"/>
              </a:solidFill>
              <a:latin typeface="DINPro-Bold" panose="02000503030000020004" pitchFamily="50" charset="0"/>
              <a:ea typeface="Arial"/>
              <a:cs typeface="Arial"/>
            </a:endParaRPr>
          </a:p>
        </p:txBody>
      </p:sp>
      <p:sp>
        <p:nvSpPr>
          <p:cNvPr id="67" name="Kocka 66"/>
          <p:cNvSpPr/>
          <p:nvPr/>
        </p:nvSpPr>
        <p:spPr>
          <a:xfrm>
            <a:off x="6960702" y="3155402"/>
            <a:ext cx="1276213" cy="310626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hu-HU" sz="1200" b="1" dirty="0" smtClean="0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Iparágak</a:t>
            </a:r>
            <a:endParaRPr lang="hu-HU" sz="1200" b="1" dirty="0">
              <a:solidFill>
                <a:schemeClr val="bg1"/>
              </a:solidFill>
              <a:latin typeface="DINPro-Bold" panose="02000503030000020004" pitchFamily="50" charset="0"/>
              <a:ea typeface="Arial"/>
              <a:cs typeface="Arial"/>
            </a:endParaRPr>
          </a:p>
        </p:txBody>
      </p:sp>
      <p:sp>
        <p:nvSpPr>
          <p:cNvPr id="68" name="Téglalap 67"/>
          <p:cNvSpPr/>
          <p:nvPr/>
        </p:nvSpPr>
        <p:spPr>
          <a:xfrm>
            <a:off x="6914945" y="3563300"/>
            <a:ext cx="132197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ICT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 Élelmiszeripar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Kreatívipar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8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0;p17"/>
          <p:cNvSpPr txBox="1">
            <a:spLocks noGrp="1"/>
          </p:cNvSpPr>
          <p:nvPr>
            <p:ph type="body" idx="1"/>
          </p:nvPr>
        </p:nvSpPr>
        <p:spPr>
          <a:xfrm>
            <a:off x="112691" y="1986940"/>
            <a:ext cx="6227971" cy="292895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04863" lvl="0" indent="0" algn="l" defTabSz="67151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Az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Exim osztályozása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alapján, 1-5-ös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országkockázati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besorolású (1),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vagy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6-os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országkockázati besorolású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államban, amelyben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működik magyar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külképviselet (2).</a:t>
            </a:r>
          </a:p>
          <a:p>
            <a:pPr marL="720000" lvl="0" indent="0" algn="l" defTabSz="671513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lang="hu" sz="105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804863" lvl="0" indent="0" algn="just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A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Kormány törekvése a hazai vállalatok külpiaci szerepvállalásának folyamatos növelése. A konstrukció hosszú távon várt hatása, hogy hozzájárul a hazai vállalatok külföldön realizált profitjából hazautalt jövedelem – ezáltal a cégérték és a nemzeti jövedelem –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növekedéséhez, 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összhangban a 1343/2020 (VI. 24.) Korm. </a:t>
            </a:r>
            <a:r>
              <a:rPr lang="hu-HU" sz="1050" dirty="0">
                <a:solidFill>
                  <a:srgbClr val="055091"/>
                </a:solidFill>
                <a:latin typeface="DINPro" panose="020B0504020101020102" pitchFamily="34" charset="0"/>
              </a:rPr>
              <a:t>h</a:t>
            </a: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atározattal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.</a:t>
            </a:r>
          </a:p>
          <a:p>
            <a:pPr marL="804863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/>
            </a:r>
            <a:b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endParaRPr sz="11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hu" dirty="0">
                <a:solidFill>
                  <a:srgbClr val="055091"/>
                </a:solidFill>
                <a:latin typeface="DINPro" panose="020B0504020101020102" pitchFamily="34" charset="0"/>
              </a:rPr>
              <a:t/>
            </a:r>
            <a:br>
              <a:rPr lang="hu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endParaRPr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5" name="Google Shape;101;p17"/>
          <p:cNvSpPr txBox="1"/>
          <p:nvPr/>
        </p:nvSpPr>
        <p:spPr>
          <a:xfrm>
            <a:off x="574483" y="4029874"/>
            <a:ext cx="4004100" cy="3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u" sz="700" dirty="0">
                <a:solidFill>
                  <a:srgbClr val="055091"/>
                </a:solidFill>
              </a:rPr>
              <a:t>1</a:t>
            </a:r>
            <a:r>
              <a:rPr lang="hu" sz="700" dirty="0">
                <a:solidFill>
                  <a:schemeClr val="dk2"/>
                </a:solidFill>
              </a:rPr>
              <a:t> </a:t>
            </a:r>
            <a:r>
              <a:rPr lang="hu" sz="700" u="sng" dirty="0">
                <a:solidFill>
                  <a:srgbClr val="055091"/>
                </a:solidFill>
              </a:rPr>
              <a:t>https://exim.hu/kondiciok/eximbank-kondiciok/orszagkockazati-besorolas/file</a:t>
            </a:r>
            <a:r>
              <a:rPr lang="hu" sz="700" dirty="0">
                <a:solidFill>
                  <a:srgbClr val="055091"/>
                </a:solidFill>
              </a:rPr>
              <a:t/>
            </a:r>
            <a:br>
              <a:rPr lang="hu" sz="700" dirty="0">
                <a:solidFill>
                  <a:srgbClr val="055091"/>
                </a:solidFill>
              </a:rPr>
            </a:br>
            <a:r>
              <a:rPr lang="hu" sz="700" dirty="0">
                <a:solidFill>
                  <a:srgbClr val="055091"/>
                </a:solidFill>
              </a:rPr>
              <a:t>2 </a:t>
            </a:r>
            <a:r>
              <a:rPr lang="hu" sz="700" u="sng" dirty="0">
                <a:solidFill>
                  <a:srgbClr val="055091"/>
                </a:solidFill>
              </a:rPr>
              <a:t>https://www.kormany.hu/hu/kulgazdasagi-es-kulugyminiszterium/kulkepviseletek</a:t>
            </a:r>
            <a:endParaRPr sz="1200" dirty="0">
              <a:solidFill>
                <a:srgbClr val="055091"/>
              </a:solidFill>
            </a:endParaRPr>
          </a:p>
        </p:txBody>
      </p:sp>
      <p:sp>
        <p:nvSpPr>
          <p:cNvPr id="6" name="Google Shape;67;p14"/>
          <p:cNvSpPr txBox="1">
            <a:spLocks/>
          </p:cNvSpPr>
          <p:nvPr/>
        </p:nvSpPr>
        <p:spPr>
          <a:xfrm>
            <a:off x="208113" y="140315"/>
            <a:ext cx="8520600" cy="1006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Külpiaci Növekedési Támogatás</a:t>
            </a:r>
          </a:p>
          <a:p>
            <a:r>
              <a:rPr lang="hu-HU" dirty="0">
                <a:solidFill>
                  <a:srgbClr val="055091"/>
                </a:solidFill>
                <a:latin typeface="DIN Pro Cond" panose="020B0506020101010102" pitchFamily="34" charset="-18"/>
                <a:cs typeface="DIN Pro Cond" panose="020B0506020101010102" pitchFamily="34" charset="-18"/>
              </a:rPr>
              <a:t>	</a:t>
            </a:r>
            <a:r>
              <a:rPr lang="hu-HU" dirty="0" smtClean="0">
                <a:solidFill>
                  <a:srgbClr val="055091"/>
                </a:solidFill>
                <a:latin typeface="DIN Pro Cond" panose="020B0506020101010102" pitchFamily="34" charset="-18"/>
                <a:cs typeface="DIN Pro Cond" panose="020B0506020101010102" pitchFamily="34" charset="-18"/>
              </a:rPr>
              <a:t>	Célmeghatározás</a:t>
            </a:r>
            <a:endParaRPr lang="hu-HU" b="1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="" xmlns:a16="http://schemas.microsoft.com/office/drawing/2014/main" id="{C8DAC14B-2CBF-4488-A204-A6F91757F4DC}"/>
              </a:ext>
            </a:extLst>
          </p:cNvPr>
          <p:cNvSpPr/>
          <p:nvPr/>
        </p:nvSpPr>
        <p:spPr>
          <a:xfrm>
            <a:off x="411639" y="1296401"/>
            <a:ext cx="801823" cy="445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000" dirty="0">
                <a:solidFill>
                  <a:srgbClr val="055091"/>
                </a:solidFill>
                <a:latin typeface="DINPro-Bold" panose="02000503030000020004" pitchFamily="50" charset="0"/>
              </a:rPr>
              <a:t>Támogató:</a:t>
            </a:r>
          </a:p>
          <a:p>
            <a:pPr>
              <a:lnSpc>
                <a:spcPct val="150000"/>
              </a:lnSpc>
            </a:pPr>
            <a:r>
              <a:rPr lang="hu-HU" sz="1000" dirty="0">
                <a:solidFill>
                  <a:srgbClr val="055091"/>
                </a:solidFill>
                <a:latin typeface="DINPro-Bold" panose="02000503030000020004" pitchFamily="50" charset="0"/>
              </a:rPr>
              <a:t>Cél: </a:t>
            </a:r>
            <a:endParaRPr lang="hu-HU" sz="18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pic>
        <p:nvPicPr>
          <p:cNvPr id="8" name="Kép 7">
            <a:extLst>
              <a:ext uri="{FF2B5EF4-FFF2-40B4-BE49-F238E27FC236}">
                <a16:creationId xmlns="" xmlns:a16="http://schemas.microsoft.com/office/drawing/2014/main" id="{1EF76AFD-4748-464D-B688-D617236BA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63" y="2194634"/>
            <a:ext cx="424039" cy="437800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="" xmlns:a16="http://schemas.microsoft.com/office/drawing/2014/main" id="{2302001F-04BF-4B3F-A943-56AD46C816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639" y="3294890"/>
            <a:ext cx="282161" cy="356256"/>
          </a:xfrm>
          <a:prstGeom prst="rect">
            <a:avLst/>
          </a:prstGeom>
        </p:spPr>
      </p:pic>
      <p:sp>
        <p:nvSpPr>
          <p:cNvPr id="10" name="Ötszög 30">
            <a:extLst>
              <a:ext uri="{FF2B5EF4-FFF2-40B4-BE49-F238E27FC236}">
                <a16:creationId xmlns="" xmlns:a16="http://schemas.microsoft.com/office/drawing/2014/main" id="{41C122E8-B6EA-47FD-B971-1E3E59D7FE0F}"/>
              </a:ext>
            </a:extLst>
          </p:cNvPr>
          <p:cNvSpPr/>
          <p:nvPr/>
        </p:nvSpPr>
        <p:spPr>
          <a:xfrm>
            <a:off x="1300696" y="1214698"/>
            <a:ext cx="4985568" cy="563516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100" dirty="0">
                <a:latin typeface="DINPro-Bold" panose="02000503030000020004" pitchFamily="50" charset="0"/>
              </a:rPr>
              <a:t>HEPA Magyar Exportfejlesztési Ügynökség Nonprofit </a:t>
            </a:r>
            <a:r>
              <a:rPr lang="hu-HU" sz="1100" dirty="0" err="1">
                <a:latin typeface="DINPro-Bold" panose="02000503030000020004" pitchFamily="50" charset="0"/>
              </a:rPr>
              <a:t>Zrt</a:t>
            </a:r>
            <a:r>
              <a:rPr lang="hu-HU" sz="1100" dirty="0">
                <a:latin typeface="DINPro-Bold" panose="02000503030000020004" pitchFamily="50" charset="0"/>
              </a:rPr>
              <a:t>.</a:t>
            </a:r>
          </a:p>
          <a:p>
            <a:r>
              <a:rPr lang="hu-HU" sz="1050" dirty="0">
                <a:latin typeface="DINPro" panose="020B0504020101020102" pitchFamily="34" charset="0"/>
              </a:rPr>
              <a:t>Beruházások támogatására</a:t>
            </a: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1" r="35985"/>
          <a:stretch/>
        </p:blipFill>
        <p:spPr>
          <a:xfrm>
            <a:off x="6629744" y="0"/>
            <a:ext cx="2514256" cy="453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63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08;p18"/>
          <p:cNvSpPr txBox="1">
            <a:spLocks noGrp="1"/>
          </p:cNvSpPr>
          <p:nvPr>
            <p:ph type="body" idx="1"/>
          </p:nvPr>
        </p:nvSpPr>
        <p:spPr>
          <a:xfrm>
            <a:off x="1403883" y="1661548"/>
            <a:ext cx="5692657" cy="264958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lvl="0" indent="0" algn="just">
              <a:buSzPts val="1400"/>
              <a:buNone/>
            </a:pPr>
            <a:r>
              <a:rPr lang="hu-HU" sz="105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az </a:t>
            </a:r>
            <a:r>
              <a:rPr lang="hu-HU" sz="1050" b="1" dirty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Európai Unió állami támogatási szabályainak hatálya alatt </a:t>
            </a:r>
            <a:r>
              <a:rPr lang="hu-HU" sz="1050" dirty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megvalósuló </a:t>
            </a:r>
            <a:r>
              <a:rPr lang="hu-HU" sz="105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projektek, </a:t>
            </a:r>
            <a:r>
              <a:rPr lang="hu-HU" sz="1050" dirty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itthon és </a:t>
            </a:r>
            <a:r>
              <a:rPr lang="hu-HU" sz="105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külföldön,</a:t>
            </a: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  <a:p>
            <a:pPr marL="139700" lvl="0" indent="0" algn="just">
              <a:buSzPts val="1400"/>
              <a:buNone/>
            </a:pP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  <a:p>
            <a:pPr marL="139700" lvl="0" indent="0" algn="just">
              <a:buSzPts val="1400"/>
              <a:buNone/>
            </a:pP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  <a:p>
            <a:pPr marL="139700" indent="0" algn="just">
              <a:buSzPts val="1400"/>
              <a:buNone/>
            </a:pPr>
            <a:r>
              <a:rPr lang="hu-HU" sz="1050" dirty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az Európai Unió állami támogatási szabályainak (hazai vállalkozás) és az OECD által hivatalos fejlesztési támogatásra jogosultnak nyilvánított </a:t>
            </a:r>
            <a:r>
              <a:rPr lang="hu-HU" sz="105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országokban,</a:t>
            </a:r>
          </a:p>
          <a:p>
            <a:pPr marL="139700" indent="0" algn="just">
              <a:buSzPts val="1400"/>
              <a:buNone/>
            </a:pPr>
            <a:r>
              <a:rPr lang="hu-HU" sz="1050" b="1" dirty="0" smtClean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a helyi </a:t>
            </a:r>
            <a:r>
              <a:rPr lang="hu-HU" sz="1050" b="1" dirty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támogatási szabályok hatálya </a:t>
            </a:r>
            <a:r>
              <a:rPr lang="hu-HU" sz="1050" b="1" dirty="0" smtClean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alatt,</a:t>
            </a:r>
          </a:p>
          <a:p>
            <a:pPr marL="139700" indent="0" algn="just">
              <a:buSzPts val="1400"/>
              <a:buNone/>
            </a:pPr>
            <a:endParaRPr lang="hu-HU" sz="1050" b="1" dirty="0">
              <a:solidFill>
                <a:srgbClr val="055091"/>
              </a:solidFill>
              <a:latin typeface="DINPro-Bold" panose="020B0804020101020102" pitchFamily="34" charset="0"/>
              <a:cs typeface="DINPro-Bold" panose="020B0804020101020102" pitchFamily="34" charset="0"/>
            </a:endParaRPr>
          </a:p>
          <a:p>
            <a:pPr marL="139700" lvl="0" indent="0" algn="just">
              <a:buSzPts val="1400"/>
              <a:buNone/>
            </a:pP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  <a:p>
            <a:pPr marL="139700" lvl="0" indent="0" algn="just">
              <a:buSzPts val="1400"/>
              <a:buNone/>
            </a:pPr>
            <a:r>
              <a:rPr lang="hu-HU" sz="1050" dirty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az Európai Unió állami támogatási szabályainak (hazai vállalkozás) és a többi, főként fejlett </a:t>
            </a:r>
            <a:r>
              <a:rPr lang="hu-HU" sz="105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államok,</a:t>
            </a:r>
          </a:p>
          <a:p>
            <a:pPr marL="139700" lvl="0" indent="0" algn="just">
              <a:buSzPts val="1400"/>
              <a:buNone/>
            </a:pPr>
            <a:r>
              <a:rPr lang="hu-HU" sz="1050" b="1" dirty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saját támogatási szabályai </a:t>
            </a:r>
            <a:r>
              <a:rPr lang="hu-HU" sz="1050" b="1" dirty="0" smtClean="0">
                <a:solidFill>
                  <a:srgbClr val="055091"/>
                </a:solidFill>
                <a:latin typeface="DINPro-Bold" panose="020B0804020101020102" pitchFamily="34" charset="0"/>
                <a:cs typeface="DINPro-Bold" panose="020B0804020101020102" pitchFamily="34" charset="0"/>
              </a:rPr>
              <a:t>alatt.</a:t>
            </a:r>
            <a:endParaRPr lang="hu-HU" sz="1050" b="1" dirty="0">
              <a:solidFill>
                <a:srgbClr val="055091"/>
              </a:solidFill>
              <a:latin typeface="DINPro-Bold" panose="020B0804020101020102" pitchFamily="34" charset="0"/>
              <a:cs typeface="DINPro-Bold" panose="020B0804020101020102" pitchFamily="34" charset="0"/>
            </a:endParaRPr>
          </a:p>
        </p:txBody>
      </p:sp>
      <p:sp>
        <p:nvSpPr>
          <p:cNvPr id="5" name="Google Shape;67;p14"/>
          <p:cNvSpPr txBox="1">
            <a:spLocks/>
          </p:cNvSpPr>
          <p:nvPr/>
        </p:nvSpPr>
        <p:spPr>
          <a:xfrm>
            <a:off x="208113" y="140315"/>
            <a:ext cx="8520600" cy="1006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Támogatható </a:t>
            </a:r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projektek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/>
          <a:srcRect l="57322" t="4933" r="-4600" b="4221"/>
          <a:stretch/>
        </p:blipFill>
        <p:spPr>
          <a:xfrm rot="10800000">
            <a:off x="7819257" y="0"/>
            <a:ext cx="1332000" cy="4644000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591705" y="788504"/>
            <a:ext cx="70529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dirty="0">
                <a:solidFill>
                  <a:srgbClr val="055091"/>
                </a:solidFill>
                <a:latin typeface="DIN Pro Black" panose="020B0A04020101010102" pitchFamily="34" charset="0"/>
                <a:cs typeface="DIN Pro Black" panose="020B0A04020101010102" pitchFamily="34" charset="0"/>
              </a:rPr>
              <a:t>Hazai kis-, középvállalkozás vagy nagyvállalat és annak többségi tulajdonában álló külföldi leányvállalat konzorciuma által megvalósított projektek, az alábbiak </a:t>
            </a:r>
            <a:r>
              <a:rPr lang="hu-HU" sz="1200" dirty="0" smtClean="0">
                <a:solidFill>
                  <a:srgbClr val="055091"/>
                </a:solidFill>
                <a:latin typeface="DIN Pro Black" panose="020B0A04020101010102" pitchFamily="34" charset="0"/>
                <a:cs typeface="DIN Pro Black" panose="020B0A04020101010102" pitchFamily="34" charset="0"/>
              </a:rPr>
              <a:t>szerint:</a:t>
            </a:r>
            <a:endParaRPr lang="hu-HU" sz="1200" dirty="0">
              <a:solidFill>
                <a:srgbClr val="055091"/>
              </a:solidFill>
              <a:latin typeface="DIN Pro Black" panose="020B0A04020101010102" pitchFamily="34" charset="0"/>
              <a:cs typeface="DIN Pro Black" panose="020B0A04020101010102" pitchFamily="34" charset="0"/>
            </a:endParaRPr>
          </a:p>
          <a:p>
            <a:endParaRPr lang="hu-HU" dirty="0"/>
          </a:p>
        </p:txBody>
      </p:sp>
      <p:sp>
        <p:nvSpPr>
          <p:cNvPr id="8" name="Google Shape;212;p23">
            <a:extLst>
              <a:ext uri="{FF2B5EF4-FFF2-40B4-BE49-F238E27FC236}">
                <a16:creationId xmlns="" xmlns:a16="http://schemas.microsoft.com/office/drawing/2014/main" id="{D5D94574-8341-4796-B3B1-C007AF5C5644}"/>
              </a:ext>
            </a:extLst>
          </p:cNvPr>
          <p:cNvSpPr/>
          <p:nvPr/>
        </p:nvSpPr>
        <p:spPr>
          <a:xfrm>
            <a:off x="778934" y="1756828"/>
            <a:ext cx="330000" cy="330000"/>
          </a:xfrm>
          <a:prstGeom prst="rect">
            <a:avLst/>
          </a:prstGeom>
          <a:solidFill>
            <a:srgbClr val="9FC5E8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chemeClr val="tx1"/>
                </a:solidFill>
                <a:latin typeface="DINPro-Bold" panose="02000503030000020004" pitchFamily="50" charset="0"/>
              </a:rPr>
              <a:t>A</a:t>
            </a:r>
            <a:endParaRPr sz="1100" b="1" dirty="0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9" name="Google Shape;213;p23">
            <a:extLst>
              <a:ext uri="{FF2B5EF4-FFF2-40B4-BE49-F238E27FC236}">
                <a16:creationId xmlns="" xmlns:a16="http://schemas.microsoft.com/office/drawing/2014/main" id="{1FE05D01-C4C1-4B13-B302-412C376E0055}"/>
              </a:ext>
            </a:extLst>
          </p:cNvPr>
          <p:cNvSpPr/>
          <p:nvPr/>
        </p:nvSpPr>
        <p:spPr>
          <a:xfrm>
            <a:off x="778934" y="2571154"/>
            <a:ext cx="330000" cy="330000"/>
          </a:xfrm>
          <a:prstGeom prst="rect">
            <a:avLst/>
          </a:prstGeom>
          <a:solidFill>
            <a:srgbClr val="B4A7D6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chemeClr val="tx1"/>
                </a:solidFill>
                <a:latin typeface="DINPro-Bold" panose="02000503030000020004" pitchFamily="50" charset="0"/>
              </a:rPr>
              <a:t>B</a:t>
            </a:r>
            <a:endParaRPr sz="1100" b="1" dirty="0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10" name="Google Shape;214;p23">
            <a:extLst>
              <a:ext uri="{FF2B5EF4-FFF2-40B4-BE49-F238E27FC236}">
                <a16:creationId xmlns="" xmlns:a16="http://schemas.microsoft.com/office/drawing/2014/main" id="{C3397386-CAF5-47FD-BB22-CF398D44FD61}"/>
              </a:ext>
            </a:extLst>
          </p:cNvPr>
          <p:cNvSpPr/>
          <p:nvPr/>
        </p:nvSpPr>
        <p:spPr>
          <a:xfrm>
            <a:off x="778934" y="3483238"/>
            <a:ext cx="330000" cy="330000"/>
          </a:xfrm>
          <a:prstGeom prst="rect">
            <a:avLst/>
          </a:prstGeom>
          <a:solidFill>
            <a:srgbClr val="D5A6BD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chemeClr val="tx1"/>
                </a:solidFill>
                <a:latin typeface="DINPro-Bold" panose="02000503030000020004" pitchFamily="50" charset="0"/>
              </a:rPr>
              <a:t>C</a:t>
            </a:r>
            <a:endParaRPr sz="1100" b="1" dirty="0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364435" y="2047072"/>
            <a:ext cx="11926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90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komponens</a:t>
            </a:r>
            <a:endParaRPr lang="hu-HU" sz="90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327568" y="2857557"/>
            <a:ext cx="11926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90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komponens</a:t>
            </a: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64437" y="3769851"/>
            <a:ext cx="11926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900" dirty="0" smtClean="0">
                <a:solidFill>
                  <a:srgbClr val="055091"/>
                </a:solidFill>
                <a:latin typeface="DIN Pro Light" panose="020B0504020101010102" pitchFamily="34" charset="0"/>
                <a:cs typeface="DIN Pro Light" panose="020B0504020101010102" pitchFamily="34" charset="0"/>
              </a:rPr>
              <a:t>komponens</a:t>
            </a:r>
            <a:endParaRPr lang="hu-HU" sz="1050" dirty="0">
              <a:solidFill>
                <a:srgbClr val="055091"/>
              </a:solidFill>
              <a:latin typeface="DIN Pro Light" panose="020B0504020101010102" pitchFamily="34" charset="0"/>
              <a:cs typeface="DIN Pro Light" panose="020B0504020101010102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57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05;p23"/>
          <p:cNvSpPr txBox="1">
            <a:spLocks noGrp="1"/>
          </p:cNvSpPr>
          <p:nvPr>
            <p:ph type="body" idx="1"/>
          </p:nvPr>
        </p:nvSpPr>
        <p:spPr>
          <a:xfrm>
            <a:off x="311700" y="1042033"/>
            <a:ext cx="8520600" cy="40952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hu" sz="1400" dirty="0">
                <a:solidFill>
                  <a:srgbClr val="055091"/>
                </a:solidFill>
                <a:latin typeface="DINPro-Bold" panose="02000503030000020004" pitchFamily="50" charset="0"/>
              </a:rPr>
              <a:t>Kis-, közép-, valamint nagyvállalkozások			</a:t>
            </a:r>
            <a:r>
              <a:rPr lang="hu" sz="14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	   </a:t>
            </a:r>
            <a:r>
              <a:rPr lang="hu" sz="1400" dirty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rPr>
              <a:t>Komponens</a:t>
            </a:r>
            <a:endParaRPr sz="1400" dirty="0">
              <a:solidFill>
                <a:srgbClr val="055091"/>
              </a:solidFill>
              <a:latin typeface="DINPro" panose="020B0504020101020102" pitchFamily="34" charset="0"/>
              <a:cs typeface="DINPro" panose="020B0504020101020102" pitchFamily="34" charset="0"/>
            </a:endParaRPr>
          </a:p>
        </p:txBody>
      </p:sp>
      <p:sp>
        <p:nvSpPr>
          <p:cNvPr id="5" name="Google Shape;206;p23"/>
          <p:cNvSpPr/>
          <p:nvPr/>
        </p:nvSpPr>
        <p:spPr>
          <a:xfrm>
            <a:off x="323850" y="2794427"/>
            <a:ext cx="8496300" cy="1669052"/>
          </a:xfrm>
          <a:prstGeom prst="rect">
            <a:avLst/>
          </a:prstGeom>
          <a:solidFill>
            <a:schemeClr val="lt1"/>
          </a:solidFill>
          <a:ln w="19050" cap="flat" cmpd="sng">
            <a:solidFill>
              <a:srgbClr val="05509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80975"/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Konzorciumvezetőkre vonatkozó kritériumok:</a:t>
            </a:r>
          </a:p>
          <a:p>
            <a:pPr marL="180975" lvl="0" algn="l" rtl="0">
              <a:spcBef>
                <a:spcPts val="0"/>
              </a:spcBef>
              <a:spcAft>
                <a:spcPts val="0"/>
              </a:spcAft>
              <a:buNone/>
            </a:pPr>
            <a:endParaRPr lang="hu" sz="11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352425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Magyarországon bejegyzett </a:t>
            </a:r>
            <a:r>
              <a:rPr lang="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cég,</a:t>
            </a:r>
            <a:endParaRPr lang="hu" sz="105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352425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hu" sz="105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352425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állam vagy az önkormányzat tulajdoni részesedése – nem éri el a 25%-ot,</a:t>
            </a:r>
          </a:p>
          <a:p>
            <a:pPr marL="352425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hu" sz="105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352425" lvl="0" indent="-1714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a vállalkozás vagy 50%-nál nagyobb tulajdonrésszel rendelkező tulajdonos vállalkozása vagy </a:t>
            </a:r>
            <a:b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r>
              <a:rPr lang="hu" sz="1050" dirty="0">
                <a:solidFill>
                  <a:srgbClr val="055091"/>
                </a:solidFill>
                <a:latin typeface="DINPro" panose="020B0504020101020102" pitchFamily="34" charset="0"/>
              </a:rPr>
              <a:t>magánszemély tulajdonoson keresztül kapcsolódó vállalkozása rendelkezik legalább öt lezárt üzleti évvel.</a:t>
            </a:r>
            <a:endParaRPr sz="105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6" name="Google Shape;209;p23"/>
          <p:cNvSpPr txBox="1"/>
          <p:nvPr/>
        </p:nvSpPr>
        <p:spPr>
          <a:xfrm>
            <a:off x="7792304" y="3371075"/>
            <a:ext cx="773654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dirty="0">
                <a:solidFill>
                  <a:srgbClr val="055091"/>
                </a:solidFill>
                <a:latin typeface="DINPro-Black" panose="02000503030000020004" pitchFamily="50" charset="0"/>
              </a:rPr>
              <a:t>&lt; 25%</a:t>
            </a:r>
            <a:endParaRPr dirty="0">
              <a:solidFill>
                <a:srgbClr val="055091"/>
              </a:solidFill>
              <a:latin typeface="DINPro-Black" panose="02000503030000020004" pitchFamily="50" charset="0"/>
            </a:endParaRPr>
          </a:p>
        </p:txBody>
      </p:sp>
      <p:sp>
        <p:nvSpPr>
          <p:cNvPr id="7" name="Google Shape;211;p23"/>
          <p:cNvSpPr/>
          <p:nvPr/>
        </p:nvSpPr>
        <p:spPr>
          <a:xfrm>
            <a:off x="6985202" y="1523203"/>
            <a:ext cx="330000" cy="330000"/>
          </a:xfrm>
          <a:prstGeom prst="rect">
            <a:avLst/>
          </a:prstGeom>
          <a:solidFill>
            <a:srgbClr val="D5A6BD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rgbClr val="05509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C</a:t>
            </a:r>
            <a:endParaRPr sz="1100" b="1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8" name="Google Shape;212;p23"/>
          <p:cNvSpPr/>
          <p:nvPr/>
        </p:nvSpPr>
        <p:spPr>
          <a:xfrm>
            <a:off x="6985202" y="2053820"/>
            <a:ext cx="330000" cy="330000"/>
          </a:xfrm>
          <a:prstGeom prst="rect">
            <a:avLst/>
          </a:prstGeom>
          <a:solidFill>
            <a:srgbClr val="9FC5E8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rgbClr val="05509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A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9" name="Google Shape;213;p23"/>
          <p:cNvSpPr/>
          <p:nvPr/>
        </p:nvSpPr>
        <p:spPr>
          <a:xfrm>
            <a:off x="7462304" y="2043372"/>
            <a:ext cx="330000" cy="330000"/>
          </a:xfrm>
          <a:prstGeom prst="rect">
            <a:avLst/>
          </a:prstGeom>
          <a:solidFill>
            <a:srgbClr val="B4A7D6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rgbClr val="05509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B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cxnSp>
        <p:nvCxnSpPr>
          <p:cNvPr id="10" name="Google Shape;215;p23"/>
          <p:cNvCxnSpPr/>
          <p:nvPr/>
        </p:nvCxnSpPr>
        <p:spPr>
          <a:xfrm>
            <a:off x="5281400" y="1665125"/>
            <a:ext cx="538500" cy="0"/>
          </a:xfrm>
          <a:prstGeom prst="straightConnector1">
            <a:avLst/>
          </a:prstGeom>
          <a:noFill/>
          <a:ln w="15875" cap="flat" cmpd="sng">
            <a:solidFill>
              <a:srgbClr val="05509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" name="Google Shape;216;p23"/>
          <p:cNvCxnSpPr/>
          <p:nvPr/>
        </p:nvCxnSpPr>
        <p:spPr>
          <a:xfrm>
            <a:off x="5281400" y="2198523"/>
            <a:ext cx="538500" cy="0"/>
          </a:xfrm>
          <a:prstGeom prst="straightConnector1">
            <a:avLst/>
          </a:prstGeom>
          <a:noFill/>
          <a:ln w="15875" cap="flat" cmpd="sng">
            <a:solidFill>
              <a:srgbClr val="05509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" name="Google Shape;67;p14"/>
          <p:cNvSpPr txBox="1">
            <a:spLocks/>
          </p:cNvSpPr>
          <p:nvPr/>
        </p:nvSpPr>
        <p:spPr>
          <a:xfrm>
            <a:off x="253600" y="98204"/>
            <a:ext cx="8520600" cy="1006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Pályázók köre</a:t>
            </a:r>
          </a:p>
        </p:txBody>
      </p:sp>
      <p:sp>
        <p:nvSpPr>
          <p:cNvPr id="13" name="Téglalap 12"/>
          <p:cNvSpPr/>
          <p:nvPr/>
        </p:nvSpPr>
        <p:spPr>
          <a:xfrm>
            <a:off x="642730" y="1430495"/>
            <a:ext cx="53087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hu-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Ö</a:t>
            </a:r>
            <a:r>
              <a:rPr lang="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nállóan vagy konzorciumi formában		</a:t>
            </a:r>
            <a:endParaRPr lang="hu" sz="12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lvl="1">
              <a:lnSpc>
                <a:spcPct val="150000"/>
              </a:lnSpc>
            </a:pPr>
            <a:r>
              <a:rPr lang="hu-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K</a:t>
            </a:r>
            <a:r>
              <a:rPr lang="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izárólag konzorciumi </a:t>
            </a: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formában (2 </a:t>
            </a:r>
            <a:r>
              <a:rPr lang="hu" sz="1200" dirty="0" smtClean="0">
                <a:solidFill>
                  <a:srgbClr val="055091"/>
                </a:solidFill>
                <a:latin typeface="DINPro" panose="020B0504020101020102" pitchFamily="34" charset="0"/>
              </a:rPr>
              <a:t>tagú konzorcium: </a:t>
            </a: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tagjai a konzorciumvezető és célországbeli projektcége) </a:t>
            </a:r>
            <a:endParaRPr lang="hu-HU" sz="12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pic>
        <p:nvPicPr>
          <p:cNvPr id="14" name="Kép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355" y="3367427"/>
            <a:ext cx="409097" cy="396000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5678" y="3853936"/>
            <a:ext cx="502304" cy="521541"/>
          </a:xfrm>
          <a:prstGeom prst="rect">
            <a:avLst/>
          </a:prstGeom>
        </p:spPr>
      </p:pic>
      <p:sp>
        <p:nvSpPr>
          <p:cNvPr id="16" name="Google Shape;209;p23"/>
          <p:cNvSpPr txBox="1"/>
          <p:nvPr/>
        </p:nvSpPr>
        <p:spPr>
          <a:xfrm>
            <a:off x="7408304" y="4001792"/>
            <a:ext cx="583918" cy="385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dirty="0">
                <a:solidFill>
                  <a:srgbClr val="055091"/>
                </a:solidFill>
                <a:latin typeface="DINPro-Black" panose="02000503030000020004" pitchFamily="50" charset="0"/>
              </a:rPr>
              <a:t>5 év</a:t>
            </a:r>
            <a:endParaRPr dirty="0">
              <a:solidFill>
                <a:srgbClr val="055091"/>
              </a:solidFill>
              <a:latin typeface="DINPro-Black" panose="02000503030000020004" pitchFamily="50" charset="0"/>
            </a:endParaRPr>
          </a:p>
        </p:txBody>
      </p:sp>
      <p:grpSp>
        <p:nvGrpSpPr>
          <p:cNvPr id="17" name="Csoportba foglalás 16">
            <a:extLst>
              <a:ext uri="{FF2B5EF4-FFF2-40B4-BE49-F238E27FC236}">
                <a16:creationId xmlns="" xmlns:a16="http://schemas.microsoft.com/office/drawing/2014/main" id="{9E6FF45E-0C31-43D9-BC0C-06C060D9CB26}"/>
              </a:ext>
            </a:extLst>
          </p:cNvPr>
          <p:cNvGrpSpPr/>
          <p:nvPr/>
        </p:nvGrpSpPr>
        <p:grpSpPr>
          <a:xfrm>
            <a:off x="7315202" y="2839850"/>
            <a:ext cx="683580" cy="428031"/>
            <a:chOff x="770496" y="1888969"/>
            <a:chExt cx="523203" cy="338512"/>
          </a:xfrm>
        </p:grpSpPr>
        <p:sp>
          <p:nvSpPr>
            <p:cNvPr id="18" name="Google Shape;209;p23">
              <a:extLst>
                <a:ext uri="{FF2B5EF4-FFF2-40B4-BE49-F238E27FC236}">
                  <a16:creationId xmlns="" xmlns:a16="http://schemas.microsoft.com/office/drawing/2014/main" id="{105F6082-F458-4808-8EE4-69530CC8FECC}"/>
                </a:ext>
              </a:extLst>
            </p:cNvPr>
            <p:cNvSpPr txBox="1"/>
            <p:nvPr/>
          </p:nvSpPr>
          <p:spPr>
            <a:xfrm>
              <a:off x="775517" y="1888969"/>
              <a:ext cx="518182" cy="325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hu" sz="1800" dirty="0">
                  <a:solidFill>
                    <a:srgbClr val="055091"/>
                  </a:solidFill>
                  <a:latin typeface="DINPro-Black" panose="02000503030000020004" pitchFamily="50" charset="0"/>
                </a:rPr>
                <a:t>HU</a:t>
              </a:r>
              <a:endParaRPr sz="1800" dirty="0">
                <a:solidFill>
                  <a:srgbClr val="055091"/>
                </a:solidFill>
                <a:latin typeface="DINPro-Black" panose="02000503030000020004" pitchFamily="50" charset="0"/>
              </a:endParaRPr>
            </a:p>
          </p:txBody>
        </p:sp>
        <p:sp>
          <p:nvSpPr>
            <p:cNvPr id="19" name="Ellipszis 18">
              <a:extLst>
                <a:ext uri="{FF2B5EF4-FFF2-40B4-BE49-F238E27FC236}">
                  <a16:creationId xmlns="" xmlns:a16="http://schemas.microsoft.com/office/drawing/2014/main" id="{BC8AE7E0-B51C-4385-8FB6-20F7ECFAE869}"/>
                </a:ext>
              </a:extLst>
            </p:cNvPr>
            <p:cNvSpPr/>
            <p:nvPr/>
          </p:nvSpPr>
          <p:spPr>
            <a:xfrm>
              <a:off x="770496" y="1930301"/>
              <a:ext cx="518182" cy="297180"/>
            </a:xfrm>
            <a:prstGeom prst="ellipse">
              <a:avLst/>
            </a:prstGeom>
            <a:noFill/>
            <a:ln w="25400">
              <a:solidFill>
                <a:srgbClr val="0550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346744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églalap 16"/>
          <p:cNvSpPr/>
          <p:nvPr/>
        </p:nvSpPr>
        <p:spPr>
          <a:xfrm>
            <a:off x="0" y="1147482"/>
            <a:ext cx="9144000" cy="209849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rgbClr val="CCECFF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54" y="895105"/>
            <a:ext cx="9048307" cy="4701749"/>
          </a:xfrm>
          <a:prstGeom prst="rect">
            <a:avLst/>
          </a:prstGeom>
        </p:spPr>
      </p:pic>
      <p:sp>
        <p:nvSpPr>
          <p:cNvPr id="5" name="Google Shape;153;p21"/>
          <p:cNvSpPr txBox="1">
            <a:spLocks noGrp="1"/>
          </p:cNvSpPr>
          <p:nvPr>
            <p:ph type="body" idx="1"/>
          </p:nvPr>
        </p:nvSpPr>
        <p:spPr>
          <a:xfrm>
            <a:off x="328863" y="3358307"/>
            <a:ext cx="2852603" cy="118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A támogatás folyósítása a </a:t>
            </a: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6 havonta </a:t>
            </a: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benyújtott </a:t>
            </a:r>
            <a:r>
              <a:rPr lang="hu" sz="1100" dirty="0">
                <a:solidFill>
                  <a:srgbClr val="055091"/>
                </a:solidFill>
                <a:latin typeface="DIN Pro Bold" panose="020B0804020101020102" pitchFamily="34" charset="0"/>
                <a:cs typeface="DIN Pro Bold" panose="020B0804020101020102" pitchFamily="34" charset="0"/>
              </a:rPr>
              <a:t>beszámoló</a:t>
            </a: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 szerinti, jóváhagyott költségek utófinanszírozásával történik.</a:t>
            </a:r>
            <a:endParaRPr sz="11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100" dirty="0">
              <a:solidFill>
                <a:srgbClr val="055091"/>
              </a:solidFill>
            </a:endParaRPr>
          </a:p>
        </p:txBody>
      </p:sp>
      <p:sp>
        <p:nvSpPr>
          <p:cNvPr id="6" name="Google Shape;156;p21"/>
          <p:cNvSpPr txBox="1"/>
          <p:nvPr/>
        </p:nvSpPr>
        <p:spPr>
          <a:xfrm>
            <a:off x="3520583" y="3358307"/>
            <a:ext cx="2300422" cy="11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A Kedvezményezett a támogatás </a:t>
            </a: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50%-ának </a:t>
            </a:r>
            <a:r>
              <a:rPr lang="hu" sz="1100" b="1" dirty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rPr>
              <a:t>megfelelő </a:t>
            </a:r>
            <a:r>
              <a:rPr lang="hu" sz="1100" b="1" dirty="0" smtClean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rPr>
              <a:t>összegű </a:t>
            </a: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előlegre </a:t>
            </a:r>
            <a:r>
              <a:rPr lang="hu" sz="1100" b="1" dirty="0">
                <a:solidFill>
                  <a:srgbClr val="055091"/>
                </a:solidFill>
                <a:latin typeface="DINPro" panose="020B0504020101020102" pitchFamily="34" charset="0"/>
                <a:cs typeface="DINPro" panose="020B0504020101020102" pitchFamily="34" charset="0"/>
              </a:rPr>
              <a:t>jogosult.</a:t>
            </a:r>
            <a:endParaRPr sz="1100" dirty="0">
              <a:solidFill>
                <a:srgbClr val="055091"/>
              </a:solidFill>
              <a:latin typeface="DINPro" panose="020B0504020101020102" pitchFamily="34" charset="0"/>
              <a:cs typeface="DINPro" panose="020B0504020101020102" pitchFamily="34" charset="0"/>
            </a:endParaRPr>
          </a:p>
        </p:txBody>
      </p:sp>
      <p:sp>
        <p:nvSpPr>
          <p:cNvPr id="7" name="Google Shape;158;p21"/>
          <p:cNvSpPr txBox="1"/>
          <p:nvPr/>
        </p:nvSpPr>
        <p:spPr>
          <a:xfrm>
            <a:off x="6160122" y="3358307"/>
            <a:ext cx="2700345" cy="109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A támogatott projekt </a:t>
            </a:r>
            <a:r>
              <a:rPr lang="hu" sz="1100" dirty="0">
                <a:solidFill>
                  <a:srgbClr val="055091"/>
                </a:solidFill>
                <a:latin typeface="DIN Pro Bold" panose="020B0804020101020102" pitchFamily="34" charset="0"/>
                <a:cs typeface="DIN Pro Bold" panose="020B0804020101020102" pitchFamily="34" charset="0"/>
              </a:rPr>
              <a:t>megvalósításának</a:t>
            </a: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 maximális </a:t>
            </a:r>
            <a:r>
              <a:rPr lang="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időtartama: </a:t>
            </a:r>
            <a:r>
              <a:rPr lang="hu" sz="1100" dirty="0">
                <a:solidFill>
                  <a:srgbClr val="055091"/>
                </a:solidFill>
                <a:latin typeface="DIN Pro Bold" panose="020B0804020101020102" pitchFamily="34" charset="0"/>
                <a:cs typeface="DIN Pro Bold" panose="020B0804020101020102" pitchFamily="34" charset="0"/>
              </a:rPr>
              <a:t>36 hónap</a:t>
            </a: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. </a:t>
            </a:r>
            <a:b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r>
              <a:rPr lang="hu" sz="1100" dirty="0">
                <a:solidFill>
                  <a:srgbClr val="055091"/>
                </a:solidFill>
                <a:latin typeface="DINPro" panose="020B0504020101020102" pitchFamily="34" charset="0"/>
              </a:rPr>
              <a:t>A költségek elszámolhatóságának végső </a:t>
            </a:r>
            <a:r>
              <a:rPr lang="hu" sz="1100" dirty="0" smtClean="0">
                <a:solidFill>
                  <a:srgbClr val="055091"/>
                </a:solidFill>
                <a:latin typeface="DINPro" panose="020B0504020101020102" pitchFamily="34" charset="0"/>
              </a:rPr>
              <a:t>határideje: </a:t>
            </a: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2024. július 31.</a:t>
            </a:r>
            <a:endParaRPr sz="1100" b="1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8" name="Google Shape;67;p14"/>
          <p:cNvSpPr txBox="1">
            <a:spLocks/>
          </p:cNvSpPr>
          <p:nvPr/>
        </p:nvSpPr>
        <p:spPr>
          <a:xfrm>
            <a:off x="253600" y="98204"/>
            <a:ext cx="8520600" cy="1006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Támogatás folyósítása</a:t>
            </a: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213" y="1472154"/>
            <a:ext cx="1386280" cy="1384234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4670793" y="1577988"/>
            <a:ext cx="96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rgbClr val="055091"/>
                </a:solidFill>
                <a:latin typeface="DINPro-Black" panose="02000503030000020004" pitchFamily="50" charset="0"/>
              </a:rPr>
              <a:t>50%</a:t>
            </a: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29" y="1343154"/>
            <a:ext cx="1600741" cy="1598378"/>
          </a:xfrm>
          <a:prstGeom prst="rect">
            <a:avLst/>
          </a:prstGeom>
        </p:spPr>
      </p:pic>
      <p:sp>
        <p:nvSpPr>
          <p:cNvPr id="12" name="Szövegdoboz 11"/>
          <p:cNvSpPr txBox="1"/>
          <p:nvPr/>
        </p:nvSpPr>
        <p:spPr>
          <a:xfrm>
            <a:off x="1498026" y="1770272"/>
            <a:ext cx="511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rgbClr val="055091"/>
                </a:solidFill>
                <a:latin typeface="DINPro-Black" panose="02000503030000020004" pitchFamily="50" charset="0"/>
              </a:rPr>
              <a:t>6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1403145" y="2169843"/>
            <a:ext cx="6561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55091"/>
                </a:solidFill>
                <a:latin typeface="DINPro-Black" panose="02000503030000020004" pitchFamily="50" charset="0"/>
              </a:rPr>
              <a:t>hónap</a:t>
            </a:r>
          </a:p>
        </p:txBody>
      </p:sp>
      <p:pic>
        <p:nvPicPr>
          <p:cNvPr id="14" name="Kép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4586" y="1416759"/>
            <a:ext cx="1520547" cy="1518302"/>
          </a:xfrm>
          <a:prstGeom prst="rect">
            <a:avLst/>
          </a:prstGeom>
        </p:spPr>
      </p:pic>
      <p:sp>
        <p:nvSpPr>
          <p:cNvPr id="15" name="Szövegdoboz 14"/>
          <p:cNvSpPr txBox="1"/>
          <p:nvPr/>
        </p:nvSpPr>
        <p:spPr>
          <a:xfrm>
            <a:off x="6860792" y="1947895"/>
            <a:ext cx="96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rgbClr val="055091"/>
                </a:solidFill>
                <a:latin typeface="DINPro-Black" panose="02000503030000020004" pitchFamily="50" charset="0"/>
              </a:rPr>
              <a:t>36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6860792" y="2351296"/>
            <a:ext cx="6639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55091"/>
                </a:solidFill>
                <a:latin typeface="DINPro-Black" panose="02000503030000020004" pitchFamily="50" charset="0"/>
              </a:rPr>
              <a:t>hónap</a:t>
            </a:r>
          </a:p>
        </p:txBody>
      </p:sp>
    </p:spTree>
    <p:extLst>
      <p:ext uri="{BB962C8B-B14F-4D97-AF65-F5344CB8AC3E}">
        <p14:creationId xmlns:p14="http://schemas.microsoft.com/office/powerpoint/2010/main" val="154913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65;p22"/>
          <p:cNvSpPr txBox="1">
            <a:spLocks noGrp="1"/>
          </p:cNvSpPr>
          <p:nvPr>
            <p:ph type="body" idx="1"/>
          </p:nvPr>
        </p:nvSpPr>
        <p:spPr>
          <a:xfrm>
            <a:off x="323850" y="1297838"/>
            <a:ext cx="4072800" cy="456437"/>
          </a:xfrm>
          <a:prstGeom prst="rect">
            <a:avLst/>
          </a:prstGeom>
          <a:solidFill>
            <a:srgbClr val="055091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44000" tIns="0" rIns="144000" bIns="360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u" sz="1400" b="1" dirty="0">
                <a:solidFill>
                  <a:schemeClr val="bg1"/>
                </a:solidFill>
                <a:latin typeface="DINPro-Bold" panose="02000503030000020004" pitchFamily="50" charset="0"/>
              </a:rPr>
              <a:t>Önállóan támogatható tevékenységek</a:t>
            </a:r>
            <a:endParaRPr sz="24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5" name="Google Shape;168;p22"/>
          <p:cNvSpPr txBox="1"/>
          <p:nvPr/>
        </p:nvSpPr>
        <p:spPr>
          <a:xfrm>
            <a:off x="796604" y="188902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rgbClr val="055091"/>
                </a:solidFill>
                <a:latin typeface="DINPro-Bold" panose="02000503030000020004" pitchFamily="50" charset="0"/>
              </a:rPr>
              <a:t>Beruházás megvalósításához kapcsolódó költségek</a:t>
            </a:r>
            <a:endParaRPr sz="1100" b="1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6" name="Google Shape;170;p22"/>
          <p:cNvSpPr txBox="1"/>
          <p:nvPr/>
        </p:nvSpPr>
        <p:spPr>
          <a:xfrm>
            <a:off x="850177" y="2290048"/>
            <a:ext cx="3344958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u" sz="1200" dirty="0">
                <a:solidFill>
                  <a:srgbClr val="055091"/>
                </a:solidFill>
                <a:latin typeface="DINPro" panose="020B0504020101020102" pitchFamily="34" charset="0"/>
              </a:rPr>
              <a:t>Immateriális javak beszerzésének költsége</a:t>
            </a:r>
            <a:endParaRPr sz="120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7" name="Google Shape;172;p22"/>
          <p:cNvSpPr txBox="1"/>
          <p:nvPr/>
        </p:nvSpPr>
        <p:spPr>
          <a:xfrm>
            <a:off x="833304" y="2584048"/>
            <a:ext cx="3115646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u" sz="1200">
                <a:solidFill>
                  <a:srgbClr val="055091"/>
                </a:solidFill>
                <a:latin typeface="DINPro" panose="020B0504020101020102" pitchFamily="34" charset="0"/>
              </a:rPr>
              <a:t>Építéshez kapcsolódó költségek</a:t>
            </a:r>
            <a:endParaRPr sz="120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8" name="Google Shape;174;p22"/>
          <p:cNvSpPr txBox="1"/>
          <p:nvPr/>
        </p:nvSpPr>
        <p:spPr>
          <a:xfrm>
            <a:off x="833304" y="2888848"/>
            <a:ext cx="3115646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u" sz="1200">
                <a:solidFill>
                  <a:srgbClr val="055091"/>
                </a:solidFill>
                <a:latin typeface="DINPro" panose="020B0504020101020102" pitchFamily="34" charset="0"/>
              </a:rPr>
              <a:t>Eszközbeszerzés költségei</a:t>
            </a:r>
            <a:endParaRPr sz="120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9" name="Google Shape;176;p22"/>
          <p:cNvSpPr txBox="1"/>
          <p:nvPr/>
        </p:nvSpPr>
        <p:spPr>
          <a:xfrm>
            <a:off x="833304" y="3193648"/>
            <a:ext cx="3115646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hu" sz="1200">
                <a:solidFill>
                  <a:srgbClr val="055091"/>
                </a:solidFill>
                <a:latin typeface="DINPro" panose="020B0504020101020102" pitchFamily="34" charset="0"/>
              </a:rPr>
              <a:t>Igénybe vett szolgáltatások</a:t>
            </a:r>
            <a:endParaRPr sz="120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10" name="Google Shape;179;p22"/>
          <p:cNvSpPr txBox="1"/>
          <p:nvPr/>
        </p:nvSpPr>
        <p:spPr>
          <a:xfrm>
            <a:off x="833304" y="3580225"/>
            <a:ext cx="2898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Megújuló energiafejlesztésre irányuló fejlesztésekhez kapcsolódó költségek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1" name="Google Shape;180;p22"/>
          <p:cNvSpPr txBox="1">
            <a:spLocks/>
          </p:cNvSpPr>
          <p:nvPr/>
        </p:nvSpPr>
        <p:spPr>
          <a:xfrm>
            <a:off x="4747350" y="1297838"/>
            <a:ext cx="4072800" cy="456437"/>
          </a:xfrm>
          <a:prstGeom prst="rect">
            <a:avLst/>
          </a:prstGeom>
          <a:solidFill>
            <a:srgbClr val="055091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144000" tIns="0" rIns="144000" bIns="360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>
              <a:lnSpc>
                <a:spcPct val="100000"/>
              </a:lnSpc>
              <a:buFont typeface="Arial"/>
              <a:buNone/>
            </a:pPr>
            <a:r>
              <a:rPr lang="hu-HU" sz="1400" b="1" smtClean="0">
                <a:solidFill>
                  <a:schemeClr val="bg1"/>
                </a:solidFill>
                <a:latin typeface="DINPro-Bold" panose="02000503030000020004" pitchFamily="50" charset="0"/>
              </a:rPr>
              <a:t>Önállóan NEM támogatható tevékenységek</a:t>
            </a:r>
            <a:endParaRPr lang="hu-HU" sz="2400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12" name="Google Shape;183;p22"/>
          <p:cNvSpPr txBox="1"/>
          <p:nvPr/>
        </p:nvSpPr>
        <p:spPr>
          <a:xfrm>
            <a:off x="5215400" y="18816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Ipari kutatás költségei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3" name="Google Shape;186;p22"/>
          <p:cNvSpPr txBox="1"/>
          <p:nvPr/>
        </p:nvSpPr>
        <p:spPr>
          <a:xfrm>
            <a:off x="5215400" y="23107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Kísérleti fejlesztés költségei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4" name="Google Shape;189;p22"/>
          <p:cNvSpPr txBox="1"/>
          <p:nvPr/>
        </p:nvSpPr>
        <p:spPr>
          <a:xfrm>
            <a:off x="5215350" y="27251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Piacrajutás költségei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5" name="Google Shape;192;p22"/>
          <p:cNvSpPr txBox="1"/>
          <p:nvPr/>
        </p:nvSpPr>
        <p:spPr>
          <a:xfrm>
            <a:off x="5215400" y="31395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Kommunikációs költségek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6" name="Google Shape;195;p22"/>
          <p:cNvSpPr txBox="1"/>
          <p:nvPr/>
        </p:nvSpPr>
        <p:spPr>
          <a:xfrm>
            <a:off x="5215400" y="35686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Projektelőkészítés költségei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7" name="Google Shape;198;p22"/>
          <p:cNvSpPr txBox="1"/>
          <p:nvPr/>
        </p:nvSpPr>
        <p:spPr>
          <a:xfrm>
            <a:off x="5215350" y="3983075"/>
            <a:ext cx="25749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rgbClr val="055091"/>
                </a:solidFill>
                <a:latin typeface="DINPro-Bold" panose="02000503030000020004" pitchFamily="50" charset="0"/>
              </a:rPr>
              <a:t>Projektmenedzsment költségei</a:t>
            </a:r>
            <a:endParaRPr sz="1100" b="1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8" name="Google Shape;67;p14"/>
          <p:cNvSpPr txBox="1">
            <a:spLocks/>
          </p:cNvSpPr>
          <p:nvPr/>
        </p:nvSpPr>
        <p:spPr>
          <a:xfrm>
            <a:off x="253600" y="209284"/>
            <a:ext cx="8566550" cy="461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sz="20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Támogatható tevékenységek</a:t>
            </a:r>
          </a:p>
          <a:p>
            <a:r>
              <a:rPr lang="hu-HU" sz="20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Elszámolható költségek</a:t>
            </a:r>
            <a:endParaRPr lang="hu-HU" sz="20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pic>
        <p:nvPicPr>
          <p:cNvPr id="20" name="Kép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195" y="3551701"/>
            <a:ext cx="222343" cy="361940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971" y="3986303"/>
            <a:ext cx="364116" cy="363110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983" y="3634207"/>
            <a:ext cx="349069" cy="302011"/>
          </a:xfrm>
          <a:prstGeom prst="rect">
            <a:avLst/>
          </a:prstGeom>
        </p:spPr>
      </p:pic>
      <p:pic>
        <p:nvPicPr>
          <p:cNvPr id="23" name="Kép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942" y="1890167"/>
            <a:ext cx="314256" cy="313015"/>
          </a:xfrm>
          <a:prstGeom prst="rect">
            <a:avLst/>
          </a:prstGeom>
        </p:spPr>
      </p:pic>
      <p:pic>
        <p:nvPicPr>
          <p:cNvPr id="24" name="Kép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1429" y="2732136"/>
            <a:ext cx="304728" cy="303844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5763" y="2320030"/>
            <a:ext cx="221171" cy="312540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03961" y="3180888"/>
            <a:ext cx="264925" cy="265228"/>
          </a:xfrm>
          <a:prstGeom prst="rect">
            <a:avLst/>
          </a:prstGeom>
        </p:spPr>
      </p:pic>
      <p:pic>
        <p:nvPicPr>
          <p:cNvPr id="27" name="Kép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5240" y="1888647"/>
            <a:ext cx="323056" cy="3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7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23;p24"/>
          <p:cNvSpPr/>
          <p:nvPr/>
        </p:nvSpPr>
        <p:spPr>
          <a:xfrm>
            <a:off x="4912251" y="1216185"/>
            <a:ext cx="2770056" cy="451350"/>
          </a:xfrm>
          <a:prstGeom prst="rect">
            <a:avLst/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dirty="0">
                <a:solidFill>
                  <a:schemeClr val="bg1"/>
                </a:solidFill>
                <a:latin typeface="DINPro-Bold" panose="02000503030000020004" pitchFamily="50" charset="0"/>
              </a:rPr>
              <a:t>Önálló kedvezményezett esetén</a:t>
            </a:r>
            <a:endParaRPr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5" name="Google Shape;225;p24"/>
          <p:cNvSpPr/>
          <p:nvPr/>
        </p:nvSpPr>
        <p:spPr>
          <a:xfrm>
            <a:off x="3397557" y="1289529"/>
            <a:ext cx="330000" cy="330000"/>
          </a:xfrm>
          <a:prstGeom prst="rect">
            <a:avLst/>
          </a:prstGeom>
          <a:solidFill>
            <a:srgbClr val="9FC5E8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chemeClr val="tx1"/>
                </a:solidFill>
                <a:latin typeface="DINPro-Bold" panose="02000503030000020004" pitchFamily="50" charset="0"/>
              </a:rPr>
              <a:t>A</a:t>
            </a:r>
            <a:endParaRPr sz="1100" b="1" dirty="0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6" name="Google Shape;226;p24"/>
          <p:cNvSpPr/>
          <p:nvPr/>
        </p:nvSpPr>
        <p:spPr>
          <a:xfrm>
            <a:off x="3777365" y="1289529"/>
            <a:ext cx="330000" cy="330000"/>
          </a:xfrm>
          <a:prstGeom prst="rect">
            <a:avLst/>
          </a:prstGeom>
          <a:solidFill>
            <a:srgbClr val="B4A7D6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chemeClr val="tx1"/>
                </a:solidFill>
                <a:latin typeface="DINPro-Bold" panose="02000503030000020004" pitchFamily="50" charset="0"/>
              </a:rPr>
              <a:t>B</a:t>
            </a:r>
            <a:endParaRPr sz="1100" b="1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7" name="Google Shape;227;p24"/>
          <p:cNvSpPr/>
          <p:nvPr/>
        </p:nvSpPr>
        <p:spPr>
          <a:xfrm>
            <a:off x="4157173" y="1289529"/>
            <a:ext cx="330000" cy="330000"/>
          </a:xfrm>
          <a:prstGeom prst="rect">
            <a:avLst/>
          </a:prstGeom>
          <a:solidFill>
            <a:srgbClr val="D5A6BD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>
                <a:solidFill>
                  <a:schemeClr val="tx1"/>
                </a:solidFill>
                <a:latin typeface="DINPro-Bold" panose="02000503030000020004" pitchFamily="50" charset="0"/>
              </a:rPr>
              <a:t>C</a:t>
            </a:r>
            <a:endParaRPr sz="1100" b="1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8" name="Google Shape;228;p24"/>
          <p:cNvSpPr/>
          <p:nvPr/>
        </p:nvSpPr>
        <p:spPr>
          <a:xfrm>
            <a:off x="323850" y="1228854"/>
            <a:ext cx="2999795" cy="451350"/>
          </a:xfrm>
          <a:prstGeom prst="rect">
            <a:avLst/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dirty="0">
                <a:solidFill>
                  <a:schemeClr val="bg1"/>
                </a:solidFill>
                <a:latin typeface="DINPro-Bold" panose="02000503030000020004" pitchFamily="50" charset="0"/>
              </a:rPr>
              <a:t>Mindhárom komponens esetében</a:t>
            </a:r>
            <a:endParaRPr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9" name="Google Shape;229;p24"/>
          <p:cNvSpPr txBox="1"/>
          <p:nvPr/>
        </p:nvSpPr>
        <p:spPr>
          <a:xfrm>
            <a:off x="235500" y="3493425"/>
            <a:ext cx="4179600" cy="10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u" sz="1000" dirty="0">
                <a:solidFill>
                  <a:srgbClr val="055091"/>
                </a:solidFill>
                <a:latin typeface="DINPro" panose="020B0504020101020102" pitchFamily="34" charset="0"/>
              </a:rPr>
              <a:t>Nyertes pályázat esetén a Kedvezményezett (konzorciumi pályázat esetén a Konzorciumvezető) kötelezettséget vállal, hogy </a:t>
            </a:r>
            <a:r>
              <a:rPr lang="hu" sz="1000" b="1" dirty="0">
                <a:solidFill>
                  <a:srgbClr val="055091"/>
                </a:solidFill>
                <a:latin typeface="DINPro-Bold" panose="02000503030000020004" pitchFamily="50" charset="0"/>
              </a:rPr>
              <a:t>a projekt keretében végzett tevékenységekhez kapcsolható árbevétele</a:t>
            </a:r>
            <a:r>
              <a:rPr lang="hu" sz="1000" dirty="0">
                <a:solidFill>
                  <a:srgbClr val="055091"/>
                </a:solidFill>
                <a:latin typeface="DINPro-Bold" panose="02000503030000020004" pitchFamily="50" charset="0"/>
              </a:rPr>
              <a:t>, </a:t>
            </a:r>
            <a:r>
              <a:rPr lang="hu" sz="1000" dirty="0">
                <a:solidFill>
                  <a:srgbClr val="055091"/>
                </a:solidFill>
                <a:latin typeface="DINPro" panose="020B0504020101020102" pitchFamily="34" charset="0"/>
              </a:rPr>
              <a:t>vagy pénzügyi műveletek bevétele a fenntartási időszakban összesen eléri a megítélt támogatás 30%-át.</a:t>
            </a:r>
            <a:endParaRPr sz="10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055091"/>
              </a:solidFill>
            </a:endParaRPr>
          </a:p>
        </p:txBody>
      </p:sp>
      <p:sp>
        <p:nvSpPr>
          <p:cNvPr id="10" name="Google Shape;231;p24"/>
          <p:cNvSpPr/>
          <p:nvPr/>
        </p:nvSpPr>
        <p:spPr>
          <a:xfrm>
            <a:off x="7750003" y="1276860"/>
            <a:ext cx="330000" cy="330000"/>
          </a:xfrm>
          <a:prstGeom prst="rect">
            <a:avLst/>
          </a:prstGeom>
          <a:solidFill>
            <a:srgbClr val="D5A6BD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tx1"/>
              </a:solidFill>
              <a:latin typeface="DINPro-Bold" panose="02000503030000020004" pitchFamily="50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100" b="1" dirty="0">
                <a:solidFill>
                  <a:schemeClr val="tx1"/>
                </a:solidFill>
                <a:latin typeface="DINPro-Bold" panose="02000503030000020004" pitchFamily="50" charset="0"/>
              </a:rPr>
              <a:t>C</a:t>
            </a:r>
            <a:endParaRPr sz="1100" b="1" dirty="0">
              <a:solidFill>
                <a:schemeClr val="tx1"/>
              </a:solidFill>
              <a:latin typeface="DINPro-Bold" panose="02000503030000020004" pitchFamily="50" charset="0"/>
            </a:endParaRPr>
          </a:p>
        </p:txBody>
      </p:sp>
      <p:sp>
        <p:nvSpPr>
          <p:cNvPr id="11" name="Google Shape;232;p24"/>
          <p:cNvSpPr txBox="1"/>
          <p:nvPr/>
        </p:nvSpPr>
        <p:spPr>
          <a:xfrm>
            <a:off x="4806425" y="3483625"/>
            <a:ext cx="3865200" cy="105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u" sz="1000" dirty="0">
                <a:solidFill>
                  <a:srgbClr val="055091"/>
                </a:solidFill>
                <a:latin typeface="DINPro" panose="020B0504020101020102" pitchFamily="34" charset="0"/>
              </a:rPr>
              <a:t>Nyertes pályázat esetén a Kedvezményezett kötelezettséget vállal arra, hogy a </a:t>
            </a:r>
            <a:r>
              <a:rPr lang="hu" sz="1000" dirty="0">
                <a:solidFill>
                  <a:srgbClr val="055091"/>
                </a:solidFill>
                <a:latin typeface="DINPro-Bold" panose="02000503030000020004" pitchFamily="50" charset="0"/>
              </a:rPr>
              <a:t>megítélt támogatás 50%-át elérő összegű beruházást</a:t>
            </a:r>
            <a:r>
              <a:rPr lang="hu" sz="1000" dirty="0">
                <a:solidFill>
                  <a:srgbClr val="055091"/>
                </a:solidFill>
                <a:latin typeface="DINPro" panose="020B0504020101020102" pitchFamily="34" charset="0"/>
              </a:rPr>
              <a:t> hajt végre a C. komponensben megjelölt célországok valamelyikében.</a:t>
            </a:r>
            <a:endParaRPr sz="1000" dirty="0">
              <a:solidFill>
                <a:srgbClr val="055091"/>
              </a:solidFill>
              <a:latin typeface="DINPro" panose="020B0504020101020102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05509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055091"/>
              </a:solidFill>
            </a:endParaRPr>
          </a:p>
        </p:txBody>
      </p:sp>
      <p:sp>
        <p:nvSpPr>
          <p:cNvPr id="12" name="Google Shape;67;p14"/>
          <p:cNvSpPr txBox="1">
            <a:spLocks/>
          </p:cNvSpPr>
          <p:nvPr/>
        </p:nvSpPr>
        <p:spPr>
          <a:xfrm>
            <a:off x="253600" y="98204"/>
            <a:ext cx="8520600" cy="1006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Kötelező vállalás</a:t>
            </a:r>
          </a:p>
        </p:txBody>
      </p:sp>
      <p:pic>
        <p:nvPicPr>
          <p:cNvPr id="13" name="Kép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7449" y="2158060"/>
            <a:ext cx="765296" cy="762275"/>
          </a:xfrm>
          <a:prstGeom prst="rect">
            <a:avLst/>
          </a:prstGeom>
        </p:spPr>
      </p:pic>
      <p:sp>
        <p:nvSpPr>
          <p:cNvPr id="14" name="Szövegdoboz 13"/>
          <p:cNvSpPr txBox="1"/>
          <p:nvPr/>
        </p:nvSpPr>
        <p:spPr>
          <a:xfrm>
            <a:off x="7237489" y="2360735"/>
            <a:ext cx="969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>
                <a:solidFill>
                  <a:srgbClr val="055091"/>
                </a:solidFill>
                <a:latin typeface="DINPro-Black" panose="02000503030000020004" pitchFamily="50" charset="0"/>
              </a:rPr>
              <a:t>50%</a:t>
            </a:r>
          </a:p>
        </p:txBody>
      </p:sp>
      <p:sp>
        <p:nvSpPr>
          <p:cNvPr id="15" name="Téglalap 14"/>
          <p:cNvSpPr/>
          <p:nvPr/>
        </p:nvSpPr>
        <p:spPr>
          <a:xfrm>
            <a:off x="2691837" y="2397001"/>
            <a:ext cx="893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800" dirty="0">
                <a:solidFill>
                  <a:srgbClr val="055091"/>
                </a:solidFill>
                <a:latin typeface="DINPro-Black" panose="02000503030000020004" pitchFamily="50" charset="0"/>
              </a:rPr>
              <a:t>30%</a:t>
            </a:r>
          </a:p>
        </p:txBody>
      </p:sp>
      <p:pic>
        <p:nvPicPr>
          <p:cNvPr id="16" name="Kép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512" y="2106383"/>
            <a:ext cx="836130" cy="865628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259" y="2441245"/>
            <a:ext cx="274178" cy="388376"/>
          </a:xfrm>
          <a:prstGeom prst="rect">
            <a:avLst/>
          </a:prstGeom>
        </p:spPr>
      </p:pic>
      <p:pic>
        <p:nvPicPr>
          <p:cNvPr id="18" name="Kép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6730" y="2382266"/>
            <a:ext cx="274178" cy="38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12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7;p14"/>
          <p:cNvSpPr txBox="1">
            <a:spLocks/>
          </p:cNvSpPr>
          <p:nvPr/>
        </p:nvSpPr>
        <p:spPr>
          <a:xfrm>
            <a:off x="160835" y="51486"/>
            <a:ext cx="8520600" cy="550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hu-HU" dirty="0">
                <a:solidFill>
                  <a:srgbClr val="055091"/>
                </a:solidFill>
                <a:latin typeface="DINPro-Bold" panose="02000503030000020004" pitchFamily="50" charset="0"/>
              </a:rPr>
              <a:t>Támogatás mértéke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6439719" y="957293"/>
            <a:ext cx="969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>
                <a:solidFill>
                  <a:schemeClr val="bg1"/>
                </a:solidFill>
                <a:latin typeface="DINPro-Black" panose="02000503030000020004" pitchFamily="50" charset="0"/>
              </a:rPr>
              <a:t>60%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6538513" y="1309020"/>
            <a:ext cx="5584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050" dirty="0">
                <a:solidFill>
                  <a:schemeClr val="bg1"/>
                </a:solidFill>
                <a:latin typeface="DINPro" panose="020B0504020101020102" pitchFamily="34" charset="0"/>
              </a:rPr>
              <a:t>Max.</a:t>
            </a:r>
          </a:p>
        </p:txBody>
      </p:sp>
      <p:sp>
        <p:nvSpPr>
          <p:cNvPr id="7" name="Ötszög 6"/>
          <p:cNvSpPr/>
          <p:nvPr/>
        </p:nvSpPr>
        <p:spPr>
          <a:xfrm>
            <a:off x="1037885" y="3021984"/>
            <a:ext cx="5187068" cy="552450"/>
          </a:xfrm>
          <a:prstGeom prst="homePlate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Induló vállalkozásoknak nyújtott támogatás</a:t>
            </a:r>
          </a:p>
        </p:txBody>
      </p:sp>
      <p:sp>
        <p:nvSpPr>
          <p:cNvPr id="8" name="Ötszög 7"/>
          <p:cNvSpPr/>
          <p:nvPr/>
        </p:nvSpPr>
        <p:spPr>
          <a:xfrm>
            <a:off x="1037885" y="1556112"/>
            <a:ext cx="5187068" cy="552450"/>
          </a:xfrm>
          <a:prstGeom prst="homePlate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Megújuló energia termelésére irányuló</a:t>
            </a:r>
          </a:p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beruházási támogatás</a:t>
            </a:r>
          </a:p>
        </p:txBody>
      </p:sp>
      <p:sp>
        <p:nvSpPr>
          <p:cNvPr id="9" name="Ötszög 8"/>
          <p:cNvSpPr/>
          <p:nvPr/>
        </p:nvSpPr>
        <p:spPr>
          <a:xfrm>
            <a:off x="1037885" y="3749483"/>
            <a:ext cx="5187068" cy="552450"/>
          </a:xfrm>
          <a:prstGeom prst="homePlate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Csekély összegű (de </a:t>
            </a:r>
            <a:r>
              <a:rPr lang="hu-HU" sz="1200" dirty="0" err="1">
                <a:solidFill>
                  <a:srgbClr val="055091"/>
                </a:solidFill>
                <a:latin typeface="DINPro-Bold" panose="02000503030000020004" pitchFamily="50" charset="0"/>
              </a:rPr>
              <a:t>minimis</a:t>
            </a:r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) támogatás esetén</a:t>
            </a:r>
          </a:p>
        </p:txBody>
      </p:sp>
      <p:sp>
        <p:nvSpPr>
          <p:cNvPr id="10" name="Ötszög 9"/>
          <p:cNvSpPr/>
          <p:nvPr/>
        </p:nvSpPr>
        <p:spPr>
          <a:xfrm>
            <a:off x="1037885" y="824801"/>
            <a:ext cx="5187068" cy="550825"/>
          </a:xfrm>
          <a:prstGeom prst="homePlate">
            <a:avLst>
              <a:gd name="adj" fmla="val 30120"/>
            </a:avLst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Regionális beruházási támogatás</a:t>
            </a:r>
          </a:p>
        </p:txBody>
      </p:sp>
      <p:grpSp>
        <p:nvGrpSpPr>
          <p:cNvPr id="11" name="Csoportba foglalás 10">
            <a:extLst>
              <a:ext uri="{FF2B5EF4-FFF2-40B4-BE49-F238E27FC236}">
                <a16:creationId xmlns="" xmlns:a16="http://schemas.microsoft.com/office/drawing/2014/main" id="{4AC0BA13-C554-4AF4-BC19-0DC072F55985}"/>
              </a:ext>
            </a:extLst>
          </p:cNvPr>
          <p:cNvGrpSpPr/>
          <p:nvPr/>
        </p:nvGrpSpPr>
        <p:grpSpPr>
          <a:xfrm>
            <a:off x="6525799" y="804589"/>
            <a:ext cx="707753" cy="602499"/>
            <a:chOff x="7248943" y="2035114"/>
            <a:chExt cx="707753" cy="602499"/>
          </a:xfrm>
        </p:grpSpPr>
        <p:sp>
          <p:nvSpPr>
            <p:cNvPr id="12" name="Ellipszis 11"/>
            <p:cNvSpPr/>
            <p:nvPr/>
          </p:nvSpPr>
          <p:spPr>
            <a:xfrm>
              <a:off x="7248943" y="2035114"/>
              <a:ext cx="602499" cy="602499"/>
            </a:xfrm>
            <a:prstGeom prst="ellipse">
              <a:avLst/>
            </a:prstGeom>
            <a:solidFill>
              <a:srgbClr val="05509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7270989" y="2349141"/>
              <a:ext cx="5584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900" dirty="0">
                  <a:solidFill>
                    <a:schemeClr val="bg1"/>
                  </a:solidFill>
                  <a:latin typeface="DINPro" panose="020B0504020101020102" pitchFamily="34" charset="0"/>
                </a:rPr>
                <a:t>Max.</a:t>
              </a: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7257035" y="2105138"/>
              <a:ext cx="699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800" dirty="0">
                  <a:solidFill>
                    <a:schemeClr val="bg1"/>
                  </a:solidFill>
                  <a:latin typeface="DINPro-Black" panose="02000503030000020004" pitchFamily="50" charset="0"/>
                </a:rPr>
                <a:t>60%</a:t>
              </a:r>
            </a:p>
          </p:txBody>
        </p:sp>
      </p:grpSp>
      <p:grpSp>
        <p:nvGrpSpPr>
          <p:cNvPr id="15" name="Csoportba foglalás 14">
            <a:extLst>
              <a:ext uri="{FF2B5EF4-FFF2-40B4-BE49-F238E27FC236}">
                <a16:creationId xmlns="" xmlns:a16="http://schemas.microsoft.com/office/drawing/2014/main" id="{D5AF84E7-331F-417F-90DC-3A12A416BF12}"/>
              </a:ext>
            </a:extLst>
          </p:cNvPr>
          <p:cNvGrpSpPr/>
          <p:nvPr/>
        </p:nvGrpSpPr>
        <p:grpSpPr>
          <a:xfrm>
            <a:off x="6525799" y="2270500"/>
            <a:ext cx="707753" cy="602499"/>
            <a:chOff x="6965425" y="2681071"/>
            <a:chExt cx="707753" cy="602499"/>
          </a:xfrm>
        </p:grpSpPr>
        <p:sp>
          <p:nvSpPr>
            <p:cNvPr id="16" name="Ellipszis 15"/>
            <p:cNvSpPr/>
            <p:nvPr/>
          </p:nvSpPr>
          <p:spPr>
            <a:xfrm>
              <a:off x="6965425" y="2681071"/>
              <a:ext cx="602499" cy="602499"/>
            </a:xfrm>
            <a:prstGeom prst="ellipse">
              <a:avLst/>
            </a:prstGeom>
            <a:solidFill>
              <a:srgbClr val="05509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7" name="Szövegdoboz 16"/>
            <p:cNvSpPr txBox="1"/>
            <p:nvPr/>
          </p:nvSpPr>
          <p:spPr>
            <a:xfrm>
              <a:off x="6987471" y="2995098"/>
              <a:ext cx="5584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900" dirty="0">
                  <a:solidFill>
                    <a:schemeClr val="bg1"/>
                  </a:solidFill>
                  <a:latin typeface="DINPro" panose="020B0504020101020102" pitchFamily="34" charset="0"/>
                </a:rPr>
                <a:t>Max.</a:t>
              </a:r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6973517" y="2751095"/>
              <a:ext cx="699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800" dirty="0">
                  <a:solidFill>
                    <a:schemeClr val="bg1"/>
                  </a:solidFill>
                  <a:latin typeface="DINPro-Black" panose="02000503030000020004" pitchFamily="50" charset="0"/>
                </a:rPr>
                <a:t>60%</a:t>
              </a:r>
            </a:p>
          </p:txBody>
        </p:sp>
      </p:grpSp>
      <p:grpSp>
        <p:nvGrpSpPr>
          <p:cNvPr id="19" name="Csoportba foglalás 18">
            <a:extLst>
              <a:ext uri="{FF2B5EF4-FFF2-40B4-BE49-F238E27FC236}">
                <a16:creationId xmlns="" xmlns:a16="http://schemas.microsoft.com/office/drawing/2014/main" id="{AE2F8694-A710-4C08-99CC-15AA69C431A5}"/>
              </a:ext>
            </a:extLst>
          </p:cNvPr>
          <p:cNvGrpSpPr/>
          <p:nvPr/>
        </p:nvGrpSpPr>
        <p:grpSpPr>
          <a:xfrm>
            <a:off x="6525799" y="3723634"/>
            <a:ext cx="707753" cy="602499"/>
            <a:chOff x="6947838" y="3440185"/>
            <a:chExt cx="707753" cy="602499"/>
          </a:xfrm>
        </p:grpSpPr>
        <p:sp>
          <p:nvSpPr>
            <p:cNvPr id="20" name="Ellipszis 19"/>
            <p:cNvSpPr/>
            <p:nvPr/>
          </p:nvSpPr>
          <p:spPr>
            <a:xfrm>
              <a:off x="6947838" y="3440185"/>
              <a:ext cx="602499" cy="602499"/>
            </a:xfrm>
            <a:prstGeom prst="ellipse">
              <a:avLst/>
            </a:prstGeom>
            <a:solidFill>
              <a:srgbClr val="05509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grpSp>
          <p:nvGrpSpPr>
            <p:cNvPr id="21" name="Csoportba foglalás 20">
              <a:extLst>
                <a:ext uri="{FF2B5EF4-FFF2-40B4-BE49-F238E27FC236}">
                  <a16:creationId xmlns="" xmlns:a16="http://schemas.microsoft.com/office/drawing/2014/main" id="{EF40A25B-3625-4DD7-B5A9-EFBD04DE0E3D}"/>
                </a:ext>
              </a:extLst>
            </p:cNvPr>
            <p:cNvGrpSpPr/>
            <p:nvPr/>
          </p:nvGrpSpPr>
          <p:grpSpPr>
            <a:xfrm>
              <a:off x="6955930" y="3510209"/>
              <a:ext cx="699661" cy="474835"/>
              <a:chOff x="6955930" y="3510209"/>
              <a:chExt cx="699661" cy="474835"/>
            </a:xfrm>
          </p:grpSpPr>
          <p:sp>
            <p:nvSpPr>
              <p:cNvPr id="22" name="Szövegdoboz 21"/>
              <p:cNvSpPr txBox="1"/>
              <p:nvPr/>
            </p:nvSpPr>
            <p:spPr>
              <a:xfrm>
                <a:off x="6969884" y="3754212"/>
                <a:ext cx="558405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900" dirty="0">
                    <a:solidFill>
                      <a:schemeClr val="bg1"/>
                    </a:solidFill>
                    <a:latin typeface="DINPro" panose="020B0504020101020102" pitchFamily="34" charset="0"/>
                  </a:rPr>
                  <a:t>Max.</a:t>
                </a:r>
              </a:p>
            </p:txBody>
          </p:sp>
          <p:sp>
            <p:nvSpPr>
              <p:cNvPr id="23" name="Szövegdoboz 22"/>
              <p:cNvSpPr txBox="1"/>
              <p:nvPr/>
            </p:nvSpPr>
            <p:spPr>
              <a:xfrm>
                <a:off x="6955930" y="3510209"/>
                <a:ext cx="6996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800" dirty="0">
                    <a:solidFill>
                      <a:schemeClr val="bg1"/>
                    </a:solidFill>
                    <a:latin typeface="DINPro-Black" panose="02000503030000020004" pitchFamily="50" charset="0"/>
                  </a:rPr>
                  <a:t>60%</a:t>
                </a:r>
              </a:p>
            </p:txBody>
          </p:sp>
        </p:grpSp>
      </p:grpSp>
      <p:grpSp>
        <p:nvGrpSpPr>
          <p:cNvPr id="24" name="Csoportba foglalás 23">
            <a:extLst>
              <a:ext uri="{FF2B5EF4-FFF2-40B4-BE49-F238E27FC236}">
                <a16:creationId xmlns="" xmlns:a16="http://schemas.microsoft.com/office/drawing/2014/main" id="{BEA31C05-E039-4F27-9FEF-B7909E213868}"/>
              </a:ext>
            </a:extLst>
          </p:cNvPr>
          <p:cNvGrpSpPr/>
          <p:nvPr/>
        </p:nvGrpSpPr>
        <p:grpSpPr>
          <a:xfrm>
            <a:off x="6530028" y="1556011"/>
            <a:ext cx="707753" cy="602499"/>
            <a:chOff x="7248943" y="2035114"/>
            <a:chExt cx="707753" cy="602499"/>
          </a:xfrm>
        </p:grpSpPr>
        <p:sp>
          <p:nvSpPr>
            <p:cNvPr id="25" name="Ellipszis 24">
              <a:extLst>
                <a:ext uri="{FF2B5EF4-FFF2-40B4-BE49-F238E27FC236}">
                  <a16:creationId xmlns="" xmlns:a16="http://schemas.microsoft.com/office/drawing/2014/main" id="{3BBE7A0E-5F1E-40D7-9DA2-0975D77DB7A0}"/>
                </a:ext>
              </a:extLst>
            </p:cNvPr>
            <p:cNvSpPr/>
            <p:nvPr/>
          </p:nvSpPr>
          <p:spPr>
            <a:xfrm>
              <a:off x="7248943" y="2035114"/>
              <a:ext cx="602499" cy="602499"/>
            </a:xfrm>
            <a:prstGeom prst="ellipse">
              <a:avLst/>
            </a:prstGeom>
            <a:solidFill>
              <a:srgbClr val="05509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6" name="Szövegdoboz 25">
              <a:extLst>
                <a:ext uri="{FF2B5EF4-FFF2-40B4-BE49-F238E27FC236}">
                  <a16:creationId xmlns="" xmlns:a16="http://schemas.microsoft.com/office/drawing/2014/main" id="{3DC436C7-E410-4472-9472-8B00D3126241}"/>
                </a:ext>
              </a:extLst>
            </p:cNvPr>
            <p:cNvSpPr txBox="1"/>
            <p:nvPr/>
          </p:nvSpPr>
          <p:spPr>
            <a:xfrm>
              <a:off x="7270989" y="2349141"/>
              <a:ext cx="5584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900" dirty="0">
                  <a:solidFill>
                    <a:schemeClr val="bg1"/>
                  </a:solidFill>
                  <a:latin typeface="DINPro" panose="020B0504020101020102" pitchFamily="34" charset="0"/>
                </a:rPr>
                <a:t>Max.</a:t>
              </a: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="" xmlns:a16="http://schemas.microsoft.com/office/drawing/2014/main" id="{B44DEE04-321E-4ECE-A5BC-726F9F29872E}"/>
                </a:ext>
              </a:extLst>
            </p:cNvPr>
            <p:cNvSpPr txBox="1"/>
            <p:nvPr/>
          </p:nvSpPr>
          <p:spPr>
            <a:xfrm>
              <a:off x="7257035" y="2105138"/>
              <a:ext cx="699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800" dirty="0">
                  <a:solidFill>
                    <a:schemeClr val="bg1"/>
                  </a:solidFill>
                  <a:latin typeface="DINPro-Black" panose="02000503030000020004" pitchFamily="50" charset="0"/>
                </a:rPr>
                <a:t>60%</a:t>
              </a:r>
            </a:p>
          </p:txBody>
        </p:sp>
      </p:grpSp>
      <p:sp>
        <p:nvSpPr>
          <p:cNvPr id="28" name="Ötszög 9">
            <a:extLst>
              <a:ext uri="{FF2B5EF4-FFF2-40B4-BE49-F238E27FC236}">
                <a16:creationId xmlns="" xmlns:a16="http://schemas.microsoft.com/office/drawing/2014/main" id="{DB9B6A1F-9D36-45E0-9667-4F7AEECA92D5}"/>
              </a:ext>
            </a:extLst>
          </p:cNvPr>
          <p:cNvSpPr/>
          <p:nvPr/>
        </p:nvSpPr>
        <p:spPr>
          <a:xfrm>
            <a:off x="1037885" y="2289048"/>
            <a:ext cx="5187068" cy="552450"/>
          </a:xfrm>
          <a:prstGeom prst="homePlate">
            <a:avLst/>
          </a:prstGeom>
          <a:solidFill>
            <a:srgbClr val="CCEC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hu-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Kutatás-fejlesztési projekthez nyújtott támogatás</a:t>
            </a:r>
          </a:p>
        </p:txBody>
      </p:sp>
      <p:grpSp>
        <p:nvGrpSpPr>
          <p:cNvPr id="29" name="Csoportba foglalás 28">
            <a:extLst>
              <a:ext uri="{FF2B5EF4-FFF2-40B4-BE49-F238E27FC236}">
                <a16:creationId xmlns="" xmlns:a16="http://schemas.microsoft.com/office/drawing/2014/main" id="{5724A97A-006D-4B31-917E-E3D929A5DDF0}"/>
              </a:ext>
            </a:extLst>
          </p:cNvPr>
          <p:cNvGrpSpPr/>
          <p:nvPr/>
        </p:nvGrpSpPr>
        <p:grpSpPr>
          <a:xfrm>
            <a:off x="6525799" y="3001891"/>
            <a:ext cx="707753" cy="602499"/>
            <a:chOff x="6965425" y="2681071"/>
            <a:chExt cx="707753" cy="602499"/>
          </a:xfrm>
        </p:grpSpPr>
        <p:sp>
          <p:nvSpPr>
            <p:cNvPr id="30" name="Ellipszis 29">
              <a:extLst>
                <a:ext uri="{FF2B5EF4-FFF2-40B4-BE49-F238E27FC236}">
                  <a16:creationId xmlns="" xmlns:a16="http://schemas.microsoft.com/office/drawing/2014/main" id="{3605007A-47B0-45E0-A17D-EE03982CC74E}"/>
                </a:ext>
              </a:extLst>
            </p:cNvPr>
            <p:cNvSpPr/>
            <p:nvPr/>
          </p:nvSpPr>
          <p:spPr>
            <a:xfrm>
              <a:off x="6965425" y="2681071"/>
              <a:ext cx="602499" cy="602499"/>
            </a:xfrm>
            <a:prstGeom prst="ellipse">
              <a:avLst/>
            </a:prstGeom>
            <a:solidFill>
              <a:srgbClr val="05509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1" name="Szövegdoboz 30">
              <a:extLst>
                <a:ext uri="{FF2B5EF4-FFF2-40B4-BE49-F238E27FC236}">
                  <a16:creationId xmlns="" xmlns:a16="http://schemas.microsoft.com/office/drawing/2014/main" id="{FC3DD7AD-DA35-4CDF-9734-0490B56299A5}"/>
                </a:ext>
              </a:extLst>
            </p:cNvPr>
            <p:cNvSpPr txBox="1"/>
            <p:nvPr/>
          </p:nvSpPr>
          <p:spPr>
            <a:xfrm>
              <a:off x="6987471" y="2995098"/>
              <a:ext cx="5584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900" dirty="0">
                  <a:solidFill>
                    <a:schemeClr val="bg1"/>
                  </a:solidFill>
                  <a:latin typeface="DINPro" panose="020B0504020101020102" pitchFamily="34" charset="0"/>
                </a:rPr>
                <a:t>Max.</a:t>
              </a:r>
            </a:p>
          </p:txBody>
        </p:sp>
        <p:sp>
          <p:nvSpPr>
            <p:cNvPr id="32" name="Szövegdoboz 31">
              <a:extLst>
                <a:ext uri="{FF2B5EF4-FFF2-40B4-BE49-F238E27FC236}">
                  <a16:creationId xmlns="" xmlns:a16="http://schemas.microsoft.com/office/drawing/2014/main" id="{5E94473F-1E04-41B1-B4B2-D153F8F4DA7E}"/>
                </a:ext>
              </a:extLst>
            </p:cNvPr>
            <p:cNvSpPr txBox="1"/>
            <p:nvPr/>
          </p:nvSpPr>
          <p:spPr>
            <a:xfrm>
              <a:off x="6973517" y="2751095"/>
              <a:ext cx="699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800" dirty="0">
                  <a:solidFill>
                    <a:schemeClr val="bg1"/>
                  </a:solidFill>
                  <a:latin typeface="DINPro-Black" panose="02000503030000020004" pitchFamily="50" charset="0"/>
                </a:rPr>
                <a:t>60%</a:t>
              </a:r>
            </a:p>
          </p:txBody>
        </p:sp>
      </p:grpSp>
      <p:pic>
        <p:nvPicPr>
          <p:cNvPr id="33" name="Kép 32">
            <a:extLst>
              <a:ext uri="{FF2B5EF4-FFF2-40B4-BE49-F238E27FC236}">
                <a16:creationId xmlns="" xmlns:a16="http://schemas.microsoft.com/office/drawing/2014/main" id="{66A3D228-9FF2-49B8-A329-8886C76BC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060" y="921064"/>
            <a:ext cx="314256" cy="313015"/>
          </a:xfrm>
          <a:prstGeom prst="rect">
            <a:avLst/>
          </a:prstGeom>
        </p:spPr>
      </p:pic>
      <p:pic>
        <p:nvPicPr>
          <p:cNvPr id="34" name="Kép 33">
            <a:extLst>
              <a:ext uri="{FF2B5EF4-FFF2-40B4-BE49-F238E27FC236}">
                <a16:creationId xmlns="" xmlns:a16="http://schemas.microsoft.com/office/drawing/2014/main" id="{08C86111-2565-4228-80B6-4810ECD8D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56" y="1659695"/>
            <a:ext cx="349069" cy="302011"/>
          </a:xfrm>
          <a:prstGeom prst="rect">
            <a:avLst/>
          </a:prstGeom>
        </p:spPr>
      </p:pic>
      <p:pic>
        <p:nvPicPr>
          <p:cNvPr id="35" name="Kép 34">
            <a:extLst>
              <a:ext uri="{FF2B5EF4-FFF2-40B4-BE49-F238E27FC236}">
                <a16:creationId xmlns="" xmlns:a16="http://schemas.microsoft.com/office/drawing/2014/main" id="{D4604F3E-AE6F-41BA-851B-1B1C232D66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600" y="2384683"/>
            <a:ext cx="221171" cy="312540"/>
          </a:xfrm>
          <a:prstGeom prst="rect">
            <a:avLst/>
          </a:prstGeom>
        </p:spPr>
      </p:pic>
      <p:pic>
        <p:nvPicPr>
          <p:cNvPr id="36" name="Kép 35">
            <a:extLst>
              <a:ext uri="{FF2B5EF4-FFF2-40B4-BE49-F238E27FC236}">
                <a16:creationId xmlns="" xmlns:a16="http://schemas.microsoft.com/office/drawing/2014/main" id="{19959D53-71D7-4FC1-B70B-67F9820C03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741" y="3181795"/>
            <a:ext cx="231467" cy="231126"/>
          </a:xfrm>
          <a:prstGeom prst="rect">
            <a:avLst/>
          </a:prstGeom>
        </p:spPr>
      </p:pic>
      <p:pic>
        <p:nvPicPr>
          <p:cNvPr id="37" name="Kép 36">
            <a:extLst>
              <a:ext uri="{FF2B5EF4-FFF2-40B4-BE49-F238E27FC236}">
                <a16:creationId xmlns="" xmlns:a16="http://schemas.microsoft.com/office/drawing/2014/main" id="{C0BDEEF1-C68F-406B-A0C5-0ADD21DBD6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817" y="3856486"/>
            <a:ext cx="325316" cy="336793"/>
          </a:xfrm>
          <a:prstGeom prst="rect">
            <a:avLst/>
          </a:prstGeom>
        </p:spPr>
      </p:pic>
      <p:sp>
        <p:nvSpPr>
          <p:cNvPr id="38" name="Szövegdoboz 37">
            <a:extLst>
              <a:ext uri="{FF2B5EF4-FFF2-40B4-BE49-F238E27FC236}">
                <a16:creationId xmlns="" xmlns:a16="http://schemas.microsoft.com/office/drawing/2014/main" id="{37F74F8D-0579-4106-936D-468B8F88EA0E}"/>
              </a:ext>
            </a:extLst>
          </p:cNvPr>
          <p:cNvSpPr txBox="1"/>
          <p:nvPr/>
        </p:nvSpPr>
        <p:spPr>
          <a:xfrm>
            <a:off x="7409121" y="877028"/>
            <a:ext cx="13432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megvalósulás</a:t>
            </a:r>
            <a:b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helyétől függően</a:t>
            </a:r>
          </a:p>
        </p:txBody>
      </p:sp>
      <p:sp>
        <p:nvSpPr>
          <p:cNvPr id="39" name="Szövegdoboz 38">
            <a:extLst>
              <a:ext uri="{FF2B5EF4-FFF2-40B4-BE49-F238E27FC236}">
                <a16:creationId xmlns="" xmlns:a16="http://schemas.microsoft.com/office/drawing/2014/main" id="{41E8C401-F278-477B-B4C1-EF26FD2B1B9D}"/>
              </a:ext>
            </a:extLst>
          </p:cNvPr>
          <p:cNvSpPr txBox="1"/>
          <p:nvPr/>
        </p:nvSpPr>
        <p:spPr>
          <a:xfrm>
            <a:off x="7409120" y="1641816"/>
            <a:ext cx="13432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számítási módtól függően</a:t>
            </a:r>
          </a:p>
        </p:txBody>
      </p:sp>
      <p:sp>
        <p:nvSpPr>
          <p:cNvPr id="40" name="Szövegdoboz 39">
            <a:extLst>
              <a:ext uri="{FF2B5EF4-FFF2-40B4-BE49-F238E27FC236}">
                <a16:creationId xmlns="" xmlns:a16="http://schemas.microsoft.com/office/drawing/2014/main" id="{CADD9FB1-CF15-49EA-B8BF-4E5F99A24558}"/>
              </a:ext>
            </a:extLst>
          </p:cNvPr>
          <p:cNvSpPr txBox="1"/>
          <p:nvPr/>
        </p:nvSpPr>
        <p:spPr>
          <a:xfrm>
            <a:off x="7395868" y="3034828"/>
            <a:ext cx="17063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egységesen</a:t>
            </a:r>
            <a:endParaRPr lang="hu-HU" sz="105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41" name="Szövegdoboz 40">
            <a:extLst>
              <a:ext uri="{FF2B5EF4-FFF2-40B4-BE49-F238E27FC236}">
                <a16:creationId xmlns="" xmlns:a16="http://schemas.microsoft.com/office/drawing/2014/main" id="{CADD9FB1-CF15-49EA-B8BF-4E5F99A24558}"/>
              </a:ext>
            </a:extLst>
          </p:cNvPr>
          <p:cNvSpPr txBox="1"/>
          <p:nvPr/>
        </p:nvSpPr>
        <p:spPr>
          <a:xfrm>
            <a:off x="7395868" y="3764529"/>
            <a:ext cx="17063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>
                <a:solidFill>
                  <a:srgbClr val="055091"/>
                </a:solidFill>
                <a:latin typeface="DINPro" panose="020B0504020101020102" pitchFamily="34" charset="0"/>
              </a:rPr>
              <a:t>egységesen</a:t>
            </a:r>
            <a:endParaRPr lang="hu-HU" sz="1050" dirty="0">
              <a:solidFill>
                <a:srgbClr val="055091"/>
              </a:solidFill>
              <a:latin typeface="DINPro" panose="020B0504020101020102" pitchFamily="34" charset="0"/>
            </a:endParaRPr>
          </a:p>
        </p:txBody>
      </p:sp>
      <p:sp>
        <p:nvSpPr>
          <p:cNvPr id="42" name="Szövegdoboz 41">
            <a:extLst>
              <a:ext uri="{FF2B5EF4-FFF2-40B4-BE49-F238E27FC236}">
                <a16:creationId xmlns="" xmlns:a16="http://schemas.microsoft.com/office/drawing/2014/main" id="{CADD9FB1-CF15-49EA-B8BF-4E5F99A24558}"/>
              </a:ext>
            </a:extLst>
          </p:cNvPr>
          <p:cNvSpPr txBox="1"/>
          <p:nvPr/>
        </p:nvSpPr>
        <p:spPr>
          <a:xfrm>
            <a:off x="7395868" y="2340524"/>
            <a:ext cx="17063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végzett tevékenységtől</a:t>
            </a:r>
            <a:b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</a:br>
            <a:r>
              <a:rPr lang="hu-HU" sz="1100" dirty="0">
                <a:solidFill>
                  <a:srgbClr val="055091"/>
                </a:solidFill>
                <a:latin typeface="DINPro" panose="020B0504020101020102" pitchFamily="34" charset="0"/>
              </a:rPr>
              <a:t>függően</a:t>
            </a:r>
          </a:p>
        </p:txBody>
      </p:sp>
    </p:spTree>
    <p:extLst>
      <p:ext uri="{BB962C8B-B14F-4D97-AF65-F5344CB8AC3E}">
        <p14:creationId xmlns:p14="http://schemas.microsoft.com/office/powerpoint/2010/main" val="218552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67;p14"/>
          <p:cNvSpPr txBox="1">
            <a:spLocks/>
          </p:cNvSpPr>
          <p:nvPr/>
        </p:nvSpPr>
        <p:spPr>
          <a:xfrm>
            <a:off x="253600" y="98205"/>
            <a:ext cx="8520600" cy="605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rgbClr val="000000"/>
              </a:buClr>
              <a:defRPr/>
            </a:pPr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Külpiaci Növekedési Támogatás</a:t>
            </a:r>
            <a:endParaRPr lang="hu-HU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44" name="Google Shape;144;p20"/>
          <p:cNvSpPr/>
          <p:nvPr/>
        </p:nvSpPr>
        <p:spPr>
          <a:xfrm>
            <a:off x="5852160" y="1890919"/>
            <a:ext cx="1398953" cy="474319"/>
          </a:xfrm>
          <a:prstGeom prst="roundRect">
            <a:avLst>
              <a:gd name="adj" fmla="val 0"/>
            </a:avLst>
          </a:prstGeom>
          <a:noFill/>
          <a:ln w="19050" cap="flat" cmpd="sng">
            <a:solidFill>
              <a:srgbClr val="05509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min. </a:t>
            </a:r>
            <a:b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</a:br>
            <a:r>
              <a:rPr lang="hu" sz="12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280 </a:t>
            </a:r>
            <a: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000 000 </a:t>
            </a:r>
            <a:r>
              <a:rPr lang="hu" sz="12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Ft</a:t>
            </a:r>
            <a:endParaRPr sz="12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45" name="Google Shape;145;p20"/>
          <p:cNvSpPr/>
          <p:nvPr/>
        </p:nvSpPr>
        <p:spPr>
          <a:xfrm>
            <a:off x="5852160" y="3041475"/>
            <a:ext cx="2772280" cy="477136"/>
          </a:xfrm>
          <a:prstGeom prst="roundRect">
            <a:avLst>
              <a:gd name="adj" fmla="val 0"/>
            </a:avLst>
          </a:prstGeom>
          <a:solidFill>
            <a:schemeClr val="lt1"/>
          </a:solidFill>
          <a:ln w="19050" cap="flat" cmpd="sng">
            <a:solidFill>
              <a:srgbClr val="05509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max. </a:t>
            </a:r>
            <a:b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</a:br>
            <a:r>
              <a:rPr lang="hu" sz="1200" dirty="0">
                <a:solidFill>
                  <a:srgbClr val="055091"/>
                </a:solidFill>
                <a:latin typeface="DINPro-Bold" panose="02000503030000020004" pitchFamily="50" charset="0"/>
              </a:rPr>
              <a:t>3 000 000 000 Ft</a:t>
            </a:r>
            <a:endParaRPr sz="12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5" name="Lekerekített téglalap 4"/>
          <p:cNvSpPr/>
          <p:nvPr/>
        </p:nvSpPr>
        <p:spPr>
          <a:xfrm>
            <a:off x="5852160" y="807519"/>
            <a:ext cx="2772280" cy="503122"/>
          </a:xfrm>
          <a:prstGeom prst="roundRect">
            <a:avLst>
              <a:gd name="adj" fmla="val 0"/>
            </a:avLst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000" dirty="0" smtClean="0">
                <a:latin typeface="DINPro-Bold" panose="02000503030000020004" pitchFamily="50" charset="0"/>
              </a:rPr>
              <a:t>23 + 50 Mrd Ft</a:t>
            </a:r>
            <a:endParaRPr lang="hu-HU" sz="2000" dirty="0">
              <a:latin typeface="DINPro-Bold" panose="02000503030000020004" pitchFamily="50" charset="0"/>
            </a:endParaRPr>
          </a:p>
        </p:txBody>
      </p:sp>
      <p:cxnSp>
        <p:nvCxnSpPr>
          <p:cNvPr id="4" name="Egyenes összekötő nyíllal 3"/>
          <p:cNvCxnSpPr/>
          <p:nvPr/>
        </p:nvCxnSpPr>
        <p:spPr>
          <a:xfrm>
            <a:off x="6334500" y="1334499"/>
            <a:ext cx="0" cy="533560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nyíllal 17"/>
          <p:cNvCxnSpPr/>
          <p:nvPr/>
        </p:nvCxnSpPr>
        <p:spPr>
          <a:xfrm flipH="1">
            <a:off x="7854340" y="1332210"/>
            <a:ext cx="6350" cy="1686405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Csoportba foglalás 1"/>
          <p:cNvGrpSpPr/>
          <p:nvPr/>
        </p:nvGrpSpPr>
        <p:grpSpPr>
          <a:xfrm>
            <a:off x="386706" y="784659"/>
            <a:ext cx="4814401" cy="525982"/>
            <a:chOff x="485099" y="982778"/>
            <a:chExt cx="4086901" cy="989511"/>
          </a:xfrm>
        </p:grpSpPr>
        <p:sp>
          <p:nvSpPr>
            <p:cNvPr id="21" name="Google Shape;245;p25"/>
            <p:cNvSpPr/>
            <p:nvPr/>
          </p:nvSpPr>
          <p:spPr>
            <a:xfrm>
              <a:off x="485099" y="982778"/>
              <a:ext cx="4086901" cy="989511"/>
            </a:xfrm>
            <a:prstGeom prst="homePlate">
              <a:avLst>
                <a:gd name="adj" fmla="val 50000"/>
              </a:avLst>
            </a:prstGeom>
            <a:solidFill>
              <a:srgbClr val="CCECFF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spcFirstLastPara="1" wrap="square" lIns="216000" tIns="0" rIns="0" bIns="36000" anchor="ctr" anchorCtr="0">
              <a:noAutofit/>
            </a:bodyPr>
            <a:lstStyle/>
            <a:p>
              <a:pPr marL="714375"/>
              <a:r>
                <a:rPr lang="hu-HU" sz="1600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Rendelkezésre álló keretösszeg</a:t>
              </a:r>
              <a:endParaRPr lang="hu-HU" sz="1600" dirty="0">
                <a:solidFill>
                  <a:srgbClr val="055091"/>
                </a:solidFill>
                <a:latin typeface="DINPro-Bold" panose="02000503030000020004" pitchFamily="50" charset="0"/>
              </a:endParaRPr>
            </a:p>
          </p:txBody>
        </p:sp>
        <p:pic>
          <p:nvPicPr>
            <p:cNvPr id="22" name="Kép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96966" y="1166450"/>
              <a:ext cx="372703" cy="572156"/>
            </a:xfrm>
            <a:prstGeom prst="rect">
              <a:avLst/>
            </a:prstGeom>
          </p:spPr>
        </p:pic>
      </p:grpSp>
      <p:sp>
        <p:nvSpPr>
          <p:cNvPr id="16" name="Szövegdoboz 15"/>
          <p:cNvSpPr txBox="1"/>
          <p:nvPr/>
        </p:nvSpPr>
        <p:spPr>
          <a:xfrm>
            <a:off x="40371" y="4733994"/>
            <a:ext cx="3552825" cy="32316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6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</p:txBody>
      </p:sp>
      <p:sp>
        <p:nvSpPr>
          <p:cNvPr id="17" name="Ötszög 16"/>
          <p:cNvSpPr/>
          <p:nvPr/>
        </p:nvSpPr>
        <p:spPr>
          <a:xfrm>
            <a:off x="386706" y="1475354"/>
            <a:ext cx="2180494" cy="281987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hu-HU" sz="1200" dirty="0" err="1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Előregisztráció</a:t>
            </a:r>
            <a:endParaRPr lang="hu-HU" dirty="0">
              <a:solidFill>
                <a:schemeClr val="bg1"/>
              </a:solidFill>
              <a:latin typeface="DINPro-Bold" panose="02000503030000020004" pitchFamily="50" charset="0"/>
              <a:ea typeface="Arial"/>
              <a:cs typeface="Arial"/>
            </a:endParaRPr>
          </a:p>
        </p:txBody>
      </p:sp>
      <p:sp>
        <p:nvSpPr>
          <p:cNvPr id="19" name="Ötszög 18"/>
          <p:cNvSpPr/>
          <p:nvPr/>
        </p:nvSpPr>
        <p:spPr>
          <a:xfrm>
            <a:off x="386706" y="1881710"/>
            <a:ext cx="2180494" cy="281987"/>
          </a:xfrm>
          <a:prstGeom prst="homePlate">
            <a:avLst/>
          </a:prstGeom>
          <a:solidFill>
            <a:srgbClr val="05509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rtlCol="0" anchor="ctr"/>
          <a:lstStyle/>
          <a:p>
            <a:r>
              <a:rPr lang="hu-HU" sz="1200" dirty="0">
                <a:solidFill>
                  <a:schemeClr val="bg1"/>
                </a:solidFill>
                <a:latin typeface="DINPro-Bold" panose="02000503030000020004" pitchFamily="50" charset="0"/>
                <a:ea typeface="Arial"/>
                <a:cs typeface="Arial"/>
              </a:rPr>
              <a:t>Benyújtott pályázat</a:t>
            </a:r>
          </a:p>
        </p:txBody>
      </p:sp>
      <p:sp>
        <p:nvSpPr>
          <p:cNvPr id="20" name="Google Shape;158;p21"/>
          <p:cNvSpPr txBox="1"/>
          <p:nvPr/>
        </p:nvSpPr>
        <p:spPr>
          <a:xfrm>
            <a:off x="2712504" y="1870719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93 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cxnSp>
        <p:nvCxnSpPr>
          <p:cNvPr id="23" name="Egyenes összekötő nyíllal 22"/>
          <p:cNvCxnSpPr/>
          <p:nvPr/>
        </p:nvCxnSpPr>
        <p:spPr>
          <a:xfrm>
            <a:off x="3497074" y="1616347"/>
            <a:ext cx="331113" cy="0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nyíllal 23"/>
          <p:cNvCxnSpPr/>
          <p:nvPr/>
        </p:nvCxnSpPr>
        <p:spPr>
          <a:xfrm>
            <a:off x="3476187" y="2067797"/>
            <a:ext cx="331113" cy="0"/>
          </a:xfrm>
          <a:prstGeom prst="straightConnector1">
            <a:avLst/>
          </a:prstGeom>
          <a:ln w="19050">
            <a:solidFill>
              <a:srgbClr val="05509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Google Shape;158;p21"/>
          <p:cNvSpPr txBox="1"/>
          <p:nvPr/>
        </p:nvSpPr>
        <p:spPr>
          <a:xfrm>
            <a:off x="3861011" y="1458866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639,38 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6" name="Google Shape;158;p21"/>
          <p:cNvSpPr txBox="1"/>
          <p:nvPr/>
        </p:nvSpPr>
        <p:spPr>
          <a:xfrm>
            <a:off x="3861011" y="1895119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4,05 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7" name="Google Shape;158;p21"/>
          <p:cNvSpPr txBox="1"/>
          <p:nvPr/>
        </p:nvSpPr>
        <p:spPr>
          <a:xfrm>
            <a:off x="2712504" y="1431060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544 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grpSp>
        <p:nvGrpSpPr>
          <p:cNvPr id="28" name="Csoportba foglalás 27"/>
          <p:cNvGrpSpPr/>
          <p:nvPr/>
        </p:nvGrpSpPr>
        <p:grpSpPr>
          <a:xfrm>
            <a:off x="2054869" y="2322905"/>
            <a:ext cx="2078952" cy="351680"/>
            <a:chOff x="4029350" y="3606545"/>
            <a:chExt cx="1469840" cy="452120"/>
          </a:xfrm>
        </p:grpSpPr>
        <p:sp>
          <p:nvSpPr>
            <p:cNvPr id="29" name="Szalag felülnézetben 28"/>
            <p:cNvSpPr/>
            <p:nvPr/>
          </p:nvSpPr>
          <p:spPr>
            <a:xfrm>
              <a:off x="4029350" y="3606545"/>
              <a:ext cx="1469840" cy="452120"/>
            </a:xfrm>
            <a:prstGeom prst="ribbon2">
              <a:avLst/>
            </a:prstGeom>
            <a:solidFill>
              <a:schemeClr val="bg1"/>
            </a:solidFill>
            <a:ln>
              <a:solidFill>
                <a:srgbClr val="0550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Szövegdoboz 29"/>
            <p:cNvSpPr txBox="1"/>
            <p:nvPr/>
          </p:nvSpPr>
          <p:spPr>
            <a:xfrm>
              <a:off x="4422254" y="3656098"/>
              <a:ext cx="695550" cy="266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050" b="1" dirty="0">
                  <a:solidFill>
                    <a:srgbClr val="055091"/>
                  </a:solidFill>
                  <a:latin typeface="DINPro-Bold" panose="02000503030000020004" pitchFamily="50" charset="0"/>
                </a:rPr>
                <a:t>TOP </a:t>
              </a:r>
              <a:r>
                <a:rPr lang="hu-HU" sz="1050" b="1" dirty="0" smtClean="0">
                  <a:solidFill>
                    <a:srgbClr val="055091"/>
                  </a:solidFill>
                  <a:latin typeface="DINPro-Bold" panose="02000503030000020004" pitchFamily="50" charset="0"/>
                </a:rPr>
                <a:t>3</a:t>
              </a:r>
              <a:endParaRPr lang="hu-HU" sz="1050" b="1" dirty="0">
                <a:solidFill>
                  <a:srgbClr val="055091"/>
                </a:solidFill>
                <a:latin typeface="DINPro-Bold" panose="02000503030000020004" pitchFamily="50" charset="0"/>
              </a:endParaRPr>
            </a:p>
          </p:txBody>
        </p:sp>
      </p:grpSp>
      <p:sp>
        <p:nvSpPr>
          <p:cNvPr id="31" name="Téglalap 30"/>
          <p:cNvSpPr/>
          <p:nvPr/>
        </p:nvSpPr>
        <p:spPr>
          <a:xfrm>
            <a:off x="1321098" y="2792917"/>
            <a:ext cx="2044550" cy="5078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Románia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 Szlovákia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Szerbia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32" name="Kocka 31"/>
          <p:cNvSpPr/>
          <p:nvPr/>
        </p:nvSpPr>
        <p:spPr>
          <a:xfrm rot="16200000">
            <a:off x="-306477" y="3438791"/>
            <a:ext cx="1815596" cy="439043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Célországok</a:t>
            </a:r>
          </a:p>
          <a:p>
            <a:pPr algn="ctr"/>
            <a:r>
              <a:rPr lang="hu-HU" sz="1100" b="1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Komponensek A/B/C</a:t>
            </a:r>
            <a:endParaRPr lang="hu-HU" sz="1100" b="1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33" name="Kocka 32"/>
          <p:cNvSpPr/>
          <p:nvPr/>
        </p:nvSpPr>
        <p:spPr>
          <a:xfrm>
            <a:off x="3309353" y="2983741"/>
            <a:ext cx="1814400" cy="439200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200" b="1" dirty="0">
                <a:solidFill>
                  <a:schemeClr val="bg1"/>
                </a:solidFill>
                <a:latin typeface="DINPro-Bold" panose="02000503030000020004" pitchFamily="50" charset="0"/>
              </a:rPr>
              <a:t>T</a:t>
            </a:r>
            <a:r>
              <a:rPr lang="hu-HU" sz="1200" b="1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evékenység</a:t>
            </a:r>
            <a:endParaRPr lang="hu-HU" sz="1200" b="1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34" name="Téglalap 33"/>
          <p:cNvSpPr/>
          <p:nvPr/>
        </p:nvSpPr>
        <p:spPr>
          <a:xfrm>
            <a:off x="3309353" y="3509803"/>
            <a:ext cx="1889643" cy="5078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Szállodai szolgáltatás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 Villamosenergia-termelés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Fémszerkezet gyártás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35" name="Téglalap 34"/>
          <p:cNvSpPr/>
          <p:nvPr/>
        </p:nvSpPr>
        <p:spPr>
          <a:xfrm>
            <a:off x="1321098" y="4067519"/>
            <a:ext cx="2044551" cy="5078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Amerikai Egyesült Államok</a:t>
            </a:r>
          </a:p>
          <a:p>
            <a:pPr lvl="0">
              <a:defRPr/>
            </a:pPr>
            <a:r>
              <a:rPr lang="hu-HU" sz="1100" b="1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</a:t>
            </a: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 </a:t>
            </a:r>
            <a:r>
              <a:rPr lang="hu-HU" sz="1100" b="1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Oroszország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Svájc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36" name="Téglalap 35"/>
          <p:cNvSpPr/>
          <p:nvPr/>
        </p:nvSpPr>
        <p:spPr>
          <a:xfrm>
            <a:off x="1321098" y="3407317"/>
            <a:ext cx="2044550" cy="5078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1. Ukrajna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2. Ghána</a:t>
            </a:r>
          </a:p>
          <a:p>
            <a:pPr lvl="0"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3. Törökország</a:t>
            </a:r>
            <a:endParaRPr lang="hu-HU" sz="1100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37" name="Kocka 36"/>
          <p:cNvSpPr/>
          <p:nvPr/>
        </p:nvSpPr>
        <p:spPr>
          <a:xfrm rot="16200000">
            <a:off x="751969" y="2889011"/>
            <a:ext cx="539059" cy="266896"/>
          </a:xfrm>
          <a:prstGeom prst="cube">
            <a:avLst>
              <a:gd name="adj" fmla="val 0"/>
            </a:avLst>
          </a:prstGeom>
          <a:solidFill>
            <a:srgbClr val="CCECFF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A</a:t>
            </a:r>
          </a:p>
        </p:txBody>
      </p:sp>
      <p:sp>
        <p:nvSpPr>
          <p:cNvPr id="38" name="Kocka 37"/>
          <p:cNvSpPr/>
          <p:nvPr/>
        </p:nvSpPr>
        <p:spPr>
          <a:xfrm rot="16200000">
            <a:off x="751970" y="3526643"/>
            <a:ext cx="539059" cy="266898"/>
          </a:xfrm>
          <a:prstGeom prst="cube">
            <a:avLst>
              <a:gd name="adj" fmla="val 0"/>
            </a:avLst>
          </a:prstGeom>
          <a:solidFill>
            <a:srgbClr val="CCECFF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B</a:t>
            </a:r>
          </a:p>
        </p:txBody>
      </p:sp>
      <p:sp>
        <p:nvSpPr>
          <p:cNvPr id="39" name="Kocka 38"/>
          <p:cNvSpPr/>
          <p:nvPr/>
        </p:nvSpPr>
        <p:spPr>
          <a:xfrm rot="16200000">
            <a:off x="753848" y="4149592"/>
            <a:ext cx="535302" cy="266897"/>
          </a:xfrm>
          <a:prstGeom prst="cube">
            <a:avLst>
              <a:gd name="adj" fmla="val 0"/>
            </a:avLst>
          </a:prstGeom>
          <a:solidFill>
            <a:srgbClr val="CCECFF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86114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67;p14"/>
          <p:cNvSpPr txBox="1">
            <a:spLocks/>
          </p:cNvSpPr>
          <p:nvPr/>
        </p:nvSpPr>
        <p:spPr>
          <a:xfrm>
            <a:off x="253600" y="98205"/>
            <a:ext cx="7565657" cy="6059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buClr>
                <a:srgbClr val="000000"/>
              </a:buClr>
              <a:defRPr/>
            </a:pPr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Külpiaci Növekedési </a:t>
            </a:r>
            <a:r>
              <a:rPr lang="hu-HU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Támogatás - Oroszország</a:t>
            </a:r>
            <a:endParaRPr lang="hu-HU" dirty="0">
              <a:solidFill>
                <a:srgbClr val="055091"/>
              </a:solidFill>
              <a:latin typeface="DINPro-Bold" panose="02000503030000020004" pitchFamily="50" charset="0"/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40371" y="4733994"/>
            <a:ext cx="3552825" cy="32316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300" b="1" dirty="0" smtClean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  <a:p>
            <a:endParaRPr lang="hu-HU" sz="600" b="1" dirty="0">
              <a:solidFill>
                <a:srgbClr val="055091"/>
              </a:solidFill>
              <a:latin typeface="DIN Pro Regular" panose="020B0504020101020102" pitchFamily="34" charset="0"/>
              <a:cs typeface="DIN Pro Regular" panose="020B0504020101020102" pitchFamily="34" charset="0"/>
            </a:endParaRPr>
          </a:p>
        </p:txBody>
      </p:sp>
      <p:sp>
        <p:nvSpPr>
          <p:cNvPr id="20" name="Google Shape;158;p21"/>
          <p:cNvSpPr txBox="1"/>
          <p:nvPr/>
        </p:nvSpPr>
        <p:spPr>
          <a:xfrm>
            <a:off x="3494280" y="1918825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4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5" name="Google Shape;158;p21"/>
          <p:cNvSpPr txBox="1"/>
          <p:nvPr/>
        </p:nvSpPr>
        <p:spPr>
          <a:xfrm>
            <a:off x="1108416" y="2561942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25,44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6" name="Google Shape;158;p21"/>
          <p:cNvSpPr txBox="1"/>
          <p:nvPr/>
        </p:nvSpPr>
        <p:spPr>
          <a:xfrm>
            <a:off x="3257655" y="2572584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9,35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Mrd Ft igény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27" name="Google Shape;158;p21"/>
          <p:cNvSpPr txBox="1"/>
          <p:nvPr/>
        </p:nvSpPr>
        <p:spPr>
          <a:xfrm>
            <a:off x="1305699" y="1914688"/>
            <a:ext cx="763683" cy="340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17 cég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32" name="Kocka 31"/>
          <p:cNvSpPr/>
          <p:nvPr/>
        </p:nvSpPr>
        <p:spPr>
          <a:xfrm>
            <a:off x="852352" y="1312747"/>
            <a:ext cx="1815596" cy="439043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err="1" smtClean="0">
                <a:solidFill>
                  <a:schemeClr val="bg1"/>
                </a:solidFill>
                <a:latin typeface="DINPro-Bold" panose="02000503030000020004" pitchFamily="50" charset="0"/>
              </a:rPr>
              <a:t>Előregisztráció</a:t>
            </a:r>
            <a:endParaRPr lang="hu-HU" sz="1100" b="1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33" name="Kocka 32"/>
          <p:cNvSpPr/>
          <p:nvPr/>
        </p:nvSpPr>
        <p:spPr>
          <a:xfrm>
            <a:off x="5226961" y="1312590"/>
            <a:ext cx="2201540" cy="439200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200" b="1" dirty="0">
                <a:solidFill>
                  <a:schemeClr val="bg1"/>
                </a:solidFill>
                <a:latin typeface="DINPro-Bold" panose="02000503030000020004" pitchFamily="50" charset="0"/>
              </a:rPr>
              <a:t>T</a:t>
            </a:r>
            <a:r>
              <a:rPr lang="hu-HU" sz="1200" b="1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evékenység</a:t>
            </a:r>
            <a:endParaRPr lang="hu-HU" sz="1200" b="1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34" name="Téglalap 33"/>
          <p:cNvSpPr/>
          <p:nvPr/>
        </p:nvSpPr>
        <p:spPr>
          <a:xfrm>
            <a:off x="5262627" y="1855396"/>
            <a:ext cx="2495816" cy="16927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71450" lvl="0" indent="-171450">
              <a:lnSpc>
                <a:spcPct val="200000"/>
              </a:lnSpc>
              <a:buClr>
                <a:srgbClr val="055091"/>
              </a:buClr>
              <a:buFont typeface="Arial" panose="020B0604020202020204" pitchFamily="34" charset="0"/>
              <a:buChar char="•"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Kőolaj feldolgozás</a:t>
            </a:r>
          </a:p>
          <a:p>
            <a:pPr marL="171450" lvl="0" indent="-171450">
              <a:lnSpc>
                <a:spcPct val="200000"/>
              </a:lnSpc>
              <a:buClr>
                <a:srgbClr val="055091"/>
              </a:buClr>
              <a:buFont typeface="Arial" panose="020B0604020202020204" pitchFamily="34" charset="0"/>
              <a:buChar char="•"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Fémszerkezet gyártása</a:t>
            </a:r>
          </a:p>
          <a:p>
            <a:pPr marL="171450" lvl="0" indent="-171450">
              <a:lnSpc>
                <a:spcPct val="200000"/>
              </a:lnSpc>
              <a:buClr>
                <a:srgbClr val="055091"/>
              </a:buClr>
              <a:buFont typeface="Arial" panose="020B0604020202020204" pitchFamily="34" charset="0"/>
              <a:buChar char="•"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Elektronikai alkatrész gyártása</a:t>
            </a:r>
          </a:p>
          <a:p>
            <a:pPr marL="171450" lvl="0" indent="-171450">
              <a:lnSpc>
                <a:spcPct val="200000"/>
              </a:lnSpc>
              <a:buClr>
                <a:srgbClr val="055091"/>
              </a:buClr>
              <a:buFont typeface="Arial" panose="020B0604020202020204" pitchFamily="34" charset="0"/>
              <a:buChar char="•"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Villamosenergia-termelés</a:t>
            </a:r>
          </a:p>
          <a:p>
            <a:pPr marL="171450" lvl="0" indent="-171450">
              <a:lnSpc>
                <a:spcPct val="200000"/>
              </a:lnSpc>
              <a:buClr>
                <a:srgbClr val="055091"/>
              </a:buClr>
              <a:buFont typeface="Arial" panose="020B0604020202020204" pitchFamily="34" charset="0"/>
              <a:buChar char="•"/>
              <a:defRPr/>
            </a:pPr>
            <a:r>
              <a:rPr lang="hu-HU" sz="1100" dirty="0" smtClean="0">
                <a:solidFill>
                  <a:srgbClr val="055091"/>
                </a:solidFill>
                <a:latin typeface="DINPro-Bold" panose="02000503030000020004" pitchFamily="50" charset="0"/>
              </a:rPr>
              <a:t>Lakó- és nem lakó épület gyártása</a:t>
            </a:r>
          </a:p>
        </p:txBody>
      </p:sp>
      <p:sp>
        <p:nvSpPr>
          <p:cNvPr id="40" name="Google Shape;158;p21"/>
          <p:cNvSpPr txBox="1"/>
          <p:nvPr/>
        </p:nvSpPr>
        <p:spPr>
          <a:xfrm>
            <a:off x="1010177" y="3263788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48,10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Mrd Ft </a:t>
            </a:r>
            <a:r>
              <a:rPr lang="hu-HU" sz="1100" b="1" noProof="0" dirty="0" smtClean="0">
                <a:solidFill>
                  <a:srgbClr val="055091"/>
                </a:solidFill>
                <a:latin typeface="DINPro" panose="020B0504020101020102" pitchFamily="34" charset="0"/>
              </a:rPr>
              <a:t>befektetés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43" name="Google Shape;158;p21"/>
          <p:cNvSpPr txBox="1"/>
          <p:nvPr/>
        </p:nvSpPr>
        <p:spPr>
          <a:xfrm>
            <a:off x="3134633" y="3263787"/>
            <a:ext cx="1779675" cy="29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defRPr/>
            </a:pP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 </a:t>
            </a:r>
            <a:r>
              <a:rPr lang="hu-HU" sz="1100" b="1" dirty="0">
                <a:solidFill>
                  <a:srgbClr val="055091"/>
                </a:solidFill>
                <a:latin typeface="DINPro" panose="020B0504020101020102" pitchFamily="34" charset="0"/>
              </a:rPr>
              <a:t>19,40 Mrd </a:t>
            </a:r>
            <a:r>
              <a:rPr kumimoji="0" lang="hu-HU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55091"/>
                </a:solidFill>
                <a:effectLst/>
                <a:uLnTx/>
                <a:uFillTx/>
                <a:latin typeface="DINPro" panose="020B0504020101020102" pitchFamily="34" charset="0"/>
                <a:cs typeface="Arial"/>
                <a:sym typeface="Arial"/>
              </a:rPr>
              <a:t>befektetés</a:t>
            </a:r>
            <a:endParaRPr kumimoji="0" lang="hu-HU" sz="1100" b="1" i="0" u="none" strike="noStrike" kern="0" cap="none" spc="0" normalizeH="0" baseline="0" noProof="0" dirty="0">
              <a:ln>
                <a:noFill/>
              </a:ln>
              <a:solidFill>
                <a:srgbClr val="055091"/>
              </a:solidFill>
              <a:effectLst/>
              <a:uLnTx/>
              <a:uFillTx/>
              <a:latin typeface="DINPro" panose="020B0504020101020102" pitchFamily="34" charset="0"/>
              <a:cs typeface="Arial"/>
              <a:sym typeface="Arial"/>
            </a:endParaRPr>
          </a:p>
        </p:txBody>
      </p:sp>
      <p:sp>
        <p:nvSpPr>
          <p:cNvPr id="44" name="Kocka 43"/>
          <p:cNvSpPr/>
          <p:nvPr/>
        </p:nvSpPr>
        <p:spPr>
          <a:xfrm>
            <a:off x="2968324" y="1312747"/>
            <a:ext cx="1815596" cy="439043"/>
          </a:xfrm>
          <a:prstGeom prst="cube">
            <a:avLst>
              <a:gd name="adj" fmla="val 0"/>
            </a:avLst>
          </a:prstGeom>
          <a:solidFill>
            <a:srgbClr val="055091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algn="ctr"/>
            <a:r>
              <a:rPr lang="hu-HU" sz="1100" b="1" dirty="0" smtClean="0">
                <a:solidFill>
                  <a:schemeClr val="bg1"/>
                </a:solidFill>
                <a:latin typeface="DINPro-Bold" panose="02000503030000020004" pitchFamily="50" charset="0"/>
              </a:rPr>
              <a:t>Benyújtott pályázatok</a:t>
            </a:r>
            <a:endParaRPr lang="hu-HU" sz="1100" b="1" dirty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pic>
        <p:nvPicPr>
          <p:cNvPr id="45" name="Kép 44"/>
          <p:cNvPicPr>
            <a:picLocks noChangeAspect="1"/>
          </p:cNvPicPr>
          <p:nvPr/>
        </p:nvPicPr>
        <p:blipFill rotWithShape="1">
          <a:blip r:embed="rId3"/>
          <a:srcRect l="57322" t="4933" r="-4600" b="4221"/>
          <a:stretch/>
        </p:blipFill>
        <p:spPr>
          <a:xfrm rot="10800000">
            <a:off x="7819257" y="0"/>
            <a:ext cx="1332000" cy="4644000"/>
          </a:xfrm>
          <a:prstGeom prst="rect">
            <a:avLst/>
          </a:prstGeom>
        </p:spPr>
      </p:pic>
      <p:pic>
        <p:nvPicPr>
          <p:cNvPr id="46" name="Kép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932" y="1809784"/>
            <a:ext cx="443737" cy="445017"/>
          </a:xfrm>
          <a:prstGeom prst="rect">
            <a:avLst/>
          </a:prstGeom>
        </p:spPr>
      </p:pic>
      <p:pic>
        <p:nvPicPr>
          <p:cNvPr id="47" name="Kép 4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959" y="2518373"/>
            <a:ext cx="402031" cy="401438"/>
          </a:xfrm>
          <a:prstGeom prst="rect">
            <a:avLst/>
          </a:prstGeom>
        </p:spPr>
      </p:pic>
      <p:pic>
        <p:nvPicPr>
          <p:cNvPr id="48" name="Kép 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117" y="3090370"/>
            <a:ext cx="565366" cy="51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6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Kép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097" y="0"/>
            <a:ext cx="7715903" cy="5143500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44"/>
            <a:ext cx="7937882" cy="5138855"/>
          </a:xfrm>
          <a:prstGeom prst="rect">
            <a:avLst/>
          </a:prstGeom>
        </p:spPr>
      </p:pic>
      <p:sp>
        <p:nvSpPr>
          <p:cNvPr id="17" name="Téglalap 16"/>
          <p:cNvSpPr/>
          <p:nvPr/>
        </p:nvSpPr>
        <p:spPr>
          <a:xfrm>
            <a:off x="0" y="3855099"/>
            <a:ext cx="9144000" cy="13316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bg1"/>
              </a:solidFill>
            </a:endParaRPr>
          </a:p>
        </p:txBody>
      </p:sp>
      <p:pic>
        <p:nvPicPr>
          <p:cNvPr id="18" name="Google Shape;5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75566" y="3951796"/>
            <a:ext cx="1234447" cy="1156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6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2292" y="3995182"/>
            <a:ext cx="1470303" cy="1069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Kép 10"/>
          <p:cNvPicPr>
            <a:picLocks noChangeAspect="1"/>
          </p:cNvPicPr>
          <p:nvPr/>
        </p:nvPicPr>
        <p:blipFill rotWithShape="1">
          <a:blip r:embed="rId7"/>
          <a:srcRect t="1382" b="11669"/>
          <a:stretch/>
        </p:blipFill>
        <p:spPr>
          <a:xfrm>
            <a:off x="0" y="-12700"/>
            <a:ext cx="5337714" cy="5199418"/>
          </a:xfrm>
          <a:prstGeom prst="rect">
            <a:avLst/>
          </a:prstGeom>
        </p:spPr>
      </p:pic>
      <p:sp>
        <p:nvSpPr>
          <p:cNvPr id="261" name="Google Shape;261;p27"/>
          <p:cNvSpPr txBox="1">
            <a:spLocks noGrp="1"/>
          </p:cNvSpPr>
          <p:nvPr>
            <p:ph type="body" idx="1"/>
          </p:nvPr>
        </p:nvSpPr>
        <p:spPr>
          <a:xfrm>
            <a:off x="267366" y="2514897"/>
            <a:ext cx="5714334" cy="133153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hu" sz="1200" dirty="0" smtClean="0">
                <a:solidFill>
                  <a:schemeClr val="bg1"/>
                </a:solidFill>
                <a:latin typeface="DINPro" panose="020B0504020101020102" pitchFamily="34" charset="0"/>
              </a:rPr>
              <a:t>Az </a:t>
            </a:r>
            <a:r>
              <a:rPr lang="hu" sz="1200" dirty="0">
                <a:solidFill>
                  <a:schemeClr val="bg1"/>
                </a:solidFill>
                <a:latin typeface="DINPro" panose="020B0504020101020102" pitchFamily="34" charset="0"/>
              </a:rPr>
              <a:t>eredeti pályázati kiírás megtalálható a Magyar Exportfejlesztési </a:t>
            </a:r>
            <a:r>
              <a:rPr lang="hu" sz="1200" dirty="0" smtClean="0">
                <a:solidFill>
                  <a:schemeClr val="bg1"/>
                </a:solidFill>
                <a:latin typeface="DINPro" panose="020B0504020101020102" pitchFamily="34" charset="0"/>
              </a:rPr>
              <a:t>Ügynökség </a:t>
            </a:r>
            <a:r>
              <a:rPr lang="hu-HU" sz="1100" u="sng" dirty="0" smtClean="0">
                <a:solidFill>
                  <a:schemeClr val="bg1"/>
                </a:solidFill>
                <a:latin typeface="DINPro-Bold" panose="02000503030000020004" pitchFamily="50" charset="0"/>
                <a:hlinkClick r:id="rId8"/>
              </a:rPr>
              <a:t>http</a:t>
            </a:r>
            <a:r>
              <a:rPr lang="hu-HU" sz="1100" u="sng" dirty="0">
                <a:solidFill>
                  <a:schemeClr val="bg1"/>
                </a:solidFill>
                <a:latin typeface="DINPro-Bold" panose="02000503030000020004" pitchFamily="50" charset="0"/>
                <a:hlinkClick r:id="rId8"/>
              </a:rPr>
              <a:t>://</a:t>
            </a:r>
            <a:r>
              <a:rPr lang="hu-HU" sz="1100" u="sng" dirty="0" smtClean="0">
                <a:solidFill>
                  <a:schemeClr val="bg1"/>
                </a:solidFill>
                <a:latin typeface="DINPro-Bold" panose="02000503030000020004" pitchFamily="50" charset="0"/>
                <a:hlinkClick r:id="rId8"/>
              </a:rPr>
              <a:t>www.hepa.hu</a:t>
            </a:r>
            <a:endParaRPr lang="hu-HU" sz="1100" u="sng" dirty="0" smtClean="0">
              <a:solidFill>
                <a:schemeClr val="bg1"/>
              </a:solidFill>
              <a:latin typeface="DINPro-Bold" panose="02000503030000020004" pitchFamily="50" charset="0"/>
            </a:endParaRPr>
          </a:p>
        </p:txBody>
      </p:sp>
      <p:sp>
        <p:nvSpPr>
          <p:cNvPr id="8" name="Google Shape;61;p13"/>
          <p:cNvSpPr txBox="1"/>
          <p:nvPr/>
        </p:nvSpPr>
        <p:spPr>
          <a:xfrm>
            <a:off x="218606" y="1626189"/>
            <a:ext cx="6900315" cy="585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hu-HU" sz="4400" dirty="0" smtClean="0">
                <a:solidFill>
                  <a:schemeClr val="bg1"/>
                </a:solidFill>
                <a:latin typeface="DINPro-Black" panose="02000503030000020004" pitchFamily="50" charset="0"/>
              </a:rPr>
              <a:t>Köszönjük </a:t>
            </a:r>
            <a:r>
              <a:rPr lang="hu-HU" sz="4400" dirty="0">
                <a:solidFill>
                  <a:schemeClr val="bg1"/>
                </a:solidFill>
                <a:latin typeface="DINPro-Black" panose="02000503030000020004" pitchFamily="50" charset="0"/>
              </a:rPr>
              <a:t>a figyelmet</a:t>
            </a:r>
            <a:r>
              <a:rPr lang="hu-HU" sz="4400" dirty="0" smtClean="0">
                <a:solidFill>
                  <a:schemeClr val="bg1"/>
                </a:solidFill>
                <a:latin typeface="DINPro-Black" panose="02000503030000020004" pitchFamily="50" charset="0"/>
              </a:rPr>
              <a:t>!</a:t>
            </a:r>
            <a:endParaRPr lang="hu-HU" sz="4400" dirty="0">
              <a:solidFill>
                <a:schemeClr val="bg1"/>
              </a:solidFill>
              <a:latin typeface="DINPro-Black" panose="02000503030000020004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7959</TotalTime>
  <Words>1051</Words>
  <Application>Microsoft Office PowerPoint</Application>
  <PresentationFormat>Diavetítés a képernyőre (16:9 oldalarány)</PresentationFormat>
  <Paragraphs>245</Paragraphs>
  <Slides>14</Slides>
  <Notes>7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11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14</vt:i4>
      </vt:variant>
    </vt:vector>
  </HeadingPairs>
  <TitlesOfParts>
    <vt:vector size="26" baseType="lpstr">
      <vt:lpstr>DINPro</vt:lpstr>
      <vt:lpstr>DIN Pro Bold</vt:lpstr>
      <vt:lpstr>Arial</vt:lpstr>
      <vt:lpstr>DIN Pro Black</vt:lpstr>
      <vt:lpstr>DIN Pro Regular</vt:lpstr>
      <vt:lpstr>Wingdings</vt:lpstr>
      <vt:lpstr>DIN Pro Cond</vt:lpstr>
      <vt:lpstr>DINPro-Bold</vt:lpstr>
      <vt:lpstr>DIN Pro Light</vt:lpstr>
      <vt:lpstr>DINPro-Medium</vt:lpstr>
      <vt:lpstr>DINPro-Black</vt:lpstr>
      <vt:lpstr>Simple Light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Kelemen Balázs</dc:creator>
  <cp:lastModifiedBy>Bui Hoang Nguyen</cp:lastModifiedBy>
  <cp:revision>253</cp:revision>
  <cp:lastPrinted>2020-11-26T09:23:38Z</cp:lastPrinted>
  <dcterms:modified xsi:type="dcterms:W3CDTF">2020-12-03T16:22:42Z</dcterms:modified>
</cp:coreProperties>
</file>