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2" r:id="rId6"/>
    <p:sldId id="261" r:id="rId7"/>
    <p:sldId id="263" r:id="rId8"/>
    <p:sldId id="264" r:id="rId9"/>
    <p:sldId id="265" r:id="rId10"/>
    <p:sldId id="266" r:id="rId11"/>
    <p:sldId id="272" r:id="rId12"/>
    <p:sldId id="273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40" autoAdjust="0"/>
    <p:restoredTop sz="96472" autoAdjust="0"/>
  </p:normalViewPr>
  <p:slideViewPr>
    <p:cSldViewPr snapToGrid="0">
      <p:cViewPr varScale="1">
        <p:scale>
          <a:sx n="113" d="100"/>
          <a:sy n="113" d="100"/>
        </p:scale>
        <p:origin x="396" y="8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0393D7-F4A8-483E-9B8C-4AED3A974D1A}" type="datetimeFigureOut">
              <a:rPr lang="hu-HU" smtClean="0"/>
              <a:t>2021.04.26.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21B598-7AD8-4CAC-9CAB-8BCD9722C14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788819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umbeo.com/crime/rankings.jsp?title=2021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dirty="0" err="1" smtClean="0">
                <a:solidFill>
                  <a:schemeClr val="tx1"/>
                </a:solidFill>
              </a:rPr>
              <a:t>Covid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smtClean="0">
                <a:solidFill>
                  <a:schemeClr val="tx1"/>
                </a:solidFill>
              </a:rPr>
              <a:t>– teljes </a:t>
            </a:r>
            <a:r>
              <a:rPr lang="hu-HU" dirty="0" err="1" smtClean="0">
                <a:solidFill>
                  <a:schemeClr val="tx1"/>
                </a:solidFill>
              </a:rPr>
              <a:t>lockdown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dirty="0" smtClean="0">
                <a:solidFill>
                  <a:schemeClr val="tx1"/>
                </a:solidFill>
              </a:rPr>
              <a:t>Cégek – túlélésre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dirty="0" smtClean="0">
                <a:solidFill>
                  <a:schemeClr val="tx1"/>
                </a:solidFill>
              </a:rPr>
              <a:t>Állami vállalatok – csőd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dirty="0" smtClean="0">
                <a:solidFill>
                  <a:schemeClr val="tx1"/>
                </a:solidFill>
              </a:rPr>
              <a:t>40-45%-</a:t>
            </a:r>
            <a:r>
              <a:rPr lang="hu-HU" dirty="0" err="1" smtClean="0">
                <a:solidFill>
                  <a:schemeClr val="tx1"/>
                </a:solidFill>
              </a:rPr>
              <a:t>os</a:t>
            </a:r>
            <a:r>
              <a:rPr lang="hu-HU" dirty="0" smtClean="0">
                <a:solidFill>
                  <a:schemeClr val="tx1"/>
                </a:solidFill>
              </a:rPr>
              <a:t> munkanélküliség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dirty="0" smtClean="0">
                <a:solidFill>
                  <a:schemeClr val="tx1"/>
                </a:solidFill>
              </a:rPr>
              <a:t>Közbiztonság… </a:t>
            </a:r>
            <a:r>
              <a:rPr lang="hu-HU" dirty="0" err="1" smtClean="0">
                <a:solidFill>
                  <a:schemeClr val="tx1"/>
                </a:solidFill>
              </a:rPr>
              <a:t>carjacking</a:t>
            </a:r>
            <a:r>
              <a:rPr lang="hu-HU" dirty="0" smtClean="0">
                <a:solidFill>
                  <a:schemeClr val="tx1"/>
                </a:solidFill>
              </a:rPr>
              <a:t>, fegyverviselés, farm </a:t>
            </a:r>
            <a:r>
              <a:rPr lang="hu-HU" dirty="0" err="1" smtClean="0">
                <a:solidFill>
                  <a:schemeClr val="tx1"/>
                </a:solidFill>
              </a:rPr>
              <a:t>crime</a:t>
            </a:r>
            <a:endParaRPr lang="hu-HU" dirty="0" smtClean="0">
              <a:solidFill>
                <a:schemeClr val="tx1"/>
              </a:solidFill>
            </a:endParaRPr>
          </a:p>
          <a:p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Pretoria a világ 3. legveszélyesebb városa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NUMBEO 2021. évi bűnözési városlistáján Pretoria a 3. helyen szerepel. A </a:t>
            </a:r>
            <a:r>
              <a:rPr lang="hu-HU" sz="1200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Crime</a:t>
            </a:r>
            <a:r>
              <a:rPr lang="hu-HU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 Index </a:t>
            </a:r>
            <a:r>
              <a:rPr lang="hu-HU" sz="1200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by</a:t>
            </a:r>
            <a:r>
              <a:rPr lang="hu-HU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 City 2021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sorrendjében 4.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Durban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5. Johannesburg, és a 7., 14. valamint a 19. helyen is dél-afrikai nagyvárosok szerepelnek. </a:t>
            </a:r>
            <a:endParaRPr lang="hu-HU" dirty="0" smtClean="0">
              <a:solidFill>
                <a:schemeClr val="tx1"/>
              </a:solidFill>
            </a:endParaRP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21B598-7AD8-4CAC-9CAB-8BCD9722C14F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225213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dirty="0" smtClean="0"/>
              <a:t>(ENSZ, AU, SADC, SACU, BRICS, IBSA, G8+5, ENKM, G77+Kína, G20, IORA, WTO, </a:t>
            </a:r>
            <a:r>
              <a:rPr lang="en-IE" dirty="0" err="1" smtClean="0"/>
              <a:t>AfCFTA</a:t>
            </a:r>
            <a:r>
              <a:rPr lang="en-IE" dirty="0" smtClean="0"/>
              <a:t> )</a:t>
            </a:r>
            <a:endParaRPr lang="en-I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21B598-7AD8-4CAC-9CAB-8BCD9722C14F}" type="slidenum">
              <a:rPr lang="hu-HU" smtClean="0"/>
              <a:t>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066766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Kattintson ide az alcím mintájának szerkesztéséhez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E334-3B86-4E00-AF43-1A0D6F48DF3F}" type="datetimeFigureOut">
              <a:rPr lang="hu-HU" smtClean="0"/>
              <a:t>2021.04.26.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8109-6040-483E-8B9E-B3DCAC299FC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47385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E334-3B86-4E00-AF43-1A0D6F48DF3F}" type="datetimeFigureOut">
              <a:rPr lang="hu-HU" smtClean="0"/>
              <a:t>2021.04.26.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8109-6040-483E-8B9E-B3DCAC299FC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75547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E334-3B86-4E00-AF43-1A0D6F48DF3F}" type="datetimeFigureOut">
              <a:rPr lang="hu-HU" smtClean="0"/>
              <a:t>2021.04.26.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8109-6040-483E-8B9E-B3DCAC299FC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17889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E334-3B86-4E00-AF43-1A0D6F48DF3F}" type="datetimeFigureOut">
              <a:rPr lang="hu-HU" smtClean="0"/>
              <a:t>2021.04.26.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8109-6040-483E-8B9E-B3DCAC299FC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22262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E334-3B86-4E00-AF43-1A0D6F48DF3F}" type="datetimeFigureOut">
              <a:rPr lang="hu-HU" smtClean="0"/>
              <a:t>2021.04.26.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8109-6040-483E-8B9E-B3DCAC299FC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18583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E334-3B86-4E00-AF43-1A0D6F48DF3F}" type="datetimeFigureOut">
              <a:rPr lang="hu-HU" smtClean="0"/>
              <a:t>2021.04.26.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8109-6040-483E-8B9E-B3DCAC299FC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70760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E334-3B86-4E00-AF43-1A0D6F48DF3F}" type="datetimeFigureOut">
              <a:rPr lang="hu-HU" smtClean="0"/>
              <a:t>2021.04.26.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8109-6040-483E-8B9E-B3DCAC299FC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42002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E334-3B86-4E00-AF43-1A0D6F48DF3F}" type="datetimeFigureOut">
              <a:rPr lang="hu-HU" smtClean="0"/>
              <a:t>2021.04.26.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8109-6040-483E-8B9E-B3DCAC299FC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20322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E334-3B86-4E00-AF43-1A0D6F48DF3F}" type="datetimeFigureOut">
              <a:rPr lang="hu-HU" smtClean="0"/>
              <a:t>2021.04.26.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8109-6040-483E-8B9E-B3DCAC299FC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49764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E334-3B86-4E00-AF43-1A0D6F48DF3F}" type="datetimeFigureOut">
              <a:rPr lang="hu-HU" smtClean="0"/>
              <a:t>2021.04.26.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8109-6040-483E-8B9E-B3DCAC299FC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78196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E334-3B86-4E00-AF43-1A0D6F48DF3F}" type="datetimeFigureOut">
              <a:rPr lang="hu-HU" smtClean="0"/>
              <a:t>2021.04.26.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8109-6040-483E-8B9E-B3DCAC299FC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78307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E2E334-3B86-4E00-AF43-1A0D6F48DF3F}" type="datetimeFigureOut">
              <a:rPr lang="hu-HU" smtClean="0"/>
              <a:t>2021.04.26.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188109-6040-483E-8B9E-B3DCAC299FC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53061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dtic.gov.za/sectors-and-services-2/industrial-development/special-economic-zones/" TargetMode="External"/><Relationship Id="rId2" Type="http://schemas.openxmlformats.org/officeDocument/2006/relationships/hyperlink" Target="http://www.economic.gov.za/about-us/programmes/economic-policy-development/b-bbee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trade.ec.europa.eu/access-to-markets/en/home" TargetMode="External"/><Relationship Id="rId2" Type="http://schemas.openxmlformats.org/officeDocument/2006/relationships/hyperlink" Target="https://trade.ec.europa.eu/access-to-markets/en/content/epa-sadc-southern-african-development-community?countryLabel=South+Africa&amp;tradeLink=https%3A%2F%2Fec.europa.eu%2Ftrade%2Fpolicy%2Fcountries-and-regions%2Fcountries%2Fsouth-africa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indeed.co.za/company-search/" TargetMode="External"/><Relationship Id="rId2" Type="http://schemas.openxmlformats.org/officeDocument/2006/relationships/hyperlink" Target="http://www.cipc.co.za/index.php/find-enterprise-ip-informatr/verify-existence/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a-tenders.co.za/" TargetMode="External"/><Relationship Id="rId2" Type="http://schemas.openxmlformats.org/officeDocument/2006/relationships/hyperlink" Target="http://www.thedtic.gov.za/sectors-and-services-2/industrial-development/industrial-procurement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secure.csd.gov.za/" TargetMode="External"/><Relationship Id="rId5" Type="http://schemas.openxmlformats.org/officeDocument/2006/relationships/hyperlink" Target="http://102.37.123.153/SitePages/Home.aspx" TargetMode="External"/><Relationship Id="rId4" Type="http://schemas.openxmlformats.org/officeDocument/2006/relationships/hyperlink" Target="http://www.economic.gov.za/about-us/programmes/economic-policy-development/b-bbee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vestsa.gov.za/" TargetMode="External"/><Relationship Id="rId2" Type="http://schemas.openxmlformats.org/officeDocument/2006/relationships/hyperlink" Target="http://www.thedtic.gov.za/inward-investment-attraction-facilitation-and-aftercare/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investsa.gov.za/wp-content/uploads/2020/07/PRINT-Incentives_compressed.pdf" TargetMode="External"/><Relationship Id="rId4" Type="http://schemas.openxmlformats.org/officeDocument/2006/relationships/hyperlink" Target="http://www.investsa.gov.za/our-partners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ipc.co.za/za/" TargetMode="External"/><Relationship Id="rId2" Type="http://schemas.openxmlformats.org/officeDocument/2006/relationships/hyperlink" Target="https://www.gov.za/services/services-organisations/register-business-organisation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economic.gov.za/about-us/programmes/economic-policy-development/b-bbee" TargetMode="External"/><Relationship Id="rId5" Type="http://schemas.openxmlformats.org/officeDocument/2006/relationships/hyperlink" Target="https://www.gov.za/services/services-organisations/business-incentives" TargetMode="External"/><Relationship Id="rId4" Type="http://schemas.openxmlformats.org/officeDocument/2006/relationships/hyperlink" Target="http://www.sars.gov.za/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mailto:peter.horvath@mfa.gov.hu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738908" y="203201"/>
            <a:ext cx="9891899" cy="933018"/>
          </a:xfrm>
        </p:spPr>
        <p:txBody>
          <a:bodyPr>
            <a:normAutofit/>
          </a:bodyPr>
          <a:lstStyle/>
          <a:p>
            <a:r>
              <a:rPr lang="hu-HU" sz="4400" b="1" dirty="0" smtClean="0"/>
              <a:t>Dél-Afrika </a:t>
            </a:r>
            <a:r>
              <a:rPr lang="hu-HU" sz="4400" b="1" dirty="0" err="1" smtClean="0"/>
              <a:t>webinárium</a:t>
            </a:r>
            <a:r>
              <a:rPr lang="hu-HU" sz="4400" b="1" dirty="0" smtClean="0"/>
              <a:t> - Horváth Péter KGA</a:t>
            </a: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7154" y="1202422"/>
            <a:ext cx="8393802" cy="5458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692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ábláza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7603676"/>
              </p:ext>
            </p:extLst>
          </p:nvPr>
        </p:nvGraphicFramePr>
        <p:xfrm>
          <a:off x="810489" y="1000125"/>
          <a:ext cx="9829802" cy="57517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62747">
                  <a:extLst>
                    <a:ext uri="{9D8B030D-6E8A-4147-A177-3AD203B41FA5}">
                      <a16:colId xmlns:a16="http://schemas.microsoft.com/office/drawing/2014/main" val="2638774669"/>
                    </a:ext>
                  </a:extLst>
                </a:gridCol>
                <a:gridCol w="1518207">
                  <a:extLst>
                    <a:ext uri="{9D8B030D-6E8A-4147-A177-3AD203B41FA5}">
                      <a16:colId xmlns:a16="http://schemas.microsoft.com/office/drawing/2014/main" val="2698049734"/>
                    </a:ext>
                  </a:extLst>
                </a:gridCol>
                <a:gridCol w="2609095">
                  <a:extLst>
                    <a:ext uri="{9D8B030D-6E8A-4147-A177-3AD203B41FA5}">
                      <a16:colId xmlns:a16="http://schemas.microsoft.com/office/drawing/2014/main" val="2764347617"/>
                    </a:ext>
                  </a:extLst>
                </a:gridCol>
                <a:gridCol w="2439753">
                  <a:extLst>
                    <a:ext uri="{9D8B030D-6E8A-4147-A177-3AD203B41FA5}">
                      <a16:colId xmlns:a16="http://schemas.microsoft.com/office/drawing/2014/main" val="2612082642"/>
                    </a:ext>
                  </a:extLst>
                </a:gridCol>
              </a:tblGrid>
              <a:tr h="39167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hu-HU" sz="13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hu-HU" sz="13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hu-HU" sz="13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hu-HU" sz="13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29537599"/>
                  </a:ext>
                </a:extLst>
              </a:tr>
              <a:tr h="42668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effectLst/>
                          <a:latin typeface="+mn-lt"/>
                        </a:rPr>
                        <a:t>Terület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km²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1 219 090 </a:t>
                      </a:r>
                      <a:endParaRPr lang="hu-HU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93 030 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56622260"/>
                  </a:ext>
                </a:extLst>
              </a:tr>
              <a:tr h="42668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Lakosság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millió fő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59,622</a:t>
                      </a:r>
                      <a:endParaRPr lang="hu-HU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9,769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78143112"/>
                  </a:ext>
                </a:extLst>
              </a:tr>
              <a:tr h="4483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effectLst/>
                          <a:latin typeface="+mn-lt"/>
                        </a:rPr>
                        <a:t>GDP </a:t>
                      </a:r>
                      <a:r>
                        <a:rPr lang="hu-HU" sz="2000" dirty="0">
                          <a:effectLst/>
                          <a:latin typeface="+mn-lt"/>
                        </a:rPr>
                        <a:t>értéke 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>
                          <a:effectLst/>
                          <a:latin typeface="+mn-lt"/>
                        </a:rPr>
                        <a:t>Mrd </a:t>
                      </a:r>
                      <a:r>
                        <a:rPr lang="hu-HU" sz="2000" dirty="0" smtClean="0">
                          <a:effectLst/>
                          <a:latin typeface="+mn-lt"/>
                        </a:rPr>
                        <a:t>USD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hu-H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302,1</a:t>
                      </a:r>
                      <a:endParaRPr lang="hu-HU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154,6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87552917"/>
                  </a:ext>
                </a:extLst>
              </a:tr>
              <a:tr h="2341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effectLst/>
                          <a:latin typeface="+mn-lt"/>
                        </a:rPr>
                        <a:t>GDP </a:t>
                      </a:r>
                      <a:r>
                        <a:rPr lang="hu-HU" sz="2000" dirty="0">
                          <a:effectLst/>
                          <a:latin typeface="+mn-lt"/>
                        </a:rPr>
                        <a:t>változása 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>
                          <a:effectLst/>
                          <a:latin typeface="+mn-lt"/>
                        </a:rPr>
                        <a:t>%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hu-HU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-7</a:t>
                      </a:r>
                      <a:endParaRPr lang="hu-HU" sz="20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-5</a:t>
                      </a:r>
                      <a:endParaRPr lang="hu-HU" sz="2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981072327"/>
                  </a:ext>
                </a:extLst>
              </a:tr>
              <a:tr h="42857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effectLst/>
                          <a:latin typeface="+mn-lt"/>
                        </a:rPr>
                        <a:t>GDP /fő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effectLst/>
                          <a:latin typeface="+mn-lt"/>
                        </a:rPr>
                        <a:t>USD/fő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5 067</a:t>
                      </a:r>
                      <a:endParaRPr lang="hu-HU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15 821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99503687"/>
                  </a:ext>
                </a:extLst>
              </a:tr>
              <a:tr h="35272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effectLst/>
                          <a:latin typeface="+mn-lt"/>
                        </a:rPr>
                        <a:t>GDP arányos adósságállomány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>
                          <a:effectLst/>
                          <a:latin typeface="+mn-lt"/>
                        </a:rPr>
                        <a:t>%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77,1</a:t>
                      </a:r>
                      <a:endParaRPr lang="hu-HU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66,4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13320144"/>
                  </a:ext>
                </a:extLst>
              </a:tr>
              <a:tr h="426681">
                <a:tc>
                  <a:txBody>
                    <a:bodyPr/>
                    <a:lstStyle/>
                    <a:p>
                      <a:r>
                        <a:rPr lang="hu-HU" sz="2000" dirty="0" smtClean="0">
                          <a:effectLst/>
                          <a:latin typeface="+mn-lt"/>
                        </a:rPr>
                        <a:t>GDP arányos d</a:t>
                      </a:r>
                      <a:r>
                        <a:rPr lang="hu-HU" sz="2000" dirty="0" smtClean="0">
                          <a:latin typeface="+mn-lt"/>
                        </a:rPr>
                        <a:t>eficit</a:t>
                      </a:r>
                      <a:endParaRPr lang="hu-HU" sz="2000" dirty="0">
                        <a:latin typeface="+mn-lt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hu-HU" sz="2000" dirty="0" smtClean="0">
                          <a:latin typeface="+mn-lt"/>
                        </a:rPr>
                        <a:t>%</a:t>
                      </a:r>
                      <a:endParaRPr lang="hu-HU" sz="2000" dirty="0">
                        <a:latin typeface="+mn-lt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>
                          <a:latin typeface="+mn-lt"/>
                        </a:rPr>
                        <a:t>-12,25</a:t>
                      </a:r>
                      <a:endParaRPr lang="hu-HU" sz="2000" dirty="0">
                        <a:latin typeface="+mn-lt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-2,1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17658434"/>
                  </a:ext>
                </a:extLst>
              </a:tr>
              <a:tr h="42668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>
                          <a:effectLst/>
                          <a:latin typeface="+mn-lt"/>
                        </a:rPr>
                        <a:t>Munkanélküliségi ráta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>
                          <a:effectLst/>
                          <a:latin typeface="+mn-lt"/>
                        </a:rPr>
                        <a:t>%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32,5</a:t>
                      </a:r>
                      <a:endParaRPr lang="hu-HU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4,5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166967671"/>
                  </a:ext>
                </a:extLst>
              </a:tr>
              <a:tr h="42668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effectLst/>
                          <a:latin typeface="+mn-lt"/>
                        </a:rPr>
                        <a:t>Export </a:t>
                      </a:r>
                      <a:r>
                        <a:rPr lang="hu-HU" sz="2000" dirty="0">
                          <a:effectLst/>
                          <a:latin typeface="+mn-lt"/>
                        </a:rPr>
                        <a:t>értéke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>
                          <a:effectLst/>
                          <a:latin typeface="+mn-lt"/>
                        </a:rPr>
                        <a:t>Mrd EUR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75,4</a:t>
                      </a:r>
                      <a:endParaRPr lang="hu-HU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104,5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71838466"/>
                  </a:ext>
                </a:extLst>
              </a:tr>
              <a:tr h="40823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effectLst/>
                          <a:latin typeface="+mn-lt"/>
                        </a:rPr>
                        <a:t>Import </a:t>
                      </a:r>
                      <a:r>
                        <a:rPr lang="hu-HU" sz="2000" dirty="0">
                          <a:effectLst/>
                          <a:latin typeface="+mn-lt"/>
                        </a:rPr>
                        <a:t>értéke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>
                          <a:effectLst/>
                          <a:latin typeface="+mn-lt"/>
                        </a:rPr>
                        <a:t>Mrd EUR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60,4</a:t>
                      </a:r>
                      <a:endParaRPr lang="hu-HU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98,7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80313497"/>
                  </a:ext>
                </a:extLst>
              </a:tr>
              <a:tr h="4449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S&amp;P minősítés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BB-</a:t>
                      </a:r>
                      <a:endParaRPr lang="hu-HU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BBB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83156644"/>
                  </a:ext>
                </a:extLst>
              </a:tr>
              <a:tr h="4449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COVID oltások</a:t>
                      </a:r>
                      <a:r>
                        <a:rPr lang="hu-HU" sz="2000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száma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millió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0,4</a:t>
                      </a:r>
                      <a:endParaRPr lang="hu-HU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86609103"/>
                  </a:ext>
                </a:extLst>
              </a:tr>
            </a:tbl>
          </a:graphicData>
        </a:graphic>
      </p:graphicFrame>
      <p:pic>
        <p:nvPicPr>
          <p:cNvPr id="5" name="Kép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4665" y="-69053"/>
            <a:ext cx="1649228" cy="1099485"/>
          </a:xfrm>
          <a:prstGeom prst="rect">
            <a:avLst/>
          </a:prstGeom>
        </p:spPr>
      </p:pic>
      <p:pic>
        <p:nvPicPr>
          <p:cNvPr id="2" name="Kép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6983" y="-14708"/>
            <a:ext cx="1763485" cy="1045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434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329399" y="391929"/>
            <a:ext cx="1106516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342900" algn="just" defTabSz="457200" fontAlgn="base">
              <a:spcBef>
                <a:spcPct val="20000"/>
              </a:spcBef>
              <a:spcAft>
                <a:spcPct val="0"/>
              </a:spcAft>
              <a:buFont typeface="+mj-lt"/>
              <a:buAutoNum type="arabicPeriod"/>
            </a:pPr>
            <a:endParaRPr lang="hu-HU" sz="2000" dirty="0">
              <a:solidFill>
                <a:srgbClr val="000000"/>
              </a:solidFill>
              <a:ea typeface="ＭＳ Ｐゴシック" pitchFamily="34" charset="-128"/>
            </a:endParaRPr>
          </a:p>
          <a:p>
            <a:pPr marL="742950" lvl="1" indent="-342900" algn="just" defTabSz="457200" fontAlgn="base">
              <a:spcBef>
                <a:spcPct val="20000"/>
              </a:spcBef>
              <a:spcAft>
                <a:spcPct val="0"/>
              </a:spcAft>
              <a:buFont typeface="+mj-lt"/>
              <a:buAutoNum type="arabicPeriod"/>
            </a:pPr>
            <a:r>
              <a:rPr lang="hu-HU" sz="2000" dirty="0">
                <a:solidFill>
                  <a:srgbClr val="000000"/>
                </a:solidFill>
                <a:ea typeface="ＭＳ Ｐゴシック" charset="-128"/>
              </a:rPr>
              <a:t>A Dél-afrikai Köztársaság </a:t>
            </a:r>
            <a:r>
              <a:rPr lang="hu-HU" sz="2000" b="1" dirty="0">
                <a:solidFill>
                  <a:srgbClr val="000000"/>
                </a:solidFill>
                <a:ea typeface="ＭＳ Ｐゴシック" charset="-128"/>
              </a:rPr>
              <a:t>a kontinens egyik vezető </a:t>
            </a:r>
            <a:r>
              <a:rPr lang="hu-HU" sz="2000" dirty="0" smtClean="0">
                <a:solidFill>
                  <a:srgbClr val="000000"/>
                </a:solidFill>
                <a:ea typeface="ＭＳ Ｐゴシック" charset="-128"/>
              </a:rPr>
              <a:t>gazdasága. </a:t>
            </a:r>
            <a:r>
              <a:rPr lang="hu-HU" sz="2000" dirty="0">
                <a:solidFill>
                  <a:srgbClr val="000000"/>
                </a:solidFill>
                <a:ea typeface="ＭＳ Ｐゴシック" charset="-128"/>
              </a:rPr>
              <a:t>Afrika-központú külpolitikájában a kontinens ügyeinek képviseletét, a regionális integráció erősítését, a nemzetközi szervezeteken belüli aktivitás növelését és </a:t>
            </a:r>
            <a:r>
              <a:rPr lang="hu-HU" sz="2000" dirty="0" smtClean="0">
                <a:solidFill>
                  <a:srgbClr val="000000"/>
                </a:solidFill>
                <a:ea typeface="ＭＳ Ｐゴシック" charset="-128"/>
              </a:rPr>
              <a:t>a kapcsolatok </a:t>
            </a:r>
            <a:r>
              <a:rPr lang="hu-HU" sz="2000" dirty="0">
                <a:solidFill>
                  <a:srgbClr val="000000"/>
                </a:solidFill>
                <a:ea typeface="ＭＳ Ｐゴシック" charset="-128"/>
              </a:rPr>
              <a:t>bővítését képviseli. </a:t>
            </a:r>
            <a:endParaRPr lang="hu-HU" sz="2000" dirty="0" smtClean="0">
              <a:solidFill>
                <a:srgbClr val="000000"/>
              </a:solidFill>
              <a:ea typeface="ＭＳ Ｐゴシック" charset="-128"/>
            </a:endParaRPr>
          </a:p>
          <a:p>
            <a:pPr marL="742950" lvl="1" indent="-342900" algn="just" defTabSz="457200" fontAlgn="base">
              <a:spcBef>
                <a:spcPct val="20000"/>
              </a:spcBef>
              <a:spcAft>
                <a:spcPct val="0"/>
              </a:spcAft>
              <a:buFont typeface="+mj-lt"/>
              <a:buAutoNum type="arabicPeriod"/>
            </a:pPr>
            <a:r>
              <a:rPr lang="hu-HU" sz="2000" dirty="0" smtClean="0">
                <a:solidFill>
                  <a:srgbClr val="000000"/>
                </a:solidFill>
                <a:ea typeface="ＭＳ Ｐゴシック" charset="-128"/>
              </a:rPr>
              <a:t>A </a:t>
            </a:r>
            <a:r>
              <a:rPr lang="hu-HU" sz="2000" dirty="0">
                <a:solidFill>
                  <a:srgbClr val="000000"/>
                </a:solidFill>
                <a:ea typeface="ＭＳ Ｐゴシック" charset="-128"/>
              </a:rPr>
              <a:t>Dél-afrikai Köztársaság számos jelentős globális és regionális szervezet meghatározó </a:t>
            </a:r>
            <a:r>
              <a:rPr lang="hu-HU" sz="2000" dirty="0" smtClean="0">
                <a:solidFill>
                  <a:srgbClr val="000000"/>
                </a:solidFill>
                <a:ea typeface="ＭＳ Ｐゴシック" charset="-128"/>
              </a:rPr>
              <a:t>tagja. </a:t>
            </a:r>
            <a:r>
              <a:rPr lang="hu-HU" sz="2000" dirty="0">
                <a:solidFill>
                  <a:srgbClr val="000000"/>
                </a:solidFill>
                <a:ea typeface="ＭＳ Ｐゴシック" charset="-128"/>
              </a:rPr>
              <a:t>Az ország </a:t>
            </a:r>
            <a:r>
              <a:rPr lang="hu-HU" sz="2000" dirty="0" smtClean="0">
                <a:solidFill>
                  <a:srgbClr val="000000"/>
                </a:solidFill>
                <a:ea typeface="ＭＳ Ｐゴシック" charset="-128"/>
              </a:rPr>
              <a:t> </a:t>
            </a:r>
            <a:r>
              <a:rPr lang="hu-HU" sz="2000" b="1" dirty="0">
                <a:solidFill>
                  <a:srgbClr val="000000"/>
                </a:solidFill>
                <a:ea typeface="ＭＳ Ｐゴシック" charset="-128"/>
              </a:rPr>
              <a:t>gazdasági súlyánál jóval nagyobb nemzetközi befolyással </a:t>
            </a:r>
            <a:r>
              <a:rPr lang="hu-HU" sz="2000" b="1" dirty="0" smtClean="0">
                <a:solidFill>
                  <a:srgbClr val="000000"/>
                </a:solidFill>
                <a:ea typeface="ＭＳ Ｐゴシック" charset="-128"/>
              </a:rPr>
              <a:t>rendelkezik,</a:t>
            </a:r>
            <a:r>
              <a:rPr lang="hu-HU" sz="2000" dirty="0" smtClean="0">
                <a:solidFill>
                  <a:srgbClr val="000000"/>
                </a:solidFill>
                <a:ea typeface="ＭＳ Ｐゴシック" pitchFamily="34" charset="-128"/>
              </a:rPr>
              <a:t> </a:t>
            </a:r>
            <a:r>
              <a:rPr lang="hu-HU" sz="2000" dirty="0">
                <a:solidFill>
                  <a:srgbClr val="000000"/>
                </a:solidFill>
                <a:ea typeface="ＭＳ Ｐゴシック" pitchFamily="34" charset="-128"/>
              </a:rPr>
              <a:t>vezető szerepet kíván betölteni az afrikai kontinens 2021-ben induló szabadkereskedelmi övezetében - </a:t>
            </a:r>
            <a:r>
              <a:rPr lang="hu-HU" sz="2000" b="1" dirty="0" err="1">
                <a:solidFill>
                  <a:srgbClr val="000000"/>
                </a:solidFill>
                <a:ea typeface="ＭＳ Ｐゴシック" pitchFamily="34" charset="-128"/>
              </a:rPr>
              <a:t>African</a:t>
            </a:r>
            <a:r>
              <a:rPr lang="hu-HU" sz="2000" b="1" dirty="0">
                <a:solidFill>
                  <a:srgbClr val="000000"/>
                </a:solidFill>
                <a:ea typeface="ＭＳ Ｐゴシック" pitchFamily="34" charset="-128"/>
              </a:rPr>
              <a:t> </a:t>
            </a:r>
            <a:r>
              <a:rPr lang="hu-HU" sz="2000" b="1" dirty="0" err="1">
                <a:solidFill>
                  <a:srgbClr val="000000"/>
                </a:solidFill>
                <a:ea typeface="ＭＳ Ｐゴシック" pitchFamily="34" charset="-128"/>
              </a:rPr>
              <a:t>Continent</a:t>
            </a:r>
            <a:r>
              <a:rPr lang="hu-HU" sz="2000" b="1" dirty="0">
                <a:solidFill>
                  <a:srgbClr val="000000"/>
                </a:solidFill>
                <a:ea typeface="ＭＳ Ｐゴシック" pitchFamily="34" charset="-128"/>
              </a:rPr>
              <a:t> Free Trade </a:t>
            </a:r>
            <a:r>
              <a:rPr lang="hu-HU" sz="2000" b="1" dirty="0" err="1">
                <a:solidFill>
                  <a:srgbClr val="000000"/>
                </a:solidFill>
                <a:ea typeface="ＭＳ Ｐゴシック" pitchFamily="34" charset="-128"/>
              </a:rPr>
              <a:t>Area</a:t>
            </a:r>
            <a:r>
              <a:rPr lang="hu-HU" sz="2000" b="1" dirty="0">
                <a:solidFill>
                  <a:srgbClr val="000000"/>
                </a:solidFill>
                <a:ea typeface="ＭＳ Ｐゴシック" pitchFamily="34" charset="-128"/>
              </a:rPr>
              <a:t> - </a:t>
            </a:r>
            <a:r>
              <a:rPr lang="hu-HU" sz="2000" b="1" dirty="0" err="1">
                <a:solidFill>
                  <a:srgbClr val="000000"/>
                </a:solidFill>
                <a:ea typeface="ＭＳ Ｐゴシック" pitchFamily="34" charset="-128"/>
              </a:rPr>
              <a:t>AfCFTA</a:t>
            </a:r>
            <a:r>
              <a:rPr lang="hu-HU" sz="2000" dirty="0">
                <a:solidFill>
                  <a:srgbClr val="000000"/>
                </a:solidFill>
                <a:ea typeface="ＭＳ Ｐゴシック" pitchFamily="34" charset="-128"/>
              </a:rPr>
              <a:t>). </a:t>
            </a:r>
            <a:endParaRPr lang="hu-HU" sz="2000" dirty="0">
              <a:solidFill>
                <a:srgbClr val="000000"/>
              </a:solidFill>
              <a:ea typeface="ＭＳ Ｐゴシック" charset="-128"/>
            </a:endParaRPr>
          </a:p>
          <a:p>
            <a:pPr marL="742950" lvl="1" indent="-342900" algn="just" defTabSz="457200" fontAlgn="base">
              <a:spcBef>
                <a:spcPct val="20000"/>
              </a:spcBef>
              <a:spcAft>
                <a:spcPct val="0"/>
              </a:spcAft>
              <a:buFont typeface="+mj-lt"/>
              <a:buAutoNum type="arabicPeriod"/>
            </a:pPr>
            <a:r>
              <a:rPr lang="hu-HU" sz="2000" dirty="0">
                <a:solidFill>
                  <a:srgbClr val="000000"/>
                </a:solidFill>
                <a:ea typeface="ＭＳ Ｐゴシック" pitchFamily="34" charset="-128"/>
              </a:rPr>
              <a:t>Dél-Afrikában továbbra is gondot jelent az egyenlőtlen jövedelemelosztás, valamint a (szakértői becslések szerint) </a:t>
            </a:r>
            <a:r>
              <a:rPr lang="hu-HU" sz="2000" b="1" dirty="0">
                <a:solidFill>
                  <a:srgbClr val="000000"/>
                </a:solidFill>
                <a:ea typeface="ＭＳ Ｐゴシック" pitchFamily="34" charset="-128"/>
              </a:rPr>
              <a:t>40% körüli munkanélküliség</a:t>
            </a:r>
            <a:r>
              <a:rPr lang="hu-HU" sz="2000" dirty="0">
                <a:solidFill>
                  <a:srgbClr val="000000"/>
                </a:solidFill>
                <a:ea typeface="ＭＳ Ｐゴシック" pitchFamily="34" charset="-128"/>
              </a:rPr>
              <a:t>. Egyre súlyosabb teher a szakemberhiány.</a:t>
            </a:r>
          </a:p>
          <a:p>
            <a:pPr marL="742950" lvl="1" indent="-342900" algn="just" defTabSz="457200" fontAlgn="base">
              <a:spcBef>
                <a:spcPct val="20000"/>
              </a:spcBef>
              <a:spcAft>
                <a:spcPct val="0"/>
              </a:spcAft>
              <a:buFont typeface="+mj-lt"/>
              <a:buAutoNum type="arabicPeriod"/>
            </a:pPr>
            <a:r>
              <a:rPr lang="hu-HU" sz="2000" dirty="0" smtClean="0">
                <a:solidFill>
                  <a:srgbClr val="000000"/>
                </a:solidFill>
                <a:ea typeface="ＭＳ Ｐゴシック" pitchFamily="34" charset="-128"/>
              </a:rPr>
              <a:t>Gazdaságpolitikai </a:t>
            </a:r>
            <a:r>
              <a:rPr lang="hu-HU" sz="2000" dirty="0">
                <a:solidFill>
                  <a:srgbClr val="000000"/>
                </a:solidFill>
                <a:ea typeface="ＭＳ Ｐゴシック" pitchFamily="34" charset="-128"/>
              </a:rPr>
              <a:t>célok: a gazdasági növekedés felgyorsítása, a beruházások ösztönzése, a munkanélküliség visszaszorítása, a kormányzati szolgáltatások fejlesztése, a korrupció elleni küzdelem. </a:t>
            </a:r>
            <a:endParaRPr lang="hu-HU" sz="2000" dirty="0" smtClean="0">
              <a:solidFill>
                <a:srgbClr val="000000"/>
              </a:solidFill>
              <a:ea typeface="ＭＳ Ｐゴシック" pitchFamily="34" charset="-128"/>
            </a:endParaRPr>
          </a:p>
          <a:p>
            <a:pPr marL="742950" lvl="1" indent="-342900" algn="just" defTabSz="457200" fontAlgn="base">
              <a:spcBef>
                <a:spcPct val="20000"/>
              </a:spcBef>
              <a:spcAft>
                <a:spcPct val="0"/>
              </a:spcAft>
              <a:buFont typeface="+mj-lt"/>
              <a:buAutoNum type="arabicPeriod"/>
            </a:pPr>
            <a:r>
              <a:rPr lang="hu-HU" sz="2000" b="1" dirty="0" smtClean="0">
                <a:solidFill>
                  <a:srgbClr val="000000"/>
                </a:solidFill>
                <a:ea typeface="ＭＳ Ｐゴシック" pitchFamily="34" charset="-128"/>
              </a:rPr>
              <a:t>Dél-Afrika </a:t>
            </a:r>
            <a:r>
              <a:rPr lang="hu-HU" sz="2000" b="1" dirty="0">
                <a:solidFill>
                  <a:srgbClr val="000000"/>
                </a:solidFill>
                <a:ea typeface="ＭＳ Ｐゴシック" pitchFamily="34" charset="-128"/>
              </a:rPr>
              <a:t>kiemelkedően szigorú Covid-19 elleni védekezése </a:t>
            </a:r>
            <a:r>
              <a:rPr lang="hu-HU" sz="2000" dirty="0">
                <a:solidFill>
                  <a:srgbClr val="000000"/>
                </a:solidFill>
                <a:ea typeface="ＭＳ Ｐゴシック" pitchFamily="34" charset="-128"/>
              </a:rPr>
              <a:t>a munkanélküliség rohamos növekedését és a GDP visszaesését hozta magával 2020-ban. </a:t>
            </a:r>
            <a:r>
              <a:rPr lang="hu-HU" sz="2000" dirty="0" err="1">
                <a:solidFill>
                  <a:srgbClr val="000000"/>
                </a:solidFill>
                <a:ea typeface="ＭＳ Ｐゴシック" pitchFamily="34" charset="-128"/>
              </a:rPr>
              <a:t>Cyril</a:t>
            </a:r>
            <a:r>
              <a:rPr lang="hu-HU" sz="2000" dirty="0">
                <a:solidFill>
                  <a:srgbClr val="000000"/>
                </a:solidFill>
                <a:ea typeface="ＭＳ Ｐゴシック" pitchFamily="34" charset="-128"/>
              </a:rPr>
              <a:t> </a:t>
            </a:r>
            <a:r>
              <a:rPr lang="hu-HU" sz="2000" dirty="0" err="1">
                <a:solidFill>
                  <a:srgbClr val="000000"/>
                </a:solidFill>
                <a:ea typeface="ＭＳ Ｐゴシック" pitchFamily="34" charset="-128"/>
              </a:rPr>
              <a:t>Ramaphosa</a:t>
            </a:r>
            <a:r>
              <a:rPr lang="hu-HU" sz="2000" dirty="0">
                <a:solidFill>
                  <a:srgbClr val="000000"/>
                </a:solidFill>
                <a:ea typeface="ＭＳ Ｐゴシック" pitchFamily="34" charset="-128"/>
              </a:rPr>
              <a:t> elnök gazdasági helyreállítási programot hirdetett meg, amely nagyberuházásokra támaszkodva jelentős munkahelyteremtést és </a:t>
            </a:r>
            <a:r>
              <a:rPr lang="hu-HU" sz="2000" dirty="0" smtClean="0">
                <a:solidFill>
                  <a:srgbClr val="000000"/>
                </a:solidFill>
                <a:ea typeface="ＭＳ Ｐゴシック" pitchFamily="34" charset="-128"/>
              </a:rPr>
              <a:t>iparfejlesztést, </a:t>
            </a:r>
            <a:r>
              <a:rPr lang="hu-HU" sz="2000" dirty="0">
                <a:solidFill>
                  <a:srgbClr val="000000"/>
                </a:solidFill>
                <a:ea typeface="ＭＳ Ｐゴシック" pitchFamily="34" charset="-128"/>
              </a:rPr>
              <a:t>valamint 2 éven belül megbízható áramellátást ígér. </a:t>
            </a:r>
            <a:endParaRPr lang="en-US" sz="20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94395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532066" y="196865"/>
            <a:ext cx="11405936" cy="6586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defTabSz="457200" fontAlgn="base">
              <a:spcBef>
                <a:spcPct val="20000"/>
              </a:spcBef>
              <a:spcAft>
                <a:spcPct val="0"/>
              </a:spcAft>
            </a:pPr>
            <a:endParaRPr lang="hu-HU" dirty="0">
              <a:solidFill>
                <a:srgbClr val="000000"/>
              </a:solidFill>
              <a:ea typeface="ＭＳ Ｐゴシック" pitchFamily="34" charset="-128"/>
            </a:endParaRPr>
          </a:p>
          <a:p>
            <a:pPr lvl="0" defTabSz="457200" fontAlgn="base">
              <a:spcBef>
                <a:spcPct val="20000"/>
              </a:spcBef>
              <a:spcAft>
                <a:spcPct val="0"/>
              </a:spcAft>
            </a:pPr>
            <a:r>
              <a:rPr lang="hu-HU" sz="2000" b="1" i="1" dirty="0">
                <a:solidFill>
                  <a:srgbClr val="000000"/>
                </a:solidFill>
                <a:ea typeface="ＭＳ Ｐゴシック" charset="-128"/>
              </a:rPr>
              <a:t>GDP és infláció előrejelzése </a:t>
            </a:r>
          </a:p>
          <a:p>
            <a:pPr marL="800100" lvl="1" indent="-342900" defTabSz="4572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hu-HU" sz="2000" dirty="0">
                <a:solidFill>
                  <a:srgbClr val="000000"/>
                </a:solidFill>
                <a:ea typeface="ＭＳ Ｐゴシック" charset="-128"/>
              </a:rPr>
              <a:t>2020-ban 7% gazdasági </a:t>
            </a:r>
            <a:r>
              <a:rPr lang="hu-HU" sz="2000" dirty="0" smtClean="0">
                <a:solidFill>
                  <a:srgbClr val="000000"/>
                </a:solidFill>
                <a:ea typeface="ＭＳ Ｐゴシック" charset="-128"/>
              </a:rPr>
              <a:t>visszaesés </a:t>
            </a:r>
          </a:p>
          <a:p>
            <a:pPr marL="800100" lvl="1" indent="-342900" defTabSz="4572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hu-HU" sz="2000" dirty="0" smtClean="0">
                <a:solidFill>
                  <a:srgbClr val="000000"/>
                </a:solidFill>
                <a:ea typeface="ＭＳ Ｐゴシック" charset="-128"/>
              </a:rPr>
              <a:t>IMF előrejelzés: 2021-ben </a:t>
            </a:r>
            <a:r>
              <a:rPr lang="hu-HU" sz="2000" dirty="0">
                <a:solidFill>
                  <a:srgbClr val="000000"/>
                </a:solidFill>
                <a:ea typeface="ＭＳ Ｐゴシック" charset="-128"/>
              </a:rPr>
              <a:t>3,1%, 2022-ben pedig 2% mértékű GDP növekedés </a:t>
            </a:r>
            <a:r>
              <a:rPr lang="hu-HU" sz="2000" dirty="0" smtClean="0">
                <a:solidFill>
                  <a:srgbClr val="000000"/>
                </a:solidFill>
                <a:ea typeface="ＭＳ Ｐゴシック" charset="-128"/>
              </a:rPr>
              <a:t>várható </a:t>
            </a:r>
          </a:p>
          <a:p>
            <a:pPr lvl="0" algn="just" defTabSz="457200" fontAlgn="base">
              <a:spcBef>
                <a:spcPct val="20000"/>
              </a:spcBef>
              <a:spcAft>
                <a:spcPct val="0"/>
              </a:spcAft>
            </a:pPr>
            <a:endParaRPr lang="hu-HU" sz="2000" b="1" i="1" dirty="0" smtClean="0">
              <a:solidFill>
                <a:srgbClr val="000000"/>
              </a:solidFill>
              <a:ea typeface="ＭＳ Ｐゴシック" charset="-128"/>
            </a:endParaRPr>
          </a:p>
          <a:p>
            <a:pPr lvl="0" algn="just" defTabSz="457200" fontAlgn="base">
              <a:spcBef>
                <a:spcPct val="20000"/>
              </a:spcBef>
              <a:spcAft>
                <a:spcPct val="0"/>
              </a:spcAft>
            </a:pPr>
            <a:r>
              <a:rPr lang="hu-HU" sz="2000" b="1" i="1" dirty="0" smtClean="0">
                <a:solidFill>
                  <a:srgbClr val="000000"/>
                </a:solidFill>
                <a:ea typeface="ＭＳ Ｐゴシック" charset="-128"/>
              </a:rPr>
              <a:t>Kormányzati </a:t>
            </a:r>
            <a:r>
              <a:rPr lang="hu-HU" sz="2000" b="1" i="1" dirty="0" err="1" smtClean="0">
                <a:solidFill>
                  <a:srgbClr val="000000"/>
                </a:solidFill>
                <a:ea typeface="ＭＳ Ｐゴシック" charset="-128"/>
              </a:rPr>
              <a:t>szektorális</a:t>
            </a:r>
            <a:r>
              <a:rPr lang="hu-HU" sz="2000" b="1" i="1" dirty="0" smtClean="0">
                <a:solidFill>
                  <a:srgbClr val="000000"/>
                </a:solidFill>
                <a:ea typeface="ＭＳ Ｐゴシック" charset="-128"/>
              </a:rPr>
              <a:t> fókusz</a:t>
            </a:r>
          </a:p>
          <a:p>
            <a:pPr marL="800100" lvl="1" indent="-342900" algn="just" defTabSz="4572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hu-HU" sz="2000" dirty="0" smtClean="0">
                <a:solidFill>
                  <a:srgbClr val="000000"/>
                </a:solidFill>
                <a:ea typeface="ＭＳ Ｐゴシック" charset="-128"/>
              </a:rPr>
              <a:t>áramellátás stabilizálása, külföldi </a:t>
            </a:r>
            <a:r>
              <a:rPr lang="hu-HU" sz="2000" dirty="0">
                <a:solidFill>
                  <a:srgbClr val="000000"/>
                </a:solidFill>
                <a:ea typeface="ＭＳ Ｐゴシック" charset="-128"/>
              </a:rPr>
              <a:t>befektetések </a:t>
            </a:r>
            <a:r>
              <a:rPr lang="hu-HU" sz="2000" dirty="0" smtClean="0">
                <a:solidFill>
                  <a:srgbClr val="000000"/>
                </a:solidFill>
                <a:ea typeface="ＭＳ Ｐゴシック" charset="-128"/>
              </a:rPr>
              <a:t>ösztönzése</a:t>
            </a:r>
          </a:p>
          <a:p>
            <a:pPr marL="800100" lvl="1" indent="-342900" algn="just" defTabSz="4572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hu-HU" sz="2000" dirty="0" smtClean="0">
                <a:solidFill>
                  <a:srgbClr val="000000"/>
                </a:solidFill>
                <a:ea typeface="ＭＳ Ｐゴシック" charset="-128"/>
              </a:rPr>
              <a:t>jelentős </a:t>
            </a:r>
            <a:r>
              <a:rPr lang="hu-HU" sz="2000" dirty="0">
                <a:solidFill>
                  <a:srgbClr val="000000"/>
                </a:solidFill>
                <a:ea typeface="ＭＳ Ｐゴシック" charset="-128"/>
              </a:rPr>
              <a:t>az autóipar, a mezőgazdaság, valamint a bányászat részesedése a termelésen </a:t>
            </a:r>
            <a:r>
              <a:rPr lang="hu-HU" sz="2000" dirty="0" smtClean="0">
                <a:solidFill>
                  <a:srgbClr val="000000"/>
                </a:solidFill>
                <a:ea typeface="ＭＳ Ｐゴシック" charset="-128"/>
              </a:rPr>
              <a:t>belül</a:t>
            </a:r>
          </a:p>
          <a:p>
            <a:pPr marL="800100" lvl="1" indent="-342900" algn="just" defTabSz="4572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hu-HU" sz="2000" dirty="0" smtClean="0">
                <a:solidFill>
                  <a:srgbClr val="000000"/>
                </a:solidFill>
                <a:ea typeface="ＭＳ Ｐゴシック" charset="-128"/>
              </a:rPr>
              <a:t>húzóágazatok: Autóipar</a:t>
            </a:r>
            <a:r>
              <a:rPr lang="hu-HU" sz="2000" dirty="0">
                <a:solidFill>
                  <a:srgbClr val="000000"/>
                </a:solidFill>
                <a:ea typeface="ＭＳ Ｐゴシック" charset="-128"/>
              </a:rPr>
              <a:t>, mezőgazdaság, </a:t>
            </a:r>
            <a:r>
              <a:rPr lang="hu-HU" sz="2000" dirty="0" smtClean="0">
                <a:solidFill>
                  <a:srgbClr val="000000"/>
                </a:solidFill>
                <a:ea typeface="ＭＳ Ｐゴシック" charset="-128"/>
              </a:rPr>
              <a:t>IT</a:t>
            </a:r>
            <a:endParaRPr lang="hu-HU" sz="2000" dirty="0">
              <a:solidFill>
                <a:srgbClr val="000000"/>
              </a:solidFill>
              <a:ea typeface="ＭＳ Ｐゴシック" charset="-128"/>
            </a:endParaRPr>
          </a:p>
          <a:p>
            <a:pPr lvl="0" algn="just" defTabSz="457200" fontAlgn="base">
              <a:spcBef>
                <a:spcPct val="20000"/>
              </a:spcBef>
              <a:spcAft>
                <a:spcPct val="0"/>
              </a:spcAft>
            </a:pPr>
            <a:endParaRPr lang="hu-HU" sz="2000" b="1" i="1" dirty="0" smtClean="0">
              <a:solidFill>
                <a:srgbClr val="000000"/>
              </a:solidFill>
              <a:ea typeface="ＭＳ Ｐゴシック" charset="-128"/>
            </a:endParaRPr>
          </a:p>
          <a:p>
            <a:pPr lvl="0" algn="just" defTabSz="457200" fontAlgn="base">
              <a:spcBef>
                <a:spcPct val="20000"/>
              </a:spcBef>
              <a:spcAft>
                <a:spcPct val="0"/>
              </a:spcAft>
            </a:pPr>
            <a:r>
              <a:rPr lang="hu-HU" sz="2000" b="1" i="1" dirty="0" smtClean="0">
                <a:solidFill>
                  <a:srgbClr val="000000"/>
                </a:solidFill>
                <a:ea typeface="ＭＳ Ｐゴシック" charset="-128"/>
              </a:rPr>
              <a:t>Adókörnyezet</a:t>
            </a:r>
            <a:endParaRPr lang="hu-HU" sz="2000" b="1" i="1" dirty="0">
              <a:solidFill>
                <a:srgbClr val="000000"/>
              </a:solidFill>
              <a:ea typeface="ＭＳ Ｐゴシック" charset="-128"/>
            </a:endParaRPr>
          </a:p>
          <a:p>
            <a:pPr marL="800100" lvl="1" indent="-342900" algn="just" defTabSz="4572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hu-HU" sz="2000" dirty="0">
                <a:solidFill>
                  <a:srgbClr val="000000"/>
                </a:solidFill>
                <a:ea typeface="ＭＳ Ｐゴシック" charset="-128"/>
              </a:rPr>
              <a:t>ÁFA 15%, társasági adó 28%, SZJA 18-45</a:t>
            </a:r>
            <a:r>
              <a:rPr lang="hu-HU" sz="2000" dirty="0" smtClean="0">
                <a:solidFill>
                  <a:srgbClr val="000000"/>
                </a:solidFill>
                <a:ea typeface="ＭＳ Ｐゴシック" charset="-128"/>
              </a:rPr>
              <a:t>%</a:t>
            </a:r>
            <a:endParaRPr lang="hu-HU" sz="2000" dirty="0">
              <a:solidFill>
                <a:srgbClr val="000000"/>
              </a:solidFill>
              <a:ea typeface="ＭＳ Ｐゴシック" charset="-128"/>
            </a:endParaRPr>
          </a:p>
          <a:p>
            <a:pPr lvl="0" algn="just" defTabSz="457200" fontAlgn="base">
              <a:spcBef>
                <a:spcPct val="20000"/>
              </a:spcBef>
              <a:spcAft>
                <a:spcPct val="0"/>
              </a:spcAft>
            </a:pPr>
            <a:endParaRPr lang="hu-HU" sz="2000" b="1" i="1" dirty="0" smtClean="0">
              <a:solidFill>
                <a:srgbClr val="000000"/>
              </a:solidFill>
              <a:ea typeface="ＭＳ Ｐゴシック" charset="-128"/>
            </a:endParaRPr>
          </a:p>
          <a:p>
            <a:pPr lvl="0" algn="just" defTabSz="457200" fontAlgn="base">
              <a:spcBef>
                <a:spcPct val="20000"/>
              </a:spcBef>
              <a:spcAft>
                <a:spcPct val="0"/>
              </a:spcAft>
            </a:pPr>
            <a:r>
              <a:rPr lang="hu-HU" sz="2000" b="1" i="1" dirty="0" smtClean="0">
                <a:solidFill>
                  <a:srgbClr val="000000"/>
                </a:solidFill>
                <a:ea typeface="ＭＳ Ｐゴシック" charset="-128"/>
              </a:rPr>
              <a:t>Kormányzati </a:t>
            </a:r>
            <a:r>
              <a:rPr lang="hu-HU" sz="2000" b="1" i="1" dirty="0">
                <a:solidFill>
                  <a:srgbClr val="000000"/>
                </a:solidFill>
                <a:ea typeface="ＭＳ Ｐゴシック" charset="-128"/>
              </a:rPr>
              <a:t>beruházási prioritások  </a:t>
            </a:r>
          </a:p>
          <a:p>
            <a:pPr marL="800100" lvl="1" indent="-342900" algn="just" defTabSz="4572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hu-HU" sz="2000" dirty="0" smtClean="0">
                <a:solidFill>
                  <a:srgbClr val="000000"/>
                </a:solidFill>
                <a:ea typeface="ＭＳ Ｐゴシック" charset="-128"/>
              </a:rPr>
              <a:t>infrastruktúrafejlesztés</a:t>
            </a:r>
            <a:r>
              <a:rPr lang="hu-HU" sz="2000" dirty="0">
                <a:solidFill>
                  <a:srgbClr val="000000"/>
                </a:solidFill>
                <a:ea typeface="ＭＳ Ｐゴシック" charset="-128"/>
              </a:rPr>
              <a:t>, egészségipari </a:t>
            </a:r>
            <a:r>
              <a:rPr lang="hu-HU" sz="2000" dirty="0" smtClean="0">
                <a:solidFill>
                  <a:srgbClr val="000000"/>
                </a:solidFill>
                <a:ea typeface="ＭＳ Ｐゴシック" charset="-128"/>
              </a:rPr>
              <a:t>fejlesztések, </a:t>
            </a:r>
            <a:r>
              <a:rPr lang="hu-HU" sz="2000" dirty="0">
                <a:solidFill>
                  <a:srgbClr val="000000"/>
                </a:solidFill>
                <a:ea typeface="ＭＳ Ｐゴシック" charset="-128"/>
              </a:rPr>
              <a:t>stb.</a:t>
            </a:r>
          </a:p>
          <a:p>
            <a:pPr marL="800100" lvl="1" indent="-342900" algn="just" defTabSz="4572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hu-HU" sz="2000" dirty="0" smtClean="0">
                <a:solidFill>
                  <a:srgbClr val="000000"/>
                </a:solidFill>
                <a:ea typeface="ＭＳ Ｐゴシック" pitchFamily="34" charset="-128"/>
              </a:rPr>
              <a:t>a </a:t>
            </a:r>
            <a:r>
              <a:rPr lang="hu-HU" sz="2000" dirty="0">
                <a:solidFill>
                  <a:srgbClr val="000000"/>
                </a:solidFill>
                <a:ea typeface="ＭＳ Ｐゴシック" pitchFamily="34" charset="-128"/>
              </a:rPr>
              <a:t>dél-afrikai gazdaságpolitika meghatározó eleme az őslakosság gazdasági befolyásának </a:t>
            </a:r>
            <a:r>
              <a:rPr lang="hu-HU" sz="2000" dirty="0" smtClean="0">
                <a:solidFill>
                  <a:srgbClr val="000000"/>
                </a:solidFill>
                <a:ea typeface="ＭＳ Ｐゴシック" pitchFamily="34" charset="-128"/>
              </a:rPr>
              <a:t>növelése</a:t>
            </a:r>
            <a:r>
              <a:rPr lang="hu-HU" sz="2000" u="sng" dirty="0" smtClean="0">
                <a:solidFill>
                  <a:srgbClr val="000000"/>
                </a:solidFill>
                <a:ea typeface="ＭＳ Ｐゴシック" charset="-128"/>
                <a:hlinkClick r:id="rId2"/>
              </a:rPr>
              <a:t> </a:t>
            </a:r>
            <a:r>
              <a:rPr lang="hu-HU" sz="2000" u="sng" dirty="0" err="1">
                <a:solidFill>
                  <a:srgbClr val="000000"/>
                </a:solidFill>
                <a:ea typeface="ＭＳ Ｐゴシック" charset="-128"/>
                <a:hlinkClick r:id="rId2"/>
              </a:rPr>
              <a:t>Broad-based</a:t>
            </a:r>
            <a:r>
              <a:rPr lang="hu-HU" sz="2000" u="sng" dirty="0">
                <a:solidFill>
                  <a:srgbClr val="000000"/>
                </a:solidFill>
                <a:ea typeface="ＭＳ Ｐゴシック" charset="-128"/>
                <a:hlinkClick r:id="rId2"/>
              </a:rPr>
              <a:t> Black </a:t>
            </a:r>
            <a:r>
              <a:rPr lang="hu-HU" sz="2000" u="sng" dirty="0" err="1">
                <a:solidFill>
                  <a:srgbClr val="000000"/>
                </a:solidFill>
                <a:ea typeface="ＭＳ Ｐゴシック" charset="-128"/>
                <a:hlinkClick r:id="rId2"/>
              </a:rPr>
              <a:t>Economic</a:t>
            </a:r>
            <a:r>
              <a:rPr lang="hu-HU" sz="2000" u="sng" dirty="0">
                <a:solidFill>
                  <a:srgbClr val="000000"/>
                </a:solidFill>
                <a:ea typeface="ＭＳ Ｐゴシック" charset="-128"/>
                <a:hlinkClick r:id="rId2"/>
              </a:rPr>
              <a:t> </a:t>
            </a:r>
            <a:r>
              <a:rPr lang="hu-HU" sz="2000" u="sng" dirty="0" err="1">
                <a:solidFill>
                  <a:srgbClr val="000000"/>
                </a:solidFill>
                <a:ea typeface="ＭＳ Ｐゴシック" charset="-128"/>
                <a:hlinkClick r:id="rId2"/>
              </a:rPr>
              <a:t>Empowerment</a:t>
            </a:r>
            <a:r>
              <a:rPr lang="hu-HU" sz="2000" dirty="0">
                <a:solidFill>
                  <a:srgbClr val="000000"/>
                </a:solidFill>
                <a:ea typeface="ＭＳ Ｐゴシック" pitchFamily="34" charset="-128"/>
              </a:rPr>
              <a:t>  </a:t>
            </a:r>
            <a:r>
              <a:rPr lang="hu-HU" sz="2000" dirty="0" smtClean="0">
                <a:solidFill>
                  <a:srgbClr val="000000"/>
                </a:solidFill>
                <a:ea typeface="ＭＳ Ｐゴシック" pitchFamily="34" charset="-128"/>
              </a:rPr>
              <a:t>program</a:t>
            </a:r>
            <a:endParaRPr lang="hu-HU" sz="2000" dirty="0">
              <a:solidFill>
                <a:srgbClr val="000000"/>
              </a:solidFill>
              <a:ea typeface="ＭＳ Ｐゴシック" pitchFamily="34" charset="-128"/>
            </a:endParaRPr>
          </a:p>
          <a:p>
            <a:pPr marL="800100" lvl="1" indent="-342900" defTabSz="4572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hu-HU" sz="2000" dirty="0" smtClean="0">
                <a:solidFill>
                  <a:srgbClr val="000000"/>
                </a:solidFill>
                <a:ea typeface="ＭＳ Ｐゴシック" charset="-128"/>
                <a:hlinkClick r:id="rId3"/>
              </a:rPr>
              <a:t>különleges </a:t>
            </a:r>
            <a:r>
              <a:rPr lang="hu-HU" sz="2000" dirty="0">
                <a:solidFill>
                  <a:srgbClr val="000000"/>
                </a:solidFill>
                <a:ea typeface="ＭＳ Ｐゴシック" charset="-128"/>
                <a:hlinkClick r:id="rId3"/>
              </a:rPr>
              <a:t>gazdasági övezetek </a:t>
            </a:r>
            <a:r>
              <a:rPr lang="hu-HU" sz="2000" dirty="0" smtClean="0">
                <a:solidFill>
                  <a:srgbClr val="000000"/>
                </a:solidFill>
                <a:ea typeface="ＭＳ Ｐゴシック" charset="-128"/>
              </a:rPr>
              <a:t>preferálása</a:t>
            </a:r>
            <a:endParaRPr lang="hu-HU" sz="2000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91964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717" y="2033804"/>
            <a:ext cx="11898108" cy="3741353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5" name="Szövegdoboz 4"/>
          <p:cNvSpPr txBox="1"/>
          <p:nvPr/>
        </p:nvSpPr>
        <p:spPr>
          <a:xfrm>
            <a:off x="2820202" y="991402"/>
            <a:ext cx="7295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dirty="0" smtClean="0"/>
              <a:t>Külkereskedelmi áruforgalom </a:t>
            </a:r>
            <a:endParaRPr lang="hu-HU" sz="2800" b="1" dirty="0"/>
          </a:p>
        </p:txBody>
      </p:sp>
      <p:sp>
        <p:nvSpPr>
          <p:cNvPr id="7" name="Ellipszis 6"/>
          <p:cNvSpPr/>
          <p:nvPr/>
        </p:nvSpPr>
        <p:spPr>
          <a:xfrm>
            <a:off x="6776184" y="1617044"/>
            <a:ext cx="5717407" cy="172292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9" name="Ellipszis 8"/>
          <p:cNvSpPr/>
          <p:nvPr/>
        </p:nvSpPr>
        <p:spPr>
          <a:xfrm>
            <a:off x="8932244" y="4321743"/>
            <a:ext cx="3182754" cy="195334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42010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359" y="841241"/>
            <a:ext cx="11292961" cy="586807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2964" y="86627"/>
            <a:ext cx="3329339" cy="754614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8557" y="86627"/>
            <a:ext cx="3395763" cy="754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685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807" y="1770332"/>
            <a:ext cx="11537393" cy="443552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3339" y="1014362"/>
            <a:ext cx="3414388" cy="755970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2480" y="1014362"/>
            <a:ext cx="3474720" cy="75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642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744583" y="1076303"/>
            <a:ext cx="1088617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i="1" dirty="0" smtClean="0"/>
              <a:t>Magyar vállalati attitűd az ország piaca </a:t>
            </a:r>
            <a:r>
              <a:rPr lang="hu-HU" sz="2000" b="1" i="1" dirty="0" smtClean="0"/>
              <a:t>felé, </a:t>
            </a:r>
            <a:r>
              <a:rPr lang="hu-HU" sz="2000" b="1" i="1" dirty="0"/>
              <a:t>piacra lépési kihívások</a:t>
            </a:r>
            <a:endParaRPr lang="hu-HU" sz="2000" b="1" i="1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u-HU" sz="2000" dirty="0" smtClean="0"/>
              <a:t>a </a:t>
            </a:r>
            <a:r>
              <a:rPr lang="hu-HU" sz="2000" dirty="0" smtClean="0"/>
              <a:t>távolság és a közvetlen kapcsolatok hiánya miatt korlátozott vállalati </a:t>
            </a:r>
            <a:r>
              <a:rPr lang="hu-HU" sz="2000" dirty="0" smtClean="0"/>
              <a:t>érdeklődés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u-HU" sz="2000" dirty="0" smtClean="0"/>
              <a:t>megfelelő </a:t>
            </a:r>
            <a:r>
              <a:rPr lang="hu-HU" sz="2000" dirty="0"/>
              <a:t>partner beazonosíthatóságának nehézsége, biztonság</a:t>
            </a:r>
          </a:p>
          <a:p>
            <a:endParaRPr lang="hu-HU" sz="2000" b="1" i="1" dirty="0" smtClean="0"/>
          </a:p>
          <a:p>
            <a:r>
              <a:rPr lang="hu-HU" sz="2000" b="1" i="1" dirty="0" smtClean="0"/>
              <a:t>Gazdaságdiplomáciai kapcsolatrendszerünk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u-HU" sz="2000" dirty="0"/>
              <a:t>kereskedelmi kapcsolatokat </a:t>
            </a:r>
            <a:r>
              <a:rPr lang="hu-HU" sz="2000" dirty="0">
                <a:hlinkClick r:id="rId2"/>
              </a:rPr>
              <a:t>az EU és a </a:t>
            </a:r>
            <a:r>
              <a:rPr lang="hu-HU" sz="2000" dirty="0" smtClean="0">
                <a:hlinkClick r:id="rId2"/>
              </a:rPr>
              <a:t>Dél-afrikai </a:t>
            </a:r>
            <a:r>
              <a:rPr lang="hu-HU" sz="2000" dirty="0">
                <a:hlinkClick r:id="rId2"/>
              </a:rPr>
              <a:t>Fejlesztési Közösség (SADC) közötti gazdasági partnerségi megállapodás </a:t>
            </a:r>
            <a:r>
              <a:rPr lang="hu-HU" sz="2000" dirty="0"/>
              <a:t>szabályozza </a:t>
            </a:r>
            <a:r>
              <a:rPr lang="hu-HU" sz="2000" dirty="0">
                <a:hlinkClick r:id="rId3"/>
              </a:rPr>
              <a:t>https://</a:t>
            </a:r>
            <a:r>
              <a:rPr lang="hu-HU" sz="2000" dirty="0" smtClean="0">
                <a:hlinkClick r:id="rId3"/>
              </a:rPr>
              <a:t>trade.ec.europa.eu/access-to-markets/en/home</a:t>
            </a:r>
            <a:r>
              <a:rPr lang="hu-HU" sz="2000" dirty="0" smtClean="0"/>
              <a:t> </a:t>
            </a:r>
            <a:endParaRPr lang="hu-HU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u-HU" sz="2000" dirty="0" smtClean="0"/>
              <a:t>bilaterális Gazdasági Együttműködési Megállapodás alapján eddig két GVB ülés volt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u-HU" sz="2000" dirty="0" smtClean="0"/>
              <a:t>érvényben van a tudományos és technológiai megállapodás, előkészítés alatt a kétoldalú űrtevékenységről szóló szándéknyilatkozat</a:t>
            </a:r>
          </a:p>
          <a:p>
            <a:pPr lvl="1"/>
            <a:endParaRPr lang="hu-HU" sz="2000" dirty="0"/>
          </a:p>
          <a:p>
            <a:r>
              <a:rPr lang="hu-HU" sz="2000" b="1" i="1" dirty="0" smtClean="0"/>
              <a:t>Vásárokon való részvétel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u-HU" sz="2000" dirty="0" smtClean="0"/>
              <a:t>A Covid-19 előtti időszakban az </a:t>
            </a:r>
            <a:r>
              <a:rPr lang="hu-HU" sz="2000" dirty="0" err="1" smtClean="0"/>
              <a:t>Africa</a:t>
            </a:r>
            <a:r>
              <a:rPr lang="hu-HU" sz="2000" dirty="0" smtClean="0"/>
              <a:t> Health és az </a:t>
            </a:r>
            <a:r>
              <a:rPr lang="hu-HU" sz="2000" dirty="0" err="1" smtClean="0"/>
              <a:t>Africa</a:t>
            </a:r>
            <a:r>
              <a:rPr lang="hu-HU" sz="2000" dirty="0" smtClean="0"/>
              <a:t> </a:t>
            </a:r>
            <a:r>
              <a:rPr lang="hu-HU" sz="2000" dirty="0" err="1" smtClean="0"/>
              <a:t>Aerospace</a:t>
            </a:r>
            <a:r>
              <a:rPr lang="hu-HU" sz="2000" dirty="0" smtClean="0"/>
              <a:t> and </a:t>
            </a:r>
            <a:r>
              <a:rPr lang="hu-HU" sz="2000" dirty="0" err="1" smtClean="0"/>
              <a:t>Defence</a:t>
            </a:r>
            <a:r>
              <a:rPr lang="hu-HU" sz="2000" dirty="0" smtClean="0"/>
              <a:t> kiállításokon volt magyar vállalati részvétel, valamint védelmi ipari delegációs látogatás. Legutóbb a WISA 2020 dél-afrikai nemzetközi virtuális vízügyi konferencián vettek részt magyar cégek.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u-HU" sz="2000" dirty="0" smtClean="0"/>
              <a:t>Az ország legjelentősebb kiállításain javasolható részvétel: </a:t>
            </a:r>
          </a:p>
          <a:p>
            <a:pPr lvl="2"/>
            <a:r>
              <a:rPr lang="hu-HU" sz="2000" dirty="0" err="1" smtClean="0"/>
              <a:t>Africa</a:t>
            </a:r>
            <a:r>
              <a:rPr lang="hu-HU" sz="2000" dirty="0" smtClean="0"/>
              <a:t> Health, </a:t>
            </a:r>
            <a:r>
              <a:rPr lang="hu-HU" sz="2000" dirty="0" err="1" smtClean="0"/>
              <a:t>Africa</a:t>
            </a:r>
            <a:r>
              <a:rPr lang="hu-HU" sz="2000" dirty="0" smtClean="0"/>
              <a:t> </a:t>
            </a:r>
            <a:r>
              <a:rPr lang="hu-HU" sz="2000" dirty="0" err="1" smtClean="0"/>
              <a:t>Aerospace</a:t>
            </a:r>
            <a:r>
              <a:rPr lang="hu-HU" sz="2000" dirty="0" smtClean="0"/>
              <a:t> and </a:t>
            </a:r>
            <a:r>
              <a:rPr lang="hu-HU" sz="2000" dirty="0" err="1" smtClean="0"/>
              <a:t>Defence</a:t>
            </a:r>
            <a:r>
              <a:rPr lang="hu-HU" sz="2000" dirty="0" smtClean="0"/>
              <a:t> , </a:t>
            </a:r>
            <a:r>
              <a:rPr lang="hu-HU" sz="2000" dirty="0" err="1" smtClean="0"/>
              <a:t>Food</a:t>
            </a:r>
            <a:r>
              <a:rPr lang="hu-HU" sz="2000" dirty="0" smtClean="0"/>
              <a:t> and </a:t>
            </a:r>
            <a:r>
              <a:rPr lang="hu-HU" sz="2000" dirty="0" err="1" smtClean="0"/>
              <a:t>Hospitality</a:t>
            </a:r>
            <a:r>
              <a:rPr lang="hu-HU" sz="2000" dirty="0" smtClean="0"/>
              <a:t> </a:t>
            </a:r>
            <a:r>
              <a:rPr lang="hu-HU" sz="2000" dirty="0" err="1" smtClean="0"/>
              <a:t>Africa</a:t>
            </a:r>
            <a:r>
              <a:rPr lang="hu-HU" sz="2000" dirty="0" smtClean="0"/>
              <a:t>.</a:t>
            </a:r>
          </a:p>
          <a:p>
            <a:pPr lvl="1"/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449451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églalap 2"/>
          <p:cNvSpPr/>
          <p:nvPr/>
        </p:nvSpPr>
        <p:spPr>
          <a:xfrm>
            <a:off x="430386" y="711979"/>
            <a:ext cx="11309683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0050" lvl="1" algn="just">
              <a:spcBef>
                <a:spcPct val="20000"/>
              </a:spcBef>
            </a:pPr>
            <a:r>
              <a:rPr lang="hu-HU" sz="2000" b="1" i="1" dirty="0">
                <a:solidFill>
                  <a:srgbClr val="000000"/>
                </a:solidFill>
              </a:rPr>
              <a:t>Üzleti környezetre vonatkozó gyakorlati </a:t>
            </a:r>
            <a:r>
              <a:rPr lang="hu-HU" sz="2000" b="1" i="1" dirty="0" smtClean="0">
                <a:solidFill>
                  <a:srgbClr val="000000"/>
                </a:solidFill>
              </a:rPr>
              <a:t>tudnivalók</a:t>
            </a:r>
          </a:p>
          <a:p>
            <a:pPr marL="1200150" lvl="2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u-HU" sz="2000" dirty="0" smtClean="0">
                <a:solidFill>
                  <a:srgbClr val="000000"/>
                </a:solidFill>
              </a:rPr>
              <a:t>Angolszász </a:t>
            </a:r>
            <a:r>
              <a:rPr lang="hu-HU" sz="2000" dirty="0">
                <a:solidFill>
                  <a:srgbClr val="000000"/>
                </a:solidFill>
              </a:rPr>
              <a:t>üzleti kultúra és afrikai hatás jellemző. Megbeszéléseket gyakran reggel, rendezvényeket déli időpontban tartanak. </a:t>
            </a:r>
            <a:endParaRPr lang="hu-HU" sz="2000" dirty="0" smtClean="0">
              <a:solidFill>
                <a:srgbClr val="000000"/>
              </a:solidFill>
            </a:endParaRPr>
          </a:p>
          <a:p>
            <a:pPr marL="1200150" lvl="2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u-HU" sz="2000" dirty="0" smtClean="0">
                <a:solidFill>
                  <a:srgbClr val="000000"/>
                </a:solidFill>
              </a:rPr>
              <a:t>Az </a:t>
            </a:r>
            <a:r>
              <a:rPr lang="hu-HU" sz="2000" dirty="0">
                <a:solidFill>
                  <a:srgbClr val="000000"/>
                </a:solidFill>
              </a:rPr>
              <a:t>utóbbi időszakban a virtuális megbeszélések is elfogadottak</a:t>
            </a:r>
            <a:r>
              <a:rPr lang="hu-HU" sz="2000" dirty="0" smtClean="0">
                <a:solidFill>
                  <a:srgbClr val="000000"/>
                </a:solidFill>
              </a:rPr>
              <a:t>.</a:t>
            </a:r>
          </a:p>
          <a:p>
            <a:pPr marL="1200150" lvl="2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u-HU" sz="2000" dirty="0" smtClean="0">
                <a:solidFill>
                  <a:srgbClr val="000000"/>
                </a:solidFill>
                <a:hlinkClick r:id="rId2"/>
              </a:rPr>
              <a:t>Partnerellenőrzésre</a:t>
            </a:r>
            <a:r>
              <a:rPr lang="hu-HU" sz="2000" dirty="0" smtClean="0">
                <a:solidFill>
                  <a:srgbClr val="000000"/>
                </a:solidFill>
              </a:rPr>
              <a:t>, illetve </a:t>
            </a:r>
            <a:r>
              <a:rPr lang="hu-HU" sz="2000" dirty="0" smtClean="0">
                <a:solidFill>
                  <a:srgbClr val="000000"/>
                </a:solidFill>
                <a:hlinkClick r:id="rId3"/>
              </a:rPr>
              <a:t>részletesebb információ </a:t>
            </a:r>
            <a:r>
              <a:rPr lang="hu-HU" sz="2000" dirty="0" smtClean="0">
                <a:solidFill>
                  <a:srgbClr val="000000"/>
                </a:solidFill>
              </a:rPr>
              <a:t>beszerzésére is </a:t>
            </a:r>
            <a:r>
              <a:rPr lang="hu-HU" sz="2000" dirty="0" smtClean="0">
                <a:solidFill>
                  <a:srgbClr val="000000"/>
                </a:solidFill>
              </a:rPr>
              <a:t>lehetőség van</a:t>
            </a:r>
            <a:r>
              <a:rPr lang="hu-HU" sz="2000" dirty="0" smtClean="0">
                <a:solidFill>
                  <a:srgbClr val="000000"/>
                </a:solidFill>
              </a:rPr>
              <a:t>.</a:t>
            </a:r>
          </a:p>
          <a:p>
            <a:pPr marL="1200150" lvl="2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sv-SE" sz="2000" dirty="0">
                <a:solidFill>
                  <a:srgbClr val="000000"/>
                </a:solidFill>
              </a:rPr>
              <a:t>Eximbank </a:t>
            </a:r>
            <a:r>
              <a:rPr lang="hu-HU" sz="2000" dirty="0">
                <a:solidFill>
                  <a:srgbClr val="000000"/>
                </a:solidFill>
              </a:rPr>
              <a:t>ország</a:t>
            </a:r>
            <a:r>
              <a:rPr lang="sv-SE" sz="2000" dirty="0">
                <a:solidFill>
                  <a:srgbClr val="000000"/>
                </a:solidFill>
              </a:rPr>
              <a:t>limit: 440 M EUR</a:t>
            </a:r>
            <a:endParaRPr lang="hu-HU" sz="2000" dirty="0">
              <a:solidFill>
                <a:srgbClr val="000000"/>
              </a:solidFill>
            </a:endParaRPr>
          </a:p>
          <a:p>
            <a:pPr marL="400050" lvl="1" algn="just">
              <a:spcBef>
                <a:spcPct val="20000"/>
              </a:spcBef>
            </a:pPr>
            <a:endParaRPr lang="hu-HU" sz="2000" b="1" i="1" dirty="0" smtClean="0">
              <a:solidFill>
                <a:srgbClr val="000000"/>
              </a:solidFill>
            </a:endParaRPr>
          </a:p>
          <a:p>
            <a:pPr marL="400050" lvl="1" algn="just">
              <a:spcBef>
                <a:spcPct val="20000"/>
              </a:spcBef>
            </a:pPr>
            <a:r>
              <a:rPr lang="hu-HU" sz="2000" b="1" i="1" dirty="0" smtClean="0">
                <a:solidFill>
                  <a:srgbClr val="000000"/>
                </a:solidFill>
              </a:rPr>
              <a:t>Beviteli szabályozás </a:t>
            </a:r>
            <a:r>
              <a:rPr lang="hu-HU" sz="2000" b="1" i="1" dirty="0">
                <a:solidFill>
                  <a:srgbClr val="000000"/>
                </a:solidFill>
              </a:rPr>
              <a:t>sajátosságai, különleges előírások, piacra lépési nehézségek </a:t>
            </a:r>
          </a:p>
          <a:p>
            <a:pPr marL="1200150" lvl="2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u-HU" sz="2000" dirty="0">
                <a:solidFill>
                  <a:srgbClr val="000000"/>
                </a:solidFill>
              </a:rPr>
              <a:t>Terméktől függő engedélyeztetési eljárás. Telített piac</a:t>
            </a:r>
            <a:r>
              <a:rPr lang="hu-HU" sz="2000" dirty="0" smtClean="0">
                <a:solidFill>
                  <a:srgbClr val="000000"/>
                </a:solidFill>
              </a:rPr>
              <a:t>.</a:t>
            </a:r>
          </a:p>
          <a:p>
            <a:pPr marL="1200150" lvl="2" indent="-342900" algn="just">
              <a:spcBef>
                <a:spcPct val="20000"/>
              </a:spcBef>
              <a:buFont typeface="Wingdings" panose="05000000000000000000" pitchFamily="2" charset="2"/>
              <a:buChar char="ü"/>
            </a:pPr>
            <a:r>
              <a:rPr lang="hu-HU" sz="2000" dirty="0" smtClean="0">
                <a:solidFill>
                  <a:srgbClr val="000000"/>
                </a:solidFill>
              </a:rPr>
              <a:t>Hőkezelt sertéstermék  -  de baromfi  X</a:t>
            </a:r>
            <a:r>
              <a:rPr lang="hu-HU" sz="2000" b="1" dirty="0" smtClean="0">
                <a:solidFill>
                  <a:srgbClr val="000000"/>
                </a:solidFill>
              </a:rPr>
              <a:t>	</a:t>
            </a:r>
            <a:endParaRPr lang="hu-HU" sz="2000" b="1" dirty="0">
              <a:solidFill>
                <a:srgbClr val="000000"/>
              </a:solidFill>
            </a:endParaRPr>
          </a:p>
          <a:p>
            <a:pPr marL="400050" lvl="1" algn="just">
              <a:spcBef>
                <a:spcPct val="20000"/>
              </a:spcBef>
            </a:pPr>
            <a:endParaRPr lang="hu-HU" sz="2000" i="1" dirty="0" smtClean="0">
              <a:solidFill>
                <a:srgbClr val="000000"/>
              </a:solidFill>
            </a:endParaRPr>
          </a:p>
          <a:p>
            <a:pPr marL="400050" lvl="1" algn="just">
              <a:spcBef>
                <a:spcPct val="20000"/>
              </a:spcBef>
            </a:pPr>
            <a:r>
              <a:rPr lang="hu-HU" sz="2000" b="1" i="1" dirty="0" smtClean="0">
                <a:solidFill>
                  <a:srgbClr val="000000"/>
                </a:solidFill>
              </a:rPr>
              <a:t>Bankrendszer</a:t>
            </a:r>
            <a:r>
              <a:rPr lang="hu-HU" sz="2000" b="1" i="1" dirty="0">
                <a:solidFill>
                  <a:srgbClr val="000000"/>
                </a:solidFill>
              </a:rPr>
              <a:t>, ajánlott fizetési módozatok (nemfizetési kockázat szintje), árfolyamkockázat</a:t>
            </a:r>
          </a:p>
          <a:p>
            <a:pPr marL="1200150" lvl="2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u-HU" sz="2000" dirty="0">
                <a:solidFill>
                  <a:srgbClr val="000000"/>
                </a:solidFill>
              </a:rPr>
              <a:t>Fejlett, kötött devizagazdálkodású bankrendszer, az áru első részletének megérkezése utáni fizetés a jellemző. </a:t>
            </a:r>
            <a:endParaRPr lang="hu-HU" sz="2000" dirty="0" smtClean="0">
              <a:solidFill>
                <a:srgbClr val="000000"/>
              </a:solidFill>
            </a:endParaRPr>
          </a:p>
          <a:p>
            <a:pPr marL="1200150" lvl="2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u-HU" sz="2000" dirty="0" smtClean="0">
                <a:solidFill>
                  <a:srgbClr val="000000"/>
                </a:solidFill>
              </a:rPr>
              <a:t>Az </a:t>
            </a:r>
            <a:r>
              <a:rPr lang="hu-HU" sz="2000" dirty="0">
                <a:solidFill>
                  <a:srgbClr val="000000"/>
                </a:solidFill>
              </a:rPr>
              <a:t>árfolyamkockázat </a:t>
            </a:r>
            <a:r>
              <a:rPr lang="hu-HU" sz="2000" dirty="0" smtClean="0">
                <a:solidFill>
                  <a:srgbClr val="000000"/>
                </a:solidFill>
              </a:rPr>
              <a:t>jelentős. </a:t>
            </a:r>
          </a:p>
          <a:p>
            <a:pPr marL="400050" lvl="1" algn="just">
              <a:spcBef>
                <a:spcPct val="20000"/>
              </a:spcBef>
            </a:pPr>
            <a:endParaRPr lang="hu-HU" sz="2000" i="1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1854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485320" y="936131"/>
            <a:ext cx="11040177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0050" lvl="1" algn="just">
              <a:spcBef>
                <a:spcPct val="20000"/>
              </a:spcBef>
            </a:pPr>
            <a:r>
              <a:rPr lang="hu-HU" sz="2000" b="1" i="1" dirty="0" smtClean="0">
                <a:solidFill>
                  <a:srgbClr val="000000"/>
                </a:solidFill>
              </a:rPr>
              <a:t>Részvételi lehetőségek közbeszerzésekben</a:t>
            </a:r>
            <a:endParaRPr lang="hu-HU" sz="2000" b="1" i="1" dirty="0">
              <a:solidFill>
                <a:srgbClr val="000000"/>
              </a:solidFill>
            </a:endParaRPr>
          </a:p>
          <a:p>
            <a:pPr marL="1200150" lvl="2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u-HU" sz="2000" dirty="0">
                <a:solidFill>
                  <a:srgbClr val="000000"/>
                </a:solidFill>
              </a:rPr>
              <a:t>DAK nem részese a WTO </a:t>
            </a:r>
            <a:r>
              <a:rPr lang="hu-HU" sz="2000" dirty="0" err="1">
                <a:solidFill>
                  <a:srgbClr val="000000"/>
                </a:solidFill>
              </a:rPr>
              <a:t>Agreement</a:t>
            </a:r>
            <a:r>
              <a:rPr lang="hu-HU" sz="2000" dirty="0">
                <a:solidFill>
                  <a:srgbClr val="000000"/>
                </a:solidFill>
              </a:rPr>
              <a:t> </a:t>
            </a:r>
            <a:r>
              <a:rPr lang="hu-HU" sz="2000" dirty="0" err="1">
                <a:solidFill>
                  <a:srgbClr val="000000"/>
                </a:solidFill>
              </a:rPr>
              <a:t>on</a:t>
            </a:r>
            <a:r>
              <a:rPr lang="hu-HU" sz="2000" dirty="0">
                <a:solidFill>
                  <a:srgbClr val="000000"/>
                </a:solidFill>
              </a:rPr>
              <a:t> </a:t>
            </a:r>
            <a:r>
              <a:rPr lang="hu-HU" sz="2000" dirty="0" err="1">
                <a:solidFill>
                  <a:srgbClr val="000000"/>
                </a:solidFill>
              </a:rPr>
              <a:t>Government</a:t>
            </a:r>
            <a:r>
              <a:rPr lang="hu-HU" sz="2000" dirty="0">
                <a:solidFill>
                  <a:srgbClr val="000000"/>
                </a:solidFill>
              </a:rPr>
              <a:t> </a:t>
            </a:r>
            <a:r>
              <a:rPr lang="hu-HU" sz="2000" dirty="0" err="1">
                <a:solidFill>
                  <a:srgbClr val="000000"/>
                </a:solidFill>
              </a:rPr>
              <a:t>Procurement-nek</a:t>
            </a:r>
            <a:r>
              <a:rPr lang="hu-HU" sz="2000" dirty="0">
                <a:solidFill>
                  <a:srgbClr val="000000"/>
                </a:solidFill>
              </a:rPr>
              <a:t>. Növekvő </a:t>
            </a:r>
            <a:r>
              <a:rPr lang="hu-HU" sz="2000" dirty="0">
                <a:solidFill>
                  <a:srgbClr val="000000"/>
                </a:solidFill>
                <a:hlinkClick r:id="rId2"/>
              </a:rPr>
              <a:t>helyi tartalom követelmények</a:t>
            </a:r>
            <a:r>
              <a:rPr lang="hu-HU" sz="2000" dirty="0">
                <a:solidFill>
                  <a:srgbClr val="000000"/>
                </a:solidFill>
              </a:rPr>
              <a:t>.</a:t>
            </a:r>
          </a:p>
          <a:p>
            <a:pPr marL="1200150" lvl="2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u-HU" sz="2000" dirty="0" smtClean="0">
                <a:solidFill>
                  <a:srgbClr val="000000"/>
                </a:solidFill>
                <a:hlinkClick r:id="rId3"/>
              </a:rPr>
              <a:t>Van </a:t>
            </a:r>
            <a:r>
              <a:rPr lang="hu-HU" sz="2000" dirty="0" smtClean="0">
                <a:solidFill>
                  <a:srgbClr val="000000"/>
                </a:solidFill>
                <a:hlinkClick r:id="rId3"/>
              </a:rPr>
              <a:t>rá lehetőség</a:t>
            </a:r>
            <a:r>
              <a:rPr lang="hu-HU" sz="2000" dirty="0">
                <a:solidFill>
                  <a:srgbClr val="000000"/>
                </a:solidFill>
              </a:rPr>
              <a:t>, azonban megfelelő helyi partner (</a:t>
            </a:r>
            <a:r>
              <a:rPr lang="hu-HU" sz="2000" u="sng" dirty="0" err="1">
                <a:solidFill>
                  <a:srgbClr val="000000"/>
                </a:solidFill>
                <a:hlinkClick r:id="rId4"/>
              </a:rPr>
              <a:t>Broad-based</a:t>
            </a:r>
            <a:r>
              <a:rPr lang="hu-HU" sz="2000" u="sng" dirty="0">
                <a:solidFill>
                  <a:srgbClr val="000000"/>
                </a:solidFill>
                <a:hlinkClick r:id="rId4"/>
              </a:rPr>
              <a:t> Black </a:t>
            </a:r>
            <a:r>
              <a:rPr lang="hu-HU" sz="2000" u="sng" dirty="0" err="1">
                <a:solidFill>
                  <a:srgbClr val="000000"/>
                </a:solidFill>
                <a:hlinkClick r:id="rId4"/>
              </a:rPr>
              <a:t>Economic</a:t>
            </a:r>
            <a:r>
              <a:rPr lang="hu-HU" sz="2000" u="sng" dirty="0">
                <a:solidFill>
                  <a:srgbClr val="000000"/>
                </a:solidFill>
                <a:hlinkClick r:id="rId4"/>
              </a:rPr>
              <a:t> </a:t>
            </a:r>
            <a:r>
              <a:rPr lang="hu-HU" sz="2000" u="sng" dirty="0" err="1">
                <a:solidFill>
                  <a:srgbClr val="000000"/>
                </a:solidFill>
                <a:hlinkClick r:id="rId4"/>
              </a:rPr>
              <a:t>Empowerment</a:t>
            </a:r>
            <a:r>
              <a:rPr lang="hu-HU" sz="2000" u="sng" dirty="0">
                <a:solidFill>
                  <a:srgbClr val="000000"/>
                </a:solidFill>
              </a:rPr>
              <a:t>)</a:t>
            </a:r>
            <a:r>
              <a:rPr lang="hu-HU" sz="2000" dirty="0">
                <a:solidFill>
                  <a:srgbClr val="000000"/>
                </a:solidFill>
                <a:ea typeface="ＭＳ Ｐゴシック" pitchFamily="34" charset="-128"/>
              </a:rPr>
              <a:t> </a:t>
            </a:r>
            <a:r>
              <a:rPr lang="hu-HU" sz="2000" dirty="0">
                <a:solidFill>
                  <a:srgbClr val="000000"/>
                </a:solidFill>
              </a:rPr>
              <a:t>szükséges a pályázáshoz. </a:t>
            </a:r>
            <a:endParaRPr lang="hu-HU" sz="2000" dirty="0" smtClean="0">
              <a:solidFill>
                <a:srgbClr val="000000"/>
              </a:solidFill>
            </a:endParaRPr>
          </a:p>
          <a:p>
            <a:pPr marL="1200150" lvl="2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u-HU" sz="2000" dirty="0">
                <a:solidFill>
                  <a:srgbClr val="000000"/>
                </a:solidFill>
                <a:hlinkClick r:id="rId5"/>
              </a:rPr>
              <a:t>eTender </a:t>
            </a:r>
            <a:r>
              <a:rPr lang="hu-HU" sz="2000" dirty="0" err="1" smtClean="0">
                <a:solidFill>
                  <a:srgbClr val="000000"/>
                </a:solidFill>
                <a:hlinkClick r:id="rId5"/>
              </a:rPr>
              <a:t>Portal</a:t>
            </a:r>
            <a:r>
              <a:rPr lang="hu-HU" sz="2000" dirty="0" smtClean="0">
                <a:solidFill>
                  <a:srgbClr val="000000"/>
                </a:solidFill>
                <a:hlinkClick r:id="rId5"/>
              </a:rPr>
              <a:t> </a:t>
            </a:r>
            <a:r>
              <a:rPr lang="hu-HU" sz="2000" dirty="0" smtClean="0">
                <a:solidFill>
                  <a:srgbClr val="000000"/>
                </a:solidFill>
              </a:rPr>
              <a:t>- </a:t>
            </a:r>
            <a:r>
              <a:rPr lang="hu-HU" sz="2000" dirty="0" smtClean="0">
                <a:solidFill>
                  <a:srgbClr val="000000"/>
                </a:solidFill>
                <a:hlinkClick r:id="rId6"/>
              </a:rPr>
              <a:t>Central </a:t>
            </a:r>
            <a:r>
              <a:rPr lang="hu-HU" sz="2000" dirty="0" err="1">
                <a:solidFill>
                  <a:srgbClr val="000000"/>
                </a:solidFill>
                <a:hlinkClick r:id="rId6"/>
              </a:rPr>
              <a:t>Supplier</a:t>
            </a:r>
            <a:r>
              <a:rPr lang="hu-HU" sz="2000" dirty="0">
                <a:solidFill>
                  <a:srgbClr val="000000"/>
                </a:solidFill>
                <a:hlinkClick r:id="rId6"/>
              </a:rPr>
              <a:t> </a:t>
            </a:r>
            <a:r>
              <a:rPr lang="hu-HU" sz="2000" dirty="0" err="1">
                <a:solidFill>
                  <a:srgbClr val="000000"/>
                </a:solidFill>
                <a:hlinkClick r:id="rId6"/>
              </a:rPr>
              <a:t>Database</a:t>
            </a:r>
            <a:r>
              <a:rPr lang="hu-HU" sz="2000" dirty="0">
                <a:solidFill>
                  <a:srgbClr val="000000"/>
                </a:solidFill>
                <a:hlinkClick r:id="rId6"/>
              </a:rPr>
              <a:t> </a:t>
            </a:r>
            <a:endParaRPr lang="hu-HU" sz="2000" dirty="0">
              <a:solidFill>
                <a:srgbClr val="000000"/>
              </a:solidFill>
            </a:endParaRPr>
          </a:p>
          <a:p>
            <a:pPr marL="400050" lvl="1" algn="just">
              <a:spcBef>
                <a:spcPct val="20000"/>
              </a:spcBef>
            </a:pPr>
            <a:endParaRPr lang="hu-HU" sz="2000" b="1" i="1" dirty="0" smtClean="0">
              <a:solidFill>
                <a:srgbClr val="000000"/>
              </a:solidFill>
            </a:endParaRPr>
          </a:p>
          <a:p>
            <a:pPr marL="400050" lvl="1" algn="just">
              <a:spcBef>
                <a:spcPct val="20000"/>
              </a:spcBef>
            </a:pPr>
            <a:r>
              <a:rPr lang="hu-HU" sz="2000" b="1" i="1" dirty="0" smtClean="0">
                <a:solidFill>
                  <a:srgbClr val="000000"/>
                </a:solidFill>
              </a:rPr>
              <a:t>Kapcsolatfelvétel</a:t>
            </a:r>
            <a:r>
              <a:rPr lang="hu-HU" sz="2000" b="1" i="1" dirty="0">
                <a:solidFill>
                  <a:srgbClr val="000000"/>
                </a:solidFill>
              </a:rPr>
              <a:t>, partnerkeresés javasolt módja </a:t>
            </a:r>
            <a:endParaRPr lang="hu-HU" sz="2000" b="1" i="1" dirty="0" smtClean="0">
              <a:solidFill>
                <a:srgbClr val="000000"/>
              </a:solidFill>
            </a:endParaRPr>
          </a:p>
          <a:p>
            <a:pPr marL="1200150" lvl="2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u-HU" sz="2000" dirty="0" smtClean="0">
                <a:solidFill>
                  <a:srgbClr val="000000"/>
                </a:solidFill>
              </a:rPr>
              <a:t>Disztribútor </a:t>
            </a:r>
            <a:r>
              <a:rPr lang="hu-HU" sz="2000" dirty="0">
                <a:solidFill>
                  <a:srgbClr val="000000"/>
                </a:solidFill>
              </a:rPr>
              <a:t>beazonosítása, vásárok, személyes kiutazás során</a:t>
            </a:r>
            <a:r>
              <a:rPr lang="hu-HU" sz="2000" dirty="0" smtClean="0">
                <a:solidFill>
                  <a:srgbClr val="000000"/>
                </a:solidFill>
              </a:rPr>
              <a:t>.</a:t>
            </a:r>
          </a:p>
          <a:p>
            <a:pPr marL="1200150" lvl="2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u-HU" sz="2000" dirty="0">
                <a:solidFill>
                  <a:srgbClr val="000000"/>
                </a:solidFill>
              </a:rPr>
              <a:t>Kamarák, szövetségek, valamint tartományi export és befektetésösztönző szervezetek </a:t>
            </a:r>
            <a:r>
              <a:rPr lang="hu-HU" sz="2000" dirty="0" smtClean="0">
                <a:solidFill>
                  <a:srgbClr val="000000"/>
                </a:solidFill>
              </a:rPr>
              <a:t> révén</a:t>
            </a:r>
            <a:r>
              <a:rPr lang="hu-HU" sz="2000" dirty="0" smtClean="0">
                <a:solidFill>
                  <a:srgbClr val="000000"/>
                </a:solidFill>
              </a:rPr>
              <a:t>.</a:t>
            </a:r>
          </a:p>
          <a:p>
            <a:pPr marL="1200150" lvl="2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u-HU" sz="2000" dirty="0" smtClean="0">
                <a:solidFill>
                  <a:srgbClr val="000000"/>
                </a:solidFill>
              </a:rPr>
              <a:t>DAK regionális szerepe - referencia</a:t>
            </a:r>
            <a:endParaRPr lang="hu-HU" sz="2000" dirty="0">
              <a:solidFill>
                <a:srgbClr val="000000"/>
              </a:solidFill>
            </a:endParaRPr>
          </a:p>
          <a:p>
            <a:pPr marL="400050" lvl="1" algn="just">
              <a:spcBef>
                <a:spcPct val="20000"/>
              </a:spcBef>
            </a:pPr>
            <a:endParaRPr lang="hu-HU" sz="2000" dirty="0" smtClean="0">
              <a:solidFill>
                <a:srgbClr val="000000"/>
              </a:solidFill>
            </a:endParaRPr>
          </a:p>
          <a:p>
            <a:pPr marL="400050" lvl="1" algn="just">
              <a:spcBef>
                <a:spcPct val="20000"/>
              </a:spcBef>
            </a:pPr>
            <a:r>
              <a:rPr lang="hu-HU" sz="2000" b="1" i="1" dirty="0" smtClean="0">
                <a:solidFill>
                  <a:srgbClr val="000000"/>
                </a:solidFill>
              </a:rPr>
              <a:t>Fizetési módok, szállítási </a:t>
            </a:r>
            <a:r>
              <a:rPr lang="hu-HU" sz="2000" b="1" i="1" dirty="0">
                <a:solidFill>
                  <a:srgbClr val="000000"/>
                </a:solidFill>
              </a:rPr>
              <a:t>lehetőségek </a:t>
            </a:r>
            <a:endParaRPr lang="hu-HU" sz="2000" b="1" i="1" dirty="0" smtClean="0">
              <a:solidFill>
                <a:srgbClr val="000000"/>
              </a:solidFill>
            </a:endParaRPr>
          </a:p>
          <a:p>
            <a:pPr marL="1200150" lvl="2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u-HU" sz="2000" dirty="0" smtClean="0">
                <a:solidFill>
                  <a:srgbClr val="000000"/>
                </a:solidFill>
              </a:rPr>
              <a:t>Az </a:t>
            </a:r>
            <a:r>
              <a:rPr lang="hu-HU" sz="2000" dirty="0">
                <a:solidFill>
                  <a:srgbClr val="000000"/>
                </a:solidFill>
              </a:rPr>
              <a:t>európai standardok szerint.</a:t>
            </a:r>
          </a:p>
          <a:p>
            <a:pPr marL="1200150" lvl="2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u-HU" sz="2000" dirty="0" smtClean="0">
                <a:solidFill>
                  <a:srgbClr val="000000"/>
                </a:solidFill>
              </a:rPr>
              <a:t>Nemzetközi </a:t>
            </a:r>
            <a:r>
              <a:rPr lang="hu-HU" sz="2000" dirty="0">
                <a:solidFill>
                  <a:srgbClr val="000000"/>
                </a:solidFill>
              </a:rPr>
              <a:t>szállítmányozó/logisztikai cégen keresztül. A távolság miatt magasak a költségek.</a:t>
            </a:r>
          </a:p>
        </p:txBody>
      </p:sp>
    </p:spTree>
    <p:extLst>
      <p:ext uri="{BB962C8B-B14F-4D97-AF65-F5344CB8AC3E}">
        <p14:creationId xmlns:p14="http://schemas.microsoft.com/office/powerpoint/2010/main" val="2145574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áblázat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6327402"/>
              </p:ext>
            </p:extLst>
          </p:nvPr>
        </p:nvGraphicFramePr>
        <p:xfrm>
          <a:off x="457200" y="1406842"/>
          <a:ext cx="11505399" cy="4900168"/>
        </p:xfrm>
        <a:graphic>
          <a:graphicData uri="http://schemas.openxmlformats.org/drawingml/2006/table">
            <a:tbl>
              <a:tblPr firstRow="1" firstCol="1" bandRow="1"/>
              <a:tblGrid>
                <a:gridCol w="914026">
                  <a:extLst>
                    <a:ext uri="{9D8B030D-6E8A-4147-A177-3AD203B41FA5}">
                      <a16:colId xmlns:a16="http://schemas.microsoft.com/office/drawing/2014/main" val="1398330340"/>
                    </a:ext>
                  </a:extLst>
                </a:gridCol>
                <a:gridCol w="10591373">
                  <a:extLst>
                    <a:ext uri="{9D8B030D-6E8A-4147-A177-3AD203B41FA5}">
                      <a16:colId xmlns:a16="http://schemas.microsoft.com/office/drawing/2014/main" val="1710528235"/>
                    </a:ext>
                  </a:extLst>
                </a:gridCol>
              </a:tblGrid>
              <a:tr h="3562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u="sng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2710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Petroleum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oils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and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oils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obtained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from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bituminous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minerals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excluding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crude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);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preparations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b="1" dirty="0" smtClean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hu-HU" sz="2000" b="1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. </a:t>
                      </a:r>
                      <a:r>
                        <a:rPr lang="hu-HU" sz="2000" b="1" dirty="0" smtClean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9982480"/>
                  </a:ext>
                </a:extLst>
              </a:tr>
              <a:tr h="3562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u="sng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8517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Telephone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sets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incl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telephones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for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cellular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networks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or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for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other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wireless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networks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other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b="1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 . .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0530978"/>
                  </a:ext>
                </a:extLst>
              </a:tr>
              <a:tr h="3562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u="sng">
                          <a:solidFill>
                            <a:srgbClr val="0000FF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8703</a:t>
                      </a:r>
                      <a:r>
                        <a:rPr lang="hu-HU" sz="200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hu-HU" sz="2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Motor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and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other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motor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vehicles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principally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designed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for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the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transport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of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persons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incl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hu-HU" sz="2000" b="1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 . .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5219266"/>
                  </a:ext>
                </a:extLst>
              </a:tr>
              <a:tr h="3562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u="sng">
                          <a:solidFill>
                            <a:srgbClr val="0000FF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3004</a:t>
                      </a:r>
                      <a:r>
                        <a:rPr lang="hu-HU" sz="200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hu-HU" sz="2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Medicaments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consisting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of mixed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or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unmixed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products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for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therapeutic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or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prophylactic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uses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put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b="1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 . .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345682"/>
                  </a:ext>
                </a:extLst>
              </a:tr>
              <a:tr h="3562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u="sng">
                          <a:solidFill>
                            <a:srgbClr val="0000FF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8471</a:t>
                      </a:r>
                      <a:r>
                        <a:rPr lang="hu-HU" sz="200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hu-HU" sz="2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Automatic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data-processing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machines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and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units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thereof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magnetic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or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optical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readers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machines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b="1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 . .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6472428"/>
                  </a:ext>
                </a:extLst>
              </a:tr>
              <a:tr h="3562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u="sng">
                          <a:solidFill>
                            <a:srgbClr val="0000FF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8708</a:t>
                      </a:r>
                      <a:r>
                        <a:rPr lang="hu-HU" sz="200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hu-HU" sz="2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Parts and accessories for tractors, motor vehicles for the transport of ten or more persons, </a:t>
                      </a:r>
                      <a:r>
                        <a:rPr lang="hu-HU" sz="2000" b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 . .</a:t>
                      </a:r>
                      <a:endParaRPr lang="hu-HU" sz="2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7874129"/>
                  </a:ext>
                </a:extLst>
              </a:tr>
              <a:tr h="3562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u="sng">
                          <a:solidFill>
                            <a:srgbClr val="0000FF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4907</a:t>
                      </a:r>
                      <a:r>
                        <a:rPr lang="hu-HU" sz="200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hu-HU" sz="2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Unused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postage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revenue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or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similar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stamps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of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current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or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new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issue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in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the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country in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which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they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b="1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 . .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5479337"/>
                  </a:ext>
                </a:extLst>
              </a:tr>
              <a:tr h="3562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u="sng">
                          <a:solidFill>
                            <a:srgbClr val="0000FF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9018</a:t>
                      </a:r>
                      <a:r>
                        <a:rPr lang="hu-HU" sz="200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hu-HU" sz="2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Instruments and appliances used in medical, surgical, dental or veterinary sciences, incl. </a:t>
                      </a:r>
                      <a:r>
                        <a:rPr lang="hu-HU" sz="2000" b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 . .</a:t>
                      </a:r>
                      <a:endParaRPr lang="hu-HU" sz="2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2094046"/>
                  </a:ext>
                </a:extLst>
              </a:tr>
              <a:tr h="3562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u="sng">
                          <a:solidFill>
                            <a:srgbClr val="0000FF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1006</a:t>
                      </a:r>
                      <a:r>
                        <a:rPr lang="hu-HU" sz="200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hu-HU" sz="2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Rice</a:t>
                      </a:r>
                      <a:endParaRPr lang="hu-HU" sz="2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7942266"/>
                  </a:ext>
                </a:extLst>
              </a:tr>
              <a:tr h="3562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u="sng">
                          <a:solidFill>
                            <a:srgbClr val="0000FF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8431</a:t>
                      </a:r>
                      <a:r>
                        <a:rPr lang="hu-HU" sz="200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hu-HU" sz="2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Parts suitable for use solely or principally with the machinery of heading 8425 to 8430, n.e.s.</a:t>
                      </a:r>
                      <a:endParaRPr lang="hu-HU" sz="2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3725328"/>
                  </a:ext>
                </a:extLst>
              </a:tr>
              <a:tr h="3562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u="sng">
                          <a:solidFill>
                            <a:srgbClr val="0000FF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8704</a:t>
                      </a:r>
                      <a:r>
                        <a:rPr lang="hu-HU" sz="200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hu-HU" sz="2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Motor vehicles for the transport of goods, incl. chassis with engine and cab</a:t>
                      </a:r>
                      <a:endParaRPr lang="hu-HU" sz="2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7658609"/>
                  </a:ext>
                </a:extLst>
              </a:tr>
              <a:tr h="3562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u="sng">
                          <a:solidFill>
                            <a:srgbClr val="0000FF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6307</a:t>
                      </a:r>
                      <a:r>
                        <a:rPr lang="hu-HU" sz="200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hu-HU" sz="2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Made-up articles of textile materials, incl. dress patterns, n.e.s.</a:t>
                      </a:r>
                      <a:endParaRPr lang="hu-HU" sz="2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1442732"/>
                  </a:ext>
                </a:extLst>
              </a:tr>
              <a:tr h="3562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u="sng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8429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hu-HU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Self-propelled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bulldozers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angledozers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graders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levellers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scrapers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mechanical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dirty="0" err="1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shovels</a:t>
                      </a:r>
                      <a:r>
                        <a:rPr lang="hu-HU" sz="2000" dirty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hu-HU" sz="2000" dirty="0" err="1" smtClean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excavators</a:t>
                      </a:r>
                      <a:r>
                        <a:rPr lang="hu-HU" sz="2000" b="1" dirty="0" smtClean="0">
                          <a:solidFill>
                            <a:srgbClr val="002B54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 . .</a:t>
                      </a:r>
                      <a:endParaRPr lang="hu-HU" sz="2000" dirty="0" smtClean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5085211"/>
                  </a:ext>
                </a:extLst>
              </a:tr>
            </a:tbl>
          </a:graphicData>
        </a:graphic>
      </p:graphicFrame>
      <p:sp>
        <p:nvSpPr>
          <p:cNvPr id="31" name="Szövegdoboz 30"/>
          <p:cNvSpPr txBox="1"/>
          <p:nvPr/>
        </p:nvSpPr>
        <p:spPr>
          <a:xfrm>
            <a:off x="3676849" y="668179"/>
            <a:ext cx="5342021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b="1" dirty="0" smtClean="0"/>
              <a:t>DAK legjelentősebb importcikkei – </a:t>
            </a:r>
            <a:r>
              <a:rPr lang="hu-HU" sz="2000" b="1" dirty="0" err="1" smtClean="0"/>
              <a:t>TradeMap</a:t>
            </a:r>
            <a:endParaRPr lang="hu-HU" sz="2000" b="1" dirty="0" smtClean="0"/>
          </a:p>
          <a:p>
            <a:endParaRPr lang="hu-HU" sz="2000" dirty="0" smtClean="0"/>
          </a:p>
          <a:p>
            <a:endParaRPr lang="hu-HU" dirty="0"/>
          </a:p>
        </p:txBody>
      </p:sp>
      <p:pic>
        <p:nvPicPr>
          <p:cNvPr id="3073" name="DefaultOcx"/>
          <p:cNvPicPr preferRelativeResize="0">
            <a:picLocks noChangeArrowheads="1" noChangeShapeType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HTMLImage1"/>
          <p:cNvPicPr preferRelativeResize="0">
            <a:picLocks noChangeArrowheads="1" noChangeShapeType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HTMLImage2"/>
          <p:cNvPicPr preferRelativeResize="0">
            <a:picLocks noChangeArrowheads="1" noChangeShapeType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HTMLImage3"/>
          <p:cNvPicPr preferRelativeResize="0">
            <a:picLocks noChangeArrowheads="1" noChangeShapeType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HTMLImage4"/>
          <p:cNvPicPr preferRelativeResize="0">
            <a:picLocks noChangeArrowheads="1" noChangeShapeType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HTMLImage5"/>
          <p:cNvPicPr preferRelativeResize="0">
            <a:picLocks noChangeArrowheads="1" noChangeShapeType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HTMLImage6"/>
          <p:cNvPicPr preferRelativeResize="0">
            <a:picLocks noChangeArrowheads="1" noChangeShapeType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HTMLImage7"/>
          <p:cNvPicPr preferRelativeResize="0">
            <a:picLocks noChangeArrowheads="1" noChangeShapeType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HTMLImage8"/>
          <p:cNvPicPr preferRelativeResize="0">
            <a:picLocks noChangeArrowheads="1" noChangeShapeType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HTMLImage9"/>
          <p:cNvPicPr preferRelativeResize="0">
            <a:picLocks noChangeArrowheads="1" noChangeShapeType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HTMLImage10"/>
          <p:cNvPicPr preferRelativeResize="0">
            <a:picLocks noChangeArrowheads="1" noChangeShapeType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4" name="HTMLImage11"/>
          <p:cNvPicPr preferRelativeResize="0">
            <a:picLocks noChangeArrowheads="1" noChangeShapeType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5" name="HTMLImage12"/>
          <p:cNvPicPr preferRelativeResize="0">
            <a:picLocks noChangeArrowheads="1" noChangeShapeType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6" name="HTMLImage13"/>
          <p:cNvPicPr preferRelativeResize="0">
            <a:picLocks noChangeArrowheads="1" noChangeShapeType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7" name="HTMLImage14"/>
          <p:cNvPicPr preferRelativeResize="0">
            <a:picLocks noChangeArrowheads="1" noChangeShapeType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8" name="HTMLImage15"/>
          <p:cNvPicPr preferRelativeResize="0">
            <a:picLocks noChangeArrowheads="1" noChangeShapeType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9" name="HTMLImage16"/>
          <p:cNvPicPr preferRelativeResize="0">
            <a:picLocks noChangeArrowheads="1" noChangeShapeType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0" name="HTMLImage17"/>
          <p:cNvPicPr preferRelativeResize="0">
            <a:picLocks noChangeArrowheads="1" noChangeShapeType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1" name="HTMLImage18"/>
          <p:cNvPicPr preferRelativeResize="0">
            <a:picLocks noChangeArrowheads="1" noChangeShapeType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2" name="HTMLImage19"/>
          <p:cNvPicPr preferRelativeResize="0">
            <a:picLocks noChangeArrowheads="1" noChangeShapeType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3" name="HTMLImage20"/>
          <p:cNvPicPr preferRelativeResize="0">
            <a:picLocks noChangeArrowheads="1" noChangeShapeType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4" name="HTMLImage21"/>
          <p:cNvPicPr preferRelativeResize="0">
            <a:picLocks noChangeArrowheads="1" noChangeShapeType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5781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/>
          <p:cNvSpPr txBox="1"/>
          <p:nvPr/>
        </p:nvSpPr>
        <p:spPr>
          <a:xfrm>
            <a:off x="3811603" y="460457"/>
            <a:ext cx="5342021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b="1" dirty="0" smtClean="0"/>
              <a:t>DAK legjelentősebb szállítói – </a:t>
            </a:r>
            <a:r>
              <a:rPr lang="hu-HU" sz="2000" b="1" dirty="0" err="1" smtClean="0"/>
              <a:t>TradeMap</a:t>
            </a:r>
            <a:endParaRPr lang="hu-HU" sz="2000" b="1" dirty="0" smtClean="0"/>
          </a:p>
          <a:p>
            <a:endParaRPr lang="hu-HU" sz="2000" dirty="0" smtClean="0"/>
          </a:p>
          <a:p>
            <a:endParaRPr lang="hu-HU" dirty="0"/>
          </a:p>
        </p:txBody>
      </p:sp>
      <p:graphicFrame>
        <p:nvGraphicFramePr>
          <p:cNvPr id="4" name="Tábláza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90167"/>
              </p:ext>
            </p:extLst>
          </p:nvPr>
        </p:nvGraphicFramePr>
        <p:xfrm>
          <a:off x="683393" y="1097281"/>
          <a:ext cx="10645541" cy="55281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384541">
                  <a:extLst>
                    <a:ext uri="{9D8B030D-6E8A-4147-A177-3AD203B41FA5}">
                      <a16:colId xmlns:a16="http://schemas.microsoft.com/office/drawing/2014/main" val="87539446"/>
                    </a:ext>
                  </a:extLst>
                </a:gridCol>
                <a:gridCol w="2261000">
                  <a:extLst>
                    <a:ext uri="{9D8B030D-6E8A-4147-A177-3AD203B41FA5}">
                      <a16:colId xmlns:a16="http://schemas.microsoft.com/office/drawing/2014/main" val="92328685"/>
                    </a:ext>
                  </a:extLst>
                </a:gridCol>
              </a:tblGrid>
              <a:tr h="35521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>
                          <a:effectLst/>
                        </a:rPr>
                        <a:t>World </a:t>
                      </a:r>
                      <a:endParaRPr lang="hu-H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effectLst/>
                        </a:rPr>
                        <a:t>%</a:t>
                      </a:r>
                      <a:endParaRPr lang="hu-H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extLst>
                  <a:ext uri="{0D108BD9-81ED-4DB2-BD59-A6C34878D82A}">
                    <a16:rowId xmlns:a16="http://schemas.microsoft.com/office/drawing/2014/main" val="3893034692"/>
                  </a:ext>
                </a:extLst>
              </a:tr>
              <a:tr h="35521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u="sng" dirty="0" err="1">
                          <a:effectLst/>
                        </a:rPr>
                        <a:t>China</a:t>
                      </a:r>
                      <a:r>
                        <a:rPr lang="hu-HU" sz="2000" dirty="0">
                          <a:effectLst/>
                        </a:rPr>
                        <a:t> </a:t>
                      </a:r>
                      <a:endParaRPr lang="hu-H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>
                          <a:effectLst/>
                        </a:rPr>
                        <a:t>20.7</a:t>
                      </a:r>
                      <a:endParaRPr lang="hu-H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extLst>
                  <a:ext uri="{0D108BD9-81ED-4DB2-BD59-A6C34878D82A}">
                    <a16:rowId xmlns:a16="http://schemas.microsoft.com/office/drawing/2014/main" val="664836540"/>
                  </a:ext>
                </a:extLst>
              </a:tr>
              <a:tr h="35521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u="sng">
                          <a:effectLst/>
                        </a:rPr>
                        <a:t>Germany</a:t>
                      </a:r>
                      <a:r>
                        <a:rPr lang="hu-HU" sz="2000">
                          <a:effectLst/>
                        </a:rPr>
                        <a:t> </a:t>
                      </a:r>
                      <a:endParaRPr lang="hu-H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>
                          <a:effectLst/>
                        </a:rPr>
                        <a:t>9.1</a:t>
                      </a:r>
                      <a:endParaRPr lang="hu-H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extLst>
                  <a:ext uri="{0D108BD9-81ED-4DB2-BD59-A6C34878D82A}">
                    <a16:rowId xmlns:a16="http://schemas.microsoft.com/office/drawing/2014/main" val="2107642891"/>
                  </a:ext>
                </a:extLst>
              </a:tr>
              <a:tr h="35521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u="sng">
                          <a:effectLst/>
                        </a:rPr>
                        <a:t>United States of America</a:t>
                      </a:r>
                      <a:r>
                        <a:rPr lang="hu-HU" sz="2000">
                          <a:effectLst/>
                        </a:rPr>
                        <a:t> </a:t>
                      </a:r>
                      <a:endParaRPr lang="hu-H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>
                          <a:effectLst/>
                        </a:rPr>
                        <a:t>6.4</a:t>
                      </a:r>
                      <a:endParaRPr lang="hu-H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extLst>
                  <a:ext uri="{0D108BD9-81ED-4DB2-BD59-A6C34878D82A}">
                    <a16:rowId xmlns:a16="http://schemas.microsoft.com/office/drawing/2014/main" val="16761696"/>
                  </a:ext>
                </a:extLst>
              </a:tr>
              <a:tr h="35521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u="sng" dirty="0">
                          <a:effectLst/>
                        </a:rPr>
                        <a:t>India</a:t>
                      </a:r>
                      <a:r>
                        <a:rPr lang="hu-HU" sz="2000" dirty="0">
                          <a:effectLst/>
                        </a:rPr>
                        <a:t> </a:t>
                      </a:r>
                      <a:endParaRPr lang="hu-H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>
                          <a:effectLst/>
                        </a:rPr>
                        <a:t>5.2</a:t>
                      </a:r>
                      <a:endParaRPr lang="hu-H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extLst>
                  <a:ext uri="{0D108BD9-81ED-4DB2-BD59-A6C34878D82A}">
                    <a16:rowId xmlns:a16="http://schemas.microsoft.com/office/drawing/2014/main" val="2831108562"/>
                  </a:ext>
                </a:extLst>
              </a:tr>
              <a:tr h="35521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u="sng">
                          <a:effectLst/>
                        </a:rPr>
                        <a:t>Saudi Arabia</a:t>
                      </a:r>
                      <a:r>
                        <a:rPr lang="hu-HU" sz="2000">
                          <a:effectLst/>
                        </a:rPr>
                        <a:t> </a:t>
                      </a:r>
                      <a:endParaRPr lang="hu-H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>
                          <a:effectLst/>
                        </a:rPr>
                        <a:t>3.9</a:t>
                      </a:r>
                      <a:endParaRPr lang="hu-H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extLst>
                  <a:ext uri="{0D108BD9-81ED-4DB2-BD59-A6C34878D82A}">
                    <a16:rowId xmlns:a16="http://schemas.microsoft.com/office/drawing/2014/main" val="319409452"/>
                  </a:ext>
                </a:extLst>
              </a:tr>
              <a:tr h="35521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u="sng">
                          <a:effectLst/>
                        </a:rPr>
                        <a:t>Nigeria</a:t>
                      </a:r>
                      <a:r>
                        <a:rPr lang="hu-HU" sz="2000">
                          <a:effectLst/>
                        </a:rPr>
                        <a:t> </a:t>
                      </a:r>
                      <a:endParaRPr lang="hu-H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>
                          <a:effectLst/>
                        </a:rPr>
                        <a:t>3.2</a:t>
                      </a:r>
                      <a:endParaRPr lang="hu-H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extLst>
                  <a:ext uri="{0D108BD9-81ED-4DB2-BD59-A6C34878D82A}">
                    <a16:rowId xmlns:a16="http://schemas.microsoft.com/office/drawing/2014/main" val="92187483"/>
                  </a:ext>
                </a:extLst>
              </a:tr>
              <a:tr h="35521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u="sng">
                          <a:effectLst/>
                        </a:rPr>
                        <a:t>Thailand</a:t>
                      </a:r>
                      <a:r>
                        <a:rPr lang="hu-HU" sz="2000">
                          <a:effectLst/>
                        </a:rPr>
                        <a:t> </a:t>
                      </a:r>
                      <a:endParaRPr lang="hu-H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>
                          <a:effectLst/>
                        </a:rPr>
                        <a:t>3.1</a:t>
                      </a:r>
                      <a:endParaRPr lang="hu-H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extLst>
                  <a:ext uri="{0D108BD9-81ED-4DB2-BD59-A6C34878D82A}">
                    <a16:rowId xmlns:a16="http://schemas.microsoft.com/office/drawing/2014/main" val="3962606052"/>
                  </a:ext>
                </a:extLst>
              </a:tr>
              <a:tr h="35521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u="sng">
                          <a:effectLst/>
                        </a:rPr>
                        <a:t>Japan</a:t>
                      </a:r>
                      <a:r>
                        <a:rPr lang="hu-HU" sz="2000">
                          <a:effectLst/>
                        </a:rPr>
                        <a:t> </a:t>
                      </a:r>
                      <a:endParaRPr lang="hu-H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>
                          <a:effectLst/>
                        </a:rPr>
                        <a:t>2.8</a:t>
                      </a:r>
                      <a:endParaRPr lang="hu-H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extLst>
                  <a:ext uri="{0D108BD9-81ED-4DB2-BD59-A6C34878D82A}">
                    <a16:rowId xmlns:a16="http://schemas.microsoft.com/office/drawing/2014/main" val="1117012013"/>
                  </a:ext>
                </a:extLst>
              </a:tr>
              <a:tr h="35521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u="sng">
                          <a:effectLst/>
                        </a:rPr>
                        <a:t>Italy</a:t>
                      </a:r>
                      <a:r>
                        <a:rPr lang="hu-HU" sz="2000">
                          <a:effectLst/>
                        </a:rPr>
                        <a:t> </a:t>
                      </a:r>
                      <a:endParaRPr lang="hu-H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>
                          <a:effectLst/>
                        </a:rPr>
                        <a:t>2.6</a:t>
                      </a:r>
                      <a:endParaRPr lang="hu-H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extLst>
                  <a:ext uri="{0D108BD9-81ED-4DB2-BD59-A6C34878D82A}">
                    <a16:rowId xmlns:a16="http://schemas.microsoft.com/office/drawing/2014/main" val="3537811489"/>
                  </a:ext>
                </a:extLst>
              </a:tr>
              <a:tr h="35521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u="sng">
                          <a:effectLst/>
                        </a:rPr>
                        <a:t>United Kingdom</a:t>
                      </a:r>
                      <a:r>
                        <a:rPr lang="hu-HU" sz="2000">
                          <a:effectLst/>
                        </a:rPr>
                        <a:t> </a:t>
                      </a:r>
                      <a:endParaRPr lang="hu-H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>
                          <a:effectLst/>
                        </a:rPr>
                        <a:t>2.5</a:t>
                      </a:r>
                      <a:endParaRPr lang="hu-H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extLst>
                  <a:ext uri="{0D108BD9-81ED-4DB2-BD59-A6C34878D82A}">
                    <a16:rowId xmlns:a16="http://schemas.microsoft.com/office/drawing/2014/main" val="1075882187"/>
                  </a:ext>
                </a:extLst>
              </a:tr>
              <a:tr h="35521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u="sng">
                          <a:effectLst/>
                        </a:rPr>
                        <a:t>France</a:t>
                      </a:r>
                      <a:r>
                        <a:rPr lang="hu-HU" sz="2000">
                          <a:effectLst/>
                        </a:rPr>
                        <a:t> </a:t>
                      </a:r>
                      <a:endParaRPr lang="hu-H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>
                          <a:effectLst/>
                        </a:rPr>
                        <a:t>2.3</a:t>
                      </a:r>
                      <a:endParaRPr lang="hu-H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extLst>
                  <a:ext uri="{0D108BD9-81ED-4DB2-BD59-A6C34878D82A}">
                    <a16:rowId xmlns:a16="http://schemas.microsoft.com/office/drawing/2014/main" val="250905846"/>
                  </a:ext>
                </a:extLst>
              </a:tr>
              <a:tr h="35521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u="sng">
                          <a:effectLst/>
                        </a:rPr>
                        <a:t>Spain</a:t>
                      </a:r>
                      <a:r>
                        <a:rPr lang="hu-HU" sz="2000">
                          <a:effectLst/>
                        </a:rPr>
                        <a:t> </a:t>
                      </a:r>
                      <a:endParaRPr lang="hu-H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>
                          <a:effectLst/>
                        </a:rPr>
                        <a:t>2.2</a:t>
                      </a:r>
                      <a:endParaRPr lang="hu-H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extLst>
                  <a:ext uri="{0D108BD9-81ED-4DB2-BD59-A6C34878D82A}">
                    <a16:rowId xmlns:a16="http://schemas.microsoft.com/office/drawing/2014/main" val="821533281"/>
                  </a:ext>
                </a:extLst>
              </a:tr>
              <a:tr h="62802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u="sng" dirty="0" err="1">
                          <a:effectLst/>
                        </a:rPr>
                        <a:t>Eswatini</a:t>
                      </a:r>
                      <a:r>
                        <a:rPr lang="hu-HU" sz="2000" dirty="0">
                          <a:effectLst/>
                        </a:rPr>
                        <a:t>, </a:t>
                      </a:r>
                      <a:r>
                        <a:rPr lang="hu-HU" sz="2000" u="sng" dirty="0">
                          <a:effectLst/>
                        </a:rPr>
                        <a:t>Brazil</a:t>
                      </a:r>
                      <a:r>
                        <a:rPr lang="hu-HU" sz="2000" dirty="0">
                          <a:effectLst/>
                        </a:rPr>
                        <a:t>, </a:t>
                      </a:r>
                      <a:r>
                        <a:rPr lang="hu-HU" sz="2000" u="sng" dirty="0" err="1">
                          <a:effectLst/>
                        </a:rPr>
                        <a:t>Netherlands</a:t>
                      </a:r>
                      <a:r>
                        <a:rPr lang="hu-HU" sz="2000" dirty="0">
                          <a:effectLst/>
                        </a:rPr>
                        <a:t>, </a:t>
                      </a:r>
                      <a:r>
                        <a:rPr lang="hu-HU" sz="2000" u="sng" dirty="0" err="1">
                          <a:effectLst/>
                        </a:rPr>
                        <a:t>Australia</a:t>
                      </a:r>
                      <a:r>
                        <a:rPr lang="hu-HU" sz="2000" dirty="0">
                          <a:effectLst/>
                        </a:rPr>
                        <a:t>, </a:t>
                      </a:r>
                      <a:r>
                        <a:rPr lang="hu-HU" sz="2000" u="sng" dirty="0" err="1">
                          <a:effectLst/>
                        </a:rPr>
                        <a:t>Sweden</a:t>
                      </a:r>
                      <a:r>
                        <a:rPr lang="hu-HU" sz="2000" dirty="0">
                          <a:effectLst/>
                        </a:rPr>
                        <a:t>, </a:t>
                      </a:r>
                      <a:r>
                        <a:rPr lang="hu-HU" sz="2000" u="sng" dirty="0">
                          <a:effectLst/>
                        </a:rPr>
                        <a:t>Poland</a:t>
                      </a:r>
                      <a:r>
                        <a:rPr lang="hu-HU" sz="2000" dirty="0">
                          <a:effectLst/>
                        </a:rPr>
                        <a:t>, </a:t>
                      </a:r>
                      <a:r>
                        <a:rPr lang="hu-HU" sz="2000" u="sng" dirty="0" err="1">
                          <a:effectLst/>
                        </a:rPr>
                        <a:t>Viet</a:t>
                      </a:r>
                      <a:r>
                        <a:rPr lang="hu-HU" sz="2000" u="sng" dirty="0">
                          <a:effectLst/>
                        </a:rPr>
                        <a:t> </a:t>
                      </a:r>
                      <a:r>
                        <a:rPr lang="hu-HU" sz="2000" u="sng" dirty="0" err="1">
                          <a:effectLst/>
                        </a:rPr>
                        <a:t>Nam</a:t>
                      </a:r>
                      <a:endParaRPr lang="hu-H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>
                          <a:effectLst/>
                        </a:rPr>
                        <a:t> </a:t>
                      </a:r>
                      <a:endParaRPr lang="hu-H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25400" marB="25400" anchor="ctr"/>
                </a:tc>
                <a:extLst>
                  <a:ext uri="{0D108BD9-81ED-4DB2-BD59-A6C34878D82A}">
                    <a16:rowId xmlns:a16="http://schemas.microsoft.com/office/drawing/2014/main" val="22814882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0918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798167" y="964132"/>
            <a:ext cx="1040491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0050" lvl="1" indent="0" algn="just">
              <a:buNone/>
            </a:pPr>
            <a:r>
              <a:rPr lang="hu-HU" sz="2000" b="1" i="1" dirty="0" smtClean="0"/>
              <a:t>Legnagyobb dél-afrikai befektetők Magyarországon </a:t>
            </a:r>
          </a:p>
          <a:p>
            <a:pPr marL="1200150" lvl="2" indent="-342900" algn="just">
              <a:buFont typeface="Arial" panose="020B0604020202020204" pitchFamily="34" charset="0"/>
              <a:buChar char="•"/>
            </a:pPr>
            <a:r>
              <a:rPr lang="hu-HU" sz="2000" dirty="0" smtClean="0"/>
              <a:t>A NEPI </a:t>
            </a:r>
            <a:r>
              <a:rPr lang="hu-HU" sz="2000" dirty="0" err="1" smtClean="0"/>
              <a:t>Rockcastle</a:t>
            </a:r>
            <a:r>
              <a:rPr lang="hu-HU" sz="2000" dirty="0" smtClean="0"/>
              <a:t> a tulajdonosa a budapesti Aréna Plázának és többségi tulajdonosa a </a:t>
            </a:r>
            <a:r>
              <a:rPr lang="hu-HU" sz="2000" dirty="0" err="1" smtClean="0"/>
              <a:t>Mammut</a:t>
            </a:r>
            <a:r>
              <a:rPr lang="hu-HU" sz="2000" dirty="0" smtClean="0"/>
              <a:t> Bevásárlóközpontoknak. </a:t>
            </a:r>
          </a:p>
          <a:p>
            <a:pPr marL="1200150" lvl="2" indent="-342900" algn="just">
              <a:buFont typeface="Arial" panose="020B0604020202020204" pitchFamily="34" charset="0"/>
              <a:buChar char="•"/>
            </a:pPr>
            <a:r>
              <a:rPr lang="hu-HU" sz="2000" dirty="0" smtClean="0"/>
              <a:t>A </a:t>
            </a:r>
            <a:r>
              <a:rPr lang="hu-HU" sz="2000" dirty="0" err="1" smtClean="0"/>
              <a:t>Pepkor</a:t>
            </a:r>
            <a:r>
              <a:rPr lang="hu-HU" sz="2000" dirty="0" smtClean="0"/>
              <a:t> Holding ruházati és iparcikkeket forgalmazó kiskereskedelmi láncot hozott létre Magyarországon PEPCO néven. </a:t>
            </a:r>
          </a:p>
          <a:p>
            <a:pPr marL="1200150" lvl="2" indent="-342900" algn="just">
              <a:buFont typeface="Arial" panose="020B0604020202020204" pitchFamily="34" charset="0"/>
              <a:buChar char="•"/>
            </a:pPr>
            <a:r>
              <a:rPr lang="hu-HU" sz="2000" dirty="0" smtClean="0"/>
              <a:t>A </a:t>
            </a:r>
            <a:r>
              <a:rPr lang="hu-HU" sz="2000" dirty="0" err="1" smtClean="0"/>
              <a:t>Naspers</a:t>
            </a:r>
            <a:r>
              <a:rPr lang="hu-HU" sz="2000" dirty="0" smtClean="0"/>
              <a:t> csoport az </a:t>
            </a:r>
            <a:r>
              <a:rPr lang="hu-HU" sz="2000" dirty="0" err="1" smtClean="0"/>
              <a:t>Extreme</a:t>
            </a:r>
            <a:r>
              <a:rPr lang="hu-HU" sz="2000" dirty="0" smtClean="0"/>
              <a:t> Digital és az </a:t>
            </a:r>
            <a:r>
              <a:rPr lang="hu-HU" sz="2000" dirty="0" err="1" smtClean="0"/>
              <a:t>eMAG</a:t>
            </a:r>
            <a:r>
              <a:rPr lang="hu-HU" sz="2000" dirty="0" smtClean="0"/>
              <a:t> tulajdonosa. </a:t>
            </a:r>
          </a:p>
          <a:p>
            <a:pPr marL="1200150" lvl="2" indent="-342900" algn="just">
              <a:buFont typeface="Arial" panose="020B0604020202020204" pitchFamily="34" charset="0"/>
              <a:buChar char="•"/>
            </a:pPr>
            <a:r>
              <a:rPr lang="hu-HU" sz="2000" dirty="0" err="1" smtClean="0"/>
              <a:t>Mondi</a:t>
            </a:r>
            <a:r>
              <a:rPr lang="hu-HU" sz="2000" dirty="0" smtClean="0"/>
              <a:t> Business </a:t>
            </a:r>
            <a:r>
              <a:rPr lang="hu-HU" sz="2000" dirty="0" err="1" smtClean="0"/>
              <a:t>Paper</a:t>
            </a:r>
            <a:r>
              <a:rPr lang="hu-HU" sz="2000" dirty="0" smtClean="0"/>
              <a:t> (papírgyártás, csomagolás</a:t>
            </a:r>
            <a:r>
              <a:rPr lang="hu-HU" sz="2000" dirty="0" smtClean="0"/>
              <a:t>)</a:t>
            </a:r>
          </a:p>
          <a:p>
            <a:pPr marL="1200150" lvl="2" indent="-342900" algn="just">
              <a:buFont typeface="Arial" panose="020B0604020202020204" pitchFamily="34" charset="0"/>
              <a:buChar char="•"/>
            </a:pPr>
            <a:r>
              <a:rPr lang="hu-HU" sz="2000" dirty="0" err="1" smtClean="0"/>
              <a:t>SpecMech</a:t>
            </a:r>
            <a:r>
              <a:rPr lang="hu-HU" sz="2000" dirty="0" smtClean="0"/>
              <a:t> – HVAC </a:t>
            </a:r>
            <a:r>
              <a:rPr lang="hu-HU" sz="2000" dirty="0"/>
              <a:t>rendszerű hűtési, fűtési és légkondicionáló rendszereket szerel </a:t>
            </a:r>
            <a:r>
              <a:rPr lang="hu-HU" sz="2000" dirty="0" smtClean="0"/>
              <a:t>össze, </a:t>
            </a:r>
            <a:r>
              <a:rPr lang="hu-HU" sz="2000" dirty="0"/>
              <a:t>amelyeket az egyiptomi rendeltetésű vasúti kocsikba építenek </a:t>
            </a:r>
            <a:r>
              <a:rPr lang="hu-HU" sz="2000" dirty="0" smtClean="0"/>
              <a:t>be</a:t>
            </a:r>
            <a:endParaRPr lang="hu-HU" sz="2000" dirty="0" smtClean="0"/>
          </a:p>
          <a:p>
            <a:pPr marL="800100" lvl="2" indent="0" algn="just">
              <a:buNone/>
            </a:pPr>
            <a:endParaRPr lang="hu-HU" sz="2000" dirty="0" smtClean="0"/>
          </a:p>
          <a:p>
            <a:pPr marL="400050" lvl="1" indent="0" algn="just">
              <a:buNone/>
            </a:pPr>
            <a:r>
              <a:rPr lang="hu-HU" sz="2000" b="1" i="1" dirty="0" smtClean="0"/>
              <a:t>Dél-Afrikai befektetés-ösztönzési rendszere</a:t>
            </a:r>
          </a:p>
          <a:p>
            <a:pPr marL="1200150" lvl="2" indent="-342900" algn="just">
              <a:buFont typeface="Arial" panose="020B0604020202020204" pitchFamily="34" charset="0"/>
              <a:buChar char="•"/>
            </a:pPr>
            <a:r>
              <a:rPr lang="hu-HU" sz="2000" dirty="0" smtClean="0"/>
              <a:t>A befektetésösztönzésért kormányzati szinten a Kereskedelmi és Ipari Minisztérium (DTIC) felel </a:t>
            </a:r>
            <a:r>
              <a:rPr lang="hu-HU" sz="2000" dirty="0" smtClean="0">
                <a:hlinkClick r:id="rId2"/>
              </a:rPr>
              <a:t>http://www.thedtic.gov.za/inward-investment-attraction-facilitation-and-aftercare/</a:t>
            </a:r>
            <a:r>
              <a:rPr lang="hu-HU" sz="2000" dirty="0" smtClean="0"/>
              <a:t>, </a:t>
            </a:r>
            <a:r>
              <a:rPr lang="hu-HU" sz="2000" dirty="0" err="1" smtClean="0">
                <a:hlinkClick r:id="rId3"/>
              </a:rPr>
              <a:t>InvestSA</a:t>
            </a:r>
            <a:r>
              <a:rPr lang="hu-HU" sz="2000" dirty="0" smtClean="0"/>
              <a:t> amely együttműködik </a:t>
            </a:r>
            <a:r>
              <a:rPr lang="hu-HU" sz="2000" dirty="0" smtClean="0">
                <a:hlinkClick r:id="rId4"/>
              </a:rPr>
              <a:t>kormányzati szervezetekkel és tartományi kereskedelmi és befektetési ügynökségekkel</a:t>
            </a:r>
            <a:r>
              <a:rPr lang="hu-HU" sz="2000" dirty="0" smtClean="0"/>
              <a:t>.  </a:t>
            </a:r>
          </a:p>
          <a:p>
            <a:pPr marL="1200150" lvl="2" indent="-342900" algn="just">
              <a:buFont typeface="Arial" panose="020B0604020202020204" pitchFamily="34" charset="0"/>
              <a:buChar char="•"/>
            </a:pPr>
            <a:r>
              <a:rPr lang="hu-HU" sz="2000" dirty="0" smtClean="0"/>
              <a:t>Kedvezmények: </a:t>
            </a:r>
            <a:r>
              <a:rPr lang="hu-HU" sz="2000" dirty="0" smtClean="0">
                <a:hlinkClick r:id="rId5"/>
              </a:rPr>
              <a:t>http://www.investsa.gov.za/wp-content/uploads/2020/07/PRINT-Incentives_compressed.pdf</a:t>
            </a:r>
            <a:r>
              <a:rPr lang="hu-HU" sz="2000" dirty="0" smtClean="0"/>
              <a:t> </a:t>
            </a:r>
          </a:p>
          <a:p>
            <a:pPr marL="800100" lvl="2" indent="0" algn="just">
              <a:buNone/>
            </a:pPr>
            <a:endParaRPr lang="hu-HU" sz="2000" dirty="0" smtClean="0"/>
          </a:p>
        </p:txBody>
      </p:sp>
    </p:spTree>
    <p:extLst>
      <p:ext uri="{BB962C8B-B14F-4D97-AF65-F5344CB8AC3E}">
        <p14:creationId xmlns:p14="http://schemas.microsoft.com/office/powerpoint/2010/main" val="3237035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463388" y="1142162"/>
            <a:ext cx="1120174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0050" lvl="1" indent="0" algn="just">
              <a:buNone/>
            </a:pPr>
            <a:r>
              <a:rPr lang="hu-HU" sz="2000" b="1" i="1" dirty="0" smtClean="0"/>
              <a:t>Cégalapítási szabályok</a:t>
            </a:r>
            <a:r>
              <a:rPr lang="hu-HU" sz="2000" b="1" i="1" dirty="0" smtClean="0"/>
              <a:t>, </a:t>
            </a:r>
            <a:r>
              <a:rPr lang="hu-HU" sz="2000" b="1" i="1" dirty="0" smtClean="0"/>
              <a:t>cégbejegyzés adminisztrációs igénye</a:t>
            </a:r>
          </a:p>
          <a:p>
            <a:pPr marL="1143000" lvl="2" indent="-342900" algn="just">
              <a:buFont typeface="Arial" panose="020B0604020202020204" pitchFamily="34" charset="0"/>
              <a:buChar char="•"/>
            </a:pPr>
            <a:r>
              <a:rPr lang="hu-HU" sz="2000" dirty="0"/>
              <a:t>A cégbejegyzésről és a szabályozásról a Vállalati és Szellemi Tulajdon Bizottság (CIPC) rendelkezik </a:t>
            </a:r>
            <a:r>
              <a:rPr lang="hu-HU" sz="2000" dirty="0">
                <a:hlinkClick r:id="rId2"/>
              </a:rPr>
              <a:t>https://www.gov.za/services/services-organisations/register-business-organisation</a:t>
            </a:r>
            <a:r>
              <a:rPr lang="hu-HU" sz="2000" dirty="0"/>
              <a:t>, </a:t>
            </a:r>
            <a:r>
              <a:rPr lang="hu-HU" sz="2000" dirty="0">
                <a:hlinkClick r:id="rId3"/>
              </a:rPr>
              <a:t>http://www.cipc.co.za/za</a:t>
            </a:r>
            <a:r>
              <a:rPr lang="hu-HU" sz="2000" dirty="0" smtClean="0">
                <a:hlinkClick r:id="rId3"/>
              </a:rPr>
              <a:t>/</a:t>
            </a:r>
            <a:r>
              <a:rPr lang="hu-HU" sz="2000" dirty="0" smtClean="0"/>
              <a:t> </a:t>
            </a:r>
            <a:endParaRPr lang="hu-HU" sz="2000" dirty="0"/>
          </a:p>
          <a:p>
            <a:pPr marL="1143000" lvl="2" indent="-342900" algn="just">
              <a:buFont typeface="Arial" panose="020B0604020202020204" pitchFamily="34" charset="0"/>
              <a:buChar char="•"/>
            </a:pPr>
            <a:r>
              <a:rPr lang="hu-HU" sz="2000" dirty="0" smtClean="0"/>
              <a:t>A </a:t>
            </a:r>
            <a:r>
              <a:rPr lang="hu-HU" sz="2000" dirty="0" smtClean="0">
                <a:hlinkClick r:id="rId2"/>
              </a:rPr>
              <a:t>vállalatalapítás</a:t>
            </a:r>
            <a:r>
              <a:rPr lang="hu-HU" sz="2000" dirty="0" smtClean="0"/>
              <a:t>, illetve </a:t>
            </a:r>
            <a:r>
              <a:rPr lang="hu-HU" sz="2000" dirty="0" smtClean="0"/>
              <a:t>elsősorban a </a:t>
            </a:r>
            <a:r>
              <a:rPr lang="hu-HU" sz="2000" dirty="0" smtClean="0"/>
              <a:t>működtetés  </a:t>
            </a:r>
            <a:r>
              <a:rPr lang="hu-HU" sz="2000" dirty="0" smtClean="0"/>
              <a:t>költséges, a tartózkodási engedély megszerzése bonyolult, a föld és ingatlantulajdon vásárlás nehézségekbe ütközhet. </a:t>
            </a:r>
          </a:p>
          <a:p>
            <a:pPr marL="400050" lvl="1" algn="just">
              <a:spcBef>
                <a:spcPct val="20000"/>
              </a:spcBef>
            </a:pPr>
            <a:endParaRPr lang="hu-HU" sz="2000" b="1" i="1" dirty="0" smtClean="0">
              <a:solidFill>
                <a:srgbClr val="000000"/>
              </a:solidFill>
            </a:endParaRPr>
          </a:p>
          <a:p>
            <a:pPr marL="400050" lvl="1" algn="just">
              <a:spcBef>
                <a:spcPct val="20000"/>
              </a:spcBef>
            </a:pPr>
            <a:r>
              <a:rPr lang="hu-HU" sz="2000" b="1" i="1" dirty="0" smtClean="0">
                <a:solidFill>
                  <a:srgbClr val="000000"/>
                </a:solidFill>
              </a:rPr>
              <a:t>Adózási </a:t>
            </a:r>
            <a:r>
              <a:rPr lang="hu-HU" sz="2000" b="1" i="1" dirty="0">
                <a:solidFill>
                  <a:srgbClr val="000000"/>
                </a:solidFill>
              </a:rPr>
              <a:t>szabályok, befektetés esetén adózási kedvezmények </a:t>
            </a:r>
          </a:p>
          <a:p>
            <a:pPr marL="1143000" lvl="2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u-HU" sz="2000" dirty="0">
                <a:solidFill>
                  <a:srgbClr val="000000"/>
                </a:solidFill>
              </a:rPr>
              <a:t>Az adózást a </a:t>
            </a:r>
            <a:r>
              <a:rPr lang="hu-HU" sz="2000" dirty="0" smtClean="0">
                <a:solidFill>
                  <a:srgbClr val="000000"/>
                </a:solidFill>
              </a:rPr>
              <a:t>Dél-afrikai </a:t>
            </a:r>
            <a:r>
              <a:rPr lang="hu-HU" sz="2000" dirty="0">
                <a:solidFill>
                  <a:srgbClr val="000000"/>
                </a:solidFill>
              </a:rPr>
              <a:t>Adóhatóság (SARS) </a:t>
            </a:r>
            <a:r>
              <a:rPr lang="hu-HU" sz="2000" dirty="0" smtClean="0">
                <a:solidFill>
                  <a:srgbClr val="000000"/>
                </a:solidFill>
              </a:rPr>
              <a:t>szabályozza: </a:t>
            </a:r>
            <a:r>
              <a:rPr lang="hu-HU" sz="2000" dirty="0" smtClean="0">
                <a:solidFill>
                  <a:srgbClr val="000000"/>
                </a:solidFill>
                <a:hlinkClick r:id="rId4"/>
              </a:rPr>
              <a:t>http</a:t>
            </a:r>
            <a:r>
              <a:rPr lang="hu-HU" sz="2000" dirty="0">
                <a:solidFill>
                  <a:srgbClr val="000000"/>
                </a:solidFill>
                <a:hlinkClick r:id="rId4"/>
              </a:rPr>
              <a:t>://www.sars.gov.za</a:t>
            </a:r>
            <a:r>
              <a:rPr lang="hu-HU" sz="2000" dirty="0">
                <a:solidFill>
                  <a:srgbClr val="000000"/>
                </a:solidFill>
              </a:rPr>
              <a:t> </a:t>
            </a:r>
            <a:endParaRPr lang="hu-HU" sz="2000" dirty="0" smtClean="0">
              <a:solidFill>
                <a:srgbClr val="000000"/>
              </a:solidFill>
            </a:endParaRPr>
          </a:p>
          <a:p>
            <a:pPr marL="1143000" lvl="2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u-HU" sz="2000" dirty="0" smtClean="0">
                <a:solidFill>
                  <a:srgbClr val="000000"/>
                </a:solidFill>
              </a:rPr>
              <a:t>Bizonyos </a:t>
            </a:r>
            <a:r>
              <a:rPr lang="hu-HU" sz="2000" dirty="0">
                <a:solidFill>
                  <a:srgbClr val="000000"/>
                </a:solidFill>
              </a:rPr>
              <a:t>ágazatokban az üzleti tevékenység jellegétől függően a Kereskedelmi és Ipari Minisztériumon (DTIC) keresztül érhetőek el befektetésösztönző kedvezmények </a:t>
            </a:r>
            <a:r>
              <a:rPr lang="hu-HU" sz="2000" dirty="0">
                <a:solidFill>
                  <a:srgbClr val="000000"/>
                </a:solidFill>
                <a:hlinkClick r:id="rId5"/>
              </a:rPr>
              <a:t>https://www.gov.za/services/services-organisations/business-incentives#</a:t>
            </a:r>
            <a:r>
              <a:rPr lang="hu-HU" sz="2000" dirty="0">
                <a:solidFill>
                  <a:srgbClr val="000000"/>
                </a:solidFill>
              </a:rPr>
              <a:t> </a:t>
            </a:r>
          </a:p>
          <a:p>
            <a:pPr marL="1143000" lvl="2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u-HU" sz="2000" dirty="0" smtClean="0">
                <a:solidFill>
                  <a:srgbClr val="000000"/>
                </a:solidFill>
              </a:rPr>
              <a:t>További kedvezmények: </a:t>
            </a:r>
            <a:r>
              <a:rPr lang="hu-HU" sz="2000" u="sng" dirty="0" err="1" smtClean="0">
                <a:solidFill>
                  <a:srgbClr val="000000"/>
                </a:solidFill>
                <a:hlinkClick r:id="rId6"/>
              </a:rPr>
              <a:t>Broad-based</a:t>
            </a:r>
            <a:r>
              <a:rPr lang="hu-HU" sz="2000" u="sng" dirty="0" smtClean="0">
                <a:solidFill>
                  <a:srgbClr val="000000"/>
                </a:solidFill>
                <a:hlinkClick r:id="rId6"/>
              </a:rPr>
              <a:t> Black </a:t>
            </a:r>
            <a:r>
              <a:rPr lang="hu-HU" sz="2000" u="sng" dirty="0" err="1" smtClean="0">
                <a:solidFill>
                  <a:srgbClr val="000000"/>
                </a:solidFill>
                <a:hlinkClick r:id="rId6"/>
              </a:rPr>
              <a:t>Economic</a:t>
            </a:r>
            <a:r>
              <a:rPr lang="hu-HU" sz="2000" u="sng" dirty="0" smtClean="0">
                <a:solidFill>
                  <a:srgbClr val="000000"/>
                </a:solidFill>
                <a:hlinkClick r:id="rId6"/>
              </a:rPr>
              <a:t> </a:t>
            </a:r>
            <a:r>
              <a:rPr lang="hu-HU" sz="2000" u="sng" dirty="0" err="1" smtClean="0">
                <a:solidFill>
                  <a:srgbClr val="000000"/>
                </a:solidFill>
                <a:hlinkClick r:id="rId6"/>
              </a:rPr>
              <a:t>Empowerment</a:t>
            </a:r>
            <a:r>
              <a:rPr lang="hu-HU" sz="2000" dirty="0" smtClean="0">
                <a:solidFill>
                  <a:srgbClr val="000000"/>
                </a:solidFill>
                <a:ea typeface="ＭＳ Ｐゴシック" pitchFamily="34" charset="-128"/>
              </a:rPr>
              <a:t> program</a:t>
            </a:r>
          </a:p>
          <a:p>
            <a:pPr marL="1143000" lvl="2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hu-HU" sz="2000" dirty="0" smtClean="0">
                <a:solidFill>
                  <a:srgbClr val="000000"/>
                </a:solidFill>
              </a:rPr>
              <a:t>Érvényes </a:t>
            </a:r>
            <a:r>
              <a:rPr lang="hu-HU" sz="2000" dirty="0">
                <a:solidFill>
                  <a:srgbClr val="000000"/>
                </a:solidFill>
              </a:rPr>
              <a:t>a </a:t>
            </a:r>
            <a:r>
              <a:rPr lang="hu-HU" sz="2000" dirty="0" smtClean="0">
                <a:solidFill>
                  <a:srgbClr val="000000"/>
                </a:solidFill>
              </a:rPr>
              <a:t>bilaterális kettős </a:t>
            </a:r>
            <a:r>
              <a:rPr lang="hu-HU" sz="2000" dirty="0">
                <a:solidFill>
                  <a:srgbClr val="000000"/>
                </a:solidFill>
              </a:rPr>
              <a:t>adóztatás elkerüléséről szóló egyezmény. </a:t>
            </a:r>
            <a:endParaRPr lang="hu-HU" sz="2000" dirty="0" smtClean="0">
              <a:solidFill>
                <a:srgbClr val="000000"/>
              </a:solidFill>
            </a:endParaRPr>
          </a:p>
          <a:p>
            <a:pPr marL="800100" lvl="2" indent="0" algn="just">
              <a:buNone/>
            </a:pPr>
            <a:endParaRPr lang="hu-HU" sz="1600" dirty="0" smtClean="0"/>
          </a:p>
          <a:p>
            <a:pPr marL="800100" lvl="2" indent="0" algn="just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661090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1828799" y="1029904"/>
            <a:ext cx="850873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hu-HU" sz="2400" b="1" dirty="0" smtClean="0"/>
          </a:p>
          <a:p>
            <a:pPr algn="ctr"/>
            <a:endParaRPr lang="hu-HU" sz="2400" b="1" dirty="0" smtClean="0"/>
          </a:p>
          <a:p>
            <a:pPr algn="ctr"/>
            <a:r>
              <a:rPr lang="hu-HU" sz="2400" b="1" dirty="0" smtClean="0"/>
              <a:t>Magyarország Nagykövetsége, Pretoria</a:t>
            </a:r>
          </a:p>
          <a:p>
            <a:pPr algn="ctr"/>
            <a:endParaRPr lang="hu-HU" sz="2400" b="1" dirty="0"/>
          </a:p>
          <a:p>
            <a:pPr algn="ctr"/>
            <a:r>
              <a:rPr lang="hu-HU" sz="2400" dirty="0"/>
              <a:t>959 </a:t>
            </a:r>
            <a:r>
              <a:rPr lang="hu-HU" sz="2400" dirty="0" err="1"/>
              <a:t>Arcadia</a:t>
            </a:r>
            <a:r>
              <a:rPr lang="hu-HU" sz="2400" dirty="0"/>
              <a:t> Street, </a:t>
            </a:r>
            <a:r>
              <a:rPr lang="hu-HU" sz="2400" dirty="0" err="1"/>
              <a:t>Hatfield</a:t>
            </a:r>
            <a:r>
              <a:rPr lang="hu-HU" sz="2400" dirty="0"/>
              <a:t>, </a:t>
            </a:r>
            <a:endParaRPr lang="hu-HU" sz="2400" dirty="0" smtClean="0"/>
          </a:p>
          <a:p>
            <a:pPr algn="ctr"/>
            <a:r>
              <a:rPr lang="hu-HU" sz="2400" dirty="0" smtClean="0"/>
              <a:t>Pretoria</a:t>
            </a:r>
            <a:r>
              <a:rPr lang="hu-HU" sz="2400" dirty="0"/>
              <a:t>, 0083,</a:t>
            </a:r>
          </a:p>
          <a:p>
            <a:pPr algn="ctr"/>
            <a:r>
              <a:rPr lang="hu-HU" sz="2400" dirty="0"/>
              <a:t>Dél-afrikai </a:t>
            </a:r>
            <a:r>
              <a:rPr lang="hu-HU" sz="2400" dirty="0" smtClean="0"/>
              <a:t>Köztársaság</a:t>
            </a:r>
          </a:p>
          <a:p>
            <a:pPr algn="ctr"/>
            <a:endParaRPr lang="hu-HU" sz="2400" dirty="0"/>
          </a:p>
          <a:p>
            <a:pPr algn="ctr"/>
            <a:r>
              <a:rPr lang="hu-HU" sz="2400" dirty="0"/>
              <a:t>T</a:t>
            </a:r>
            <a:r>
              <a:rPr lang="hu-HU" sz="2400" dirty="0" smtClean="0"/>
              <a:t>elefonszám</a:t>
            </a:r>
            <a:r>
              <a:rPr lang="hu-HU" sz="2400" dirty="0"/>
              <a:t>: +27 12 430 3030</a:t>
            </a:r>
          </a:p>
          <a:p>
            <a:pPr algn="ctr"/>
            <a:endParaRPr lang="hu-HU" sz="2400" dirty="0" smtClean="0"/>
          </a:p>
          <a:p>
            <a:pPr algn="ctr"/>
            <a:endParaRPr lang="hu-HU" sz="2400" dirty="0" smtClean="0"/>
          </a:p>
          <a:p>
            <a:pPr algn="ctr"/>
            <a:endParaRPr lang="hu-HU" sz="2400" dirty="0"/>
          </a:p>
          <a:p>
            <a:pPr algn="ctr"/>
            <a:r>
              <a:rPr lang="hu-HU" sz="2400" b="1" dirty="0"/>
              <a:t>Horváth Péter KGA </a:t>
            </a:r>
          </a:p>
          <a:p>
            <a:pPr algn="ctr"/>
            <a:r>
              <a:rPr lang="hu-HU" sz="2400" dirty="0">
                <a:hlinkClick r:id="rId2"/>
              </a:rPr>
              <a:t>peter.horvath@mfa.gov.hu</a:t>
            </a: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2262659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8451</TotalTime>
  <Words>1339</Words>
  <Application>Microsoft Office PowerPoint</Application>
  <PresentationFormat>Szélesvásznú</PresentationFormat>
  <Paragraphs>210</Paragraphs>
  <Slides>15</Slides>
  <Notes>2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6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15</vt:i4>
      </vt:variant>
    </vt:vector>
  </HeadingPairs>
  <TitlesOfParts>
    <vt:vector size="22" baseType="lpstr">
      <vt:lpstr>MS PGothic</vt:lpstr>
      <vt:lpstr>Arial</vt:lpstr>
      <vt:lpstr>Calibri</vt:lpstr>
      <vt:lpstr>Calibri Light</vt:lpstr>
      <vt:lpstr>Times New Roman</vt:lpstr>
      <vt:lpstr>Wingdings</vt:lpstr>
      <vt:lpstr>Office-téma</vt:lpstr>
      <vt:lpstr>Dél-Afrika webinárium - Horváth Péter KGA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Dél-Afrika webinárium -  2021. április 29.</dc:title>
  <dc:creator>Horváth Péter - PRT</dc:creator>
  <cp:lastModifiedBy>Horváth Péter - PRT</cp:lastModifiedBy>
  <cp:revision>74</cp:revision>
  <dcterms:created xsi:type="dcterms:W3CDTF">2021-04-21T10:19:29Z</dcterms:created>
  <dcterms:modified xsi:type="dcterms:W3CDTF">2021-04-29T10:52:01Z</dcterms:modified>
</cp:coreProperties>
</file>