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901" r:id="rId2"/>
    <p:sldId id="903" r:id="rId3"/>
    <p:sldId id="904" r:id="rId4"/>
    <p:sldId id="905" r:id="rId5"/>
    <p:sldId id="908" r:id="rId6"/>
    <p:sldId id="907" r:id="rId7"/>
    <p:sldId id="816" r:id="rId8"/>
    <p:sldId id="909" r:id="rId9"/>
    <p:sldId id="820" r:id="rId10"/>
    <p:sldId id="906" r:id="rId11"/>
    <p:sldId id="911" r:id="rId12"/>
    <p:sldId id="937" r:id="rId13"/>
    <p:sldId id="926" r:id="rId14"/>
    <p:sldId id="928" r:id="rId15"/>
    <p:sldId id="929" r:id="rId16"/>
    <p:sldId id="931" r:id="rId17"/>
    <p:sldId id="932" r:id="rId18"/>
    <p:sldId id="933" r:id="rId19"/>
    <p:sldId id="913" r:id="rId20"/>
    <p:sldId id="934" r:id="rId21"/>
    <p:sldId id="935" r:id="rId22"/>
    <p:sldId id="874" r:id="rId23"/>
    <p:sldId id="936" r:id="rId24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bestyén Réka" initials="SR" lastIdx="2" clrIdx="0">
    <p:extLst>
      <p:ext uri="{19B8F6BF-5375-455C-9EA6-DF929625EA0E}">
        <p15:presenceInfo xmlns:p15="http://schemas.microsoft.com/office/powerpoint/2012/main" userId="S::sreka@sanatmetal.hu::f5774b08-8bfb-4edd-9af3-ccac71af636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51" autoAdjust="0"/>
    <p:restoredTop sz="94660"/>
  </p:normalViewPr>
  <p:slideViewPr>
    <p:cSldViewPr snapToGrid="0">
      <p:cViewPr varScale="1">
        <p:scale>
          <a:sx n="86" d="100"/>
          <a:sy n="86" d="100"/>
        </p:scale>
        <p:origin x="71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4-22T14:32:03.245" idx="1">
    <p:pos x="7604" y="500"/>
    <p:text>South African Medical Technology Industry Association</p:text>
    <p:extLst>
      <p:ext uri="{C676402C-5697-4E1C-873F-D02D1690AC5C}">
        <p15:threadingInfo xmlns:p15="http://schemas.microsoft.com/office/powerpoint/2012/main" timeZoneBias="-120"/>
      </p:ext>
    </p:extLst>
  </p:cm>
  <p:cm authorId="1" dt="2021-04-22T14:33:28.777" idx="2">
    <p:pos x="10" y="10"/>
    <p:text>Southern African Development Community (</p:text>
    <p:extLst>
      <p:ext uri="{C676402C-5697-4E1C-873F-D02D1690AC5C}">
        <p15:threadingInfo xmlns:p15="http://schemas.microsoft.com/office/powerpoint/2012/main" timeZoneBias="-1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EACF85-5FC9-4A34-8274-7AA6DF491E28}" type="doc">
      <dgm:prSet loTypeId="urn:microsoft.com/office/officeart/2005/8/layout/hierarchy4" loCatId="hierarchy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lang="en-GB"/>
        </a:p>
      </dgm:t>
    </dgm:pt>
    <dgm:pt modelId="{2D6161A9-1F8C-4117-8322-D1E86F39761A}">
      <dgm:prSet phldrT="[Szöveg]" custT="1"/>
      <dgm:spPr>
        <a:solidFill>
          <a:srgbClr val="0E907D"/>
        </a:solidFill>
      </dgm:spPr>
      <dgm:t>
        <a:bodyPr/>
        <a:lstStyle/>
        <a:p>
          <a:pPr>
            <a:lnSpc>
              <a:spcPct val="150000"/>
            </a:lnSpc>
          </a:pPr>
          <a:r>
            <a:rPr lang="hu-HU" sz="1400" dirty="0">
              <a:latin typeface="Arial" panose="020B0604020202020204" pitchFamily="34" charset="0"/>
              <a:cs typeface="Arial" panose="020B0604020202020204" pitchFamily="34" charset="0"/>
            </a:rPr>
            <a:t>Sanatmetal (Eger)</a:t>
          </a:r>
          <a:endParaRPr lang="en-GB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B36DF6-4D82-40AE-9B3C-C22A0EE7A277}" type="parTrans" cxnId="{5C301A05-F158-456B-8638-108AC691C077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BFE421-531B-4E5F-A08F-031AC9A2D9FA}" type="sibTrans" cxnId="{5C301A05-F158-456B-8638-108AC691C077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E2AF5C-640E-48E9-A279-9FFCAE113EA2}">
      <dgm:prSet phldrT="[Szöveg]" custT="1"/>
      <dgm:spPr>
        <a:solidFill>
          <a:srgbClr val="0E907D"/>
        </a:solidFill>
      </dgm:spPr>
      <dgm:t>
        <a:bodyPr/>
        <a:lstStyle/>
        <a:p>
          <a:pPr>
            <a:lnSpc>
              <a:spcPct val="150000"/>
            </a:lnSpc>
          </a:pPr>
          <a:r>
            <a:rPr lang="hu-HU" sz="1400" dirty="0">
              <a:latin typeface="Arial" panose="020B0604020202020204" pitchFamily="34" charset="0"/>
              <a:cs typeface="Arial" panose="020B0604020202020204" pitchFamily="34" charset="0"/>
            </a:rPr>
            <a:t>SM CIS</a:t>
          </a:r>
        </a:p>
        <a:p>
          <a:pPr>
            <a:lnSpc>
              <a:spcPct val="90000"/>
            </a:lnSpc>
          </a:pPr>
          <a:r>
            <a:rPr lang="hu-HU" sz="1400" dirty="0">
              <a:latin typeface="Arial" panose="020B0604020202020204" pitchFamily="34" charset="0"/>
              <a:cs typeface="Arial" panose="020B0604020202020204" pitchFamily="34" charset="0"/>
            </a:rPr>
            <a:t>(Obninsk)</a:t>
          </a:r>
          <a:endParaRPr lang="en-GB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2514DE-F163-4DB7-9E20-F3EB3E806AF3}" type="parTrans" cxnId="{CB585E38-BA23-416C-968C-0FEF2A940671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4FA7AD-C363-43F9-84EE-46F4FA2BF03B}" type="sibTrans" cxnId="{CB585E38-BA23-416C-968C-0FEF2A940671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7C2FAD-9963-43FF-8866-6E698BE274DB}">
      <dgm:prSet phldrT="[Szöveg]" custT="1"/>
      <dgm:spPr>
        <a:solidFill>
          <a:srgbClr val="0E907D"/>
        </a:solidFill>
      </dgm:spPr>
      <dgm:t>
        <a:bodyPr/>
        <a:lstStyle/>
        <a:p>
          <a:pPr>
            <a:lnSpc>
              <a:spcPct val="150000"/>
            </a:lnSpc>
          </a:pPr>
          <a:r>
            <a:rPr lang="hu-HU" sz="1400" dirty="0">
              <a:latin typeface="Arial" panose="020B0604020202020204" pitchFamily="34" charset="0"/>
              <a:cs typeface="Arial" panose="020B0604020202020204" pitchFamily="34" charset="0"/>
            </a:rPr>
            <a:t>SM RO (Marosvásárhely)</a:t>
          </a:r>
          <a:endParaRPr lang="en-GB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F32472-90D6-45E8-B8AE-CB66A7A0A099}" type="parTrans" cxnId="{C6FBC50E-B0F0-4059-98E2-DEB811CB2E69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1DF067-67BD-4BAB-A00C-BA243BF14660}" type="sibTrans" cxnId="{C6FBC50E-B0F0-4059-98E2-DEB811CB2E69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49EA1D-627A-476F-BCA0-0D0C39A1497E}">
      <dgm:prSet phldrT="[Szöveg]"/>
      <dgm:spPr>
        <a:solidFill>
          <a:srgbClr val="0E907D"/>
        </a:solidFill>
      </dgm:spPr>
      <dgm:t>
        <a:bodyPr/>
        <a:lstStyle/>
        <a:p>
          <a:pPr>
            <a:lnSpc>
              <a:spcPct val="150000"/>
            </a:lnSpc>
          </a:pPr>
          <a:r>
            <a:rPr lang="hu-HU" dirty="0">
              <a:latin typeface="Arial" panose="020B0604020202020204" pitchFamily="34" charset="0"/>
              <a:cs typeface="Arial" panose="020B0604020202020204" pitchFamily="34" charset="0"/>
            </a:rPr>
            <a:t>myWIWE</a:t>
          </a:r>
        </a:p>
        <a:p>
          <a:pPr>
            <a:lnSpc>
              <a:spcPct val="90000"/>
            </a:lnSpc>
          </a:pPr>
          <a:r>
            <a:rPr lang="hu-HU" dirty="0">
              <a:latin typeface="Arial" panose="020B0604020202020204" pitchFamily="34" charset="0"/>
              <a:cs typeface="Arial" panose="020B0604020202020204" pitchFamily="34" charset="0"/>
            </a:rPr>
            <a:t>(Eger)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70A1A1-F43E-4DD5-A2BE-CF0F55DA466C}" type="parTrans" cxnId="{0A56EA46-E6A2-4E95-BE02-8BC1F2C32515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CAAC0F-51B2-45A5-BA83-F2846AAEA9BE}" type="sibTrans" cxnId="{0A56EA46-E6A2-4E95-BE02-8BC1F2C32515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2FAFCD-5A93-40E8-8B93-3183393F9F3F}">
      <dgm:prSet phldrT="[Szöveg]" custT="1"/>
      <dgm:spPr>
        <a:solidFill>
          <a:srgbClr val="0E907D"/>
        </a:solidFill>
      </dgm:spPr>
      <dgm:t>
        <a:bodyPr/>
        <a:lstStyle/>
        <a:p>
          <a:r>
            <a:rPr lang="hu-HU" sz="2600" dirty="0">
              <a:latin typeface="Arial" panose="020B0604020202020204" pitchFamily="34" charset="0"/>
              <a:cs typeface="Arial" panose="020B0604020202020204" pitchFamily="34" charset="0"/>
            </a:rPr>
            <a:t>SANAT HOLDING</a:t>
          </a:r>
          <a:endParaRPr lang="en-GB" sz="2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0A1FAD-7FD3-4FC5-9D7A-E71394369536}" type="sibTrans" cxnId="{059AF176-2449-4348-B3B5-80A45E99348F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F0D929-DA42-4973-93B9-DA764DC46525}" type="parTrans" cxnId="{059AF176-2449-4348-B3B5-80A45E99348F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8264AC-018A-4A53-96BB-9B4F56A52C4A}" type="pres">
      <dgm:prSet presAssocID="{FAEACF85-5FC9-4A34-8274-7AA6DF491E2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926B9C5-8950-43BC-9987-000B92B4A84B}" type="pres">
      <dgm:prSet presAssocID="{2E2FAFCD-5A93-40E8-8B93-3183393F9F3F}" presName="vertOne" presStyleCnt="0"/>
      <dgm:spPr/>
    </dgm:pt>
    <dgm:pt modelId="{7EFD9467-BF87-4F55-B92B-8B4BEE6F2535}" type="pres">
      <dgm:prSet presAssocID="{2E2FAFCD-5A93-40E8-8B93-3183393F9F3F}" presName="txOne" presStyleLbl="node0" presStyleIdx="0" presStyleCnt="1" custLinFactNeighborX="0" custLinFactNeighborY="-409">
        <dgm:presLayoutVars>
          <dgm:chPref val="3"/>
        </dgm:presLayoutVars>
      </dgm:prSet>
      <dgm:spPr/>
    </dgm:pt>
    <dgm:pt modelId="{C3503133-6FF2-4567-9926-596C333256A4}" type="pres">
      <dgm:prSet presAssocID="{2E2FAFCD-5A93-40E8-8B93-3183393F9F3F}" presName="parTransOne" presStyleCnt="0"/>
      <dgm:spPr/>
    </dgm:pt>
    <dgm:pt modelId="{2A558882-2C18-4A24-AB78-B62F92603A19}" type="pres">
      <dgm:prSet presAssocID="{2E2FAFCD-5A93-40E8-8B93-3183393F9F3F}" presName="horzOne" presStyleCnt="0"/>
      <dgm:spPr/>
    </dgm:pt>
    <dgm:pt modelId="{96AD14E3-3BD3-46FF-A7BA-F44DACAD7DB1}" type="pres">
      <dgm:prSet presAssocID="{2D6161A9-1F8C-4117-8322-D1E86F39761A}" presName="vertTwo" presStyleCnt="0"/>
      <dgm:spPr/>
    </dgm:pt>
    <dgm:pt modelId="{2F0904DD-A9FA-4AEB-80B7-9F17C6B8E2F6}" type="pres">
      <dgm:prSet presAssocID="{2D6161A9-1F8C-4117-8322-D1E86F39761A}" presName="txTwo" presStyleLbl="node2" presStyleIdx="0" presStyleCnt="4">
        <dgm:presLayoutVars>
          <dgm:chPref val="3"/>
        </dgm:presLayoutVars>
      </dgm:prSet>
      <dgm:spPr/>
    </dgm:pt>
    <dgm:pt modelId="{3066DB42-1F2C-494C-A29B-D81BBDAC2D49}" type="pres">
      <dgm:prSet presAssocID="{2D6161A9-1F8C-4117-8322-D1E86F39761A}" presName="horzTwo" presStyleCnt="0"/>
      <dgm:spPr/>
    </dgm:pt>
    <dgm:pt modelId="{8B2761E8-66AB-4EB9-B820-AF6A3BD263A2}" type="pres">
      <dgm:prSet presAssocID="{FDBFE421-531B-4E5F-A08F-031AC9A2D9FA}" presName="sibSpaceTwo" presStyleCnt="0"/>
      <dgm:spPr/>
    </dgm:pt>
    <dgm:pt modelId="{F1364C89-81DA-4134-8284-4FEA27A94CDA}" type="pres">
      <dgm:prSet presAssocID="{47E2AF5C-640E-48E9-A279-9FFCAE113EA2}" presName="vertTwo" presStyleCnt="0"/>
      <dgm:spPr/>
    </dgm:pt>
    <dgm:pt modelId="{2C2CA14D-ADA9-4FDC-B97C-9207EB25DB6A}" type="pres">
      <dgm:prSet presAssocID="{47E2AF5C-640E-48E9-A279-9FFCAE113EA2}" presName="txTwo" presStyleLbl="node2" presStyleIdx="1" presStyleCnt="4">
        <dgm:presLayoutVars>
          <dgm:chPref val="3"/>
        </dgm:presLayoutVars>
      </dgm:prSet>
      <dgm:spPr/>
    </dgm:pt>
    <dgm:pt modelId="{1D235A16-6175-4C2C-99D9-BC8C2314229E}" type="pres">
      <dgm:prSet presAssocID="{47E2AF5C-640E-48E9-A279-9FFCAE113EA2}" presName="horzTwo" presStyleCnt="0"/>
      <dgm:spPr/>
    </dgm:pt>
    <dgm:pt modelId="{B1328BE2-75F2-4F06-A84A-EC2AC993051F}" type="pres">
      <dgm:prSet presAssocID="{BB4FA7AD-C363-43F9-84EE-46F4FA2BF03B}" presName="sibSpaceTwo" presStyleCnt="0"/>
      <dgm:spPr/>
    </dgm:pt>
    <dgm:pt modelId="{8BFA419C-AFB7-4C68-B7C3-89139CAFEEDA}" type="pres">
      <dgm:prSet presAssocID="{C67C2FAD-9963-43FF-8866-6E698BE274DB}" presName="vertTwo" presStyleCnt="0"/>
      <dgm:spPr/>
    </dgm:pt>
    <dgm:pt modelId="{6C1F0686-E593-414F-A7AD-4E43F712807E}" type="pres">
      <dgm:prSet presAssocID="{C67C2FAD-9963-43FF-8866-6E698BE274DB}" presName="txTwo" presStyleLbl="node2" presStyleIdx="2" presStyleCnt="4">
        <dgm:presLayoutVars>
          <dgm:chPref val="3"/>
        </dgm:presLayoutVars>
      </dgm:prSet>
      <dgm:spPr/>
    </dgm:pt>
    <dgm:pt modelId="{B9FC22C5-BA14-48DB-94CD-62D09DEA8312}" type="pres">
      <dgm:prSet presAssocID="{C67C2FAD-9963-43FF-8866-6E698BE274DB}" presName="horzTwo" presStyleCnt="0"/>
      <dgm:spPr/>
    </dgm:pt>
    <dgm:pt modelId="{23E2F205-8401-4EBC-A227-CDD75235D2EE}" type="pres">
      <dgm:prSet presAssocID="{601DF067-67BD-4BAB-A00C-BA243BF14660}" presName="sibSpaceTwo" presStyleCnt="0"/>
      <dgm:spPr/>
    </dgm:pt>
    <dgm:pt modelId="{5AFFE1B1-8FE8-4780-BED7-94DD6C5A23C6}" type="pres">
      <dgm:prSet presAssocID="{3949EA1D-627A-476F-BCA0-0D0C39A1497E}" presName="vertTwo" presStyleCnt="0"/>
      <dgm:spPr/>
    </dgm:pt>
    <dgm:pt modelId="{7363965E-ECEB-48E1-9DE3-BD3E903C3B98}" type="pres">
      <dgm:prSet presAssocID="{3949EA1D-627A-476F-BCA0-0D0C39A1497E}" presName="txTwo" presStyleLbl="node2" presStyleIdx="3" presStyleCnt="4">
        <dgm:presLayoutVars>
          <dgm:chPref val="3"/>
        </dgm:presLayoutVars>
      </dgm:prSet>
      <dgm:spPr/>
    </dgm:pt>
    <dgm:pt modelId="{74A30523-83BE-4517-B42B-75FF3C5185EE}" type="pres">
      <dgm:prSet presAssocID="{3949EA1D-627A-476F-BCA0-0D0C39A1497E}" presName="horzTwo" presStyleCnt="0"/>
      <dgm:spPr/>
    </dgm:pt>
  </dgm:ptLst>
  <dgm:cxnLst>
    <dgm:cxn modelId="{5C301A05-F158-456B-8638-108AC691C077}" srcId="{2E2FAFCD-5A93-40E8-8B93-3183393F9F3F}" destId="{2D6161A9-1F8C-4117-8322-D1E86F39761A}" srcOrd="0" destOrd="0" parTransId="{06B36DF6-4D82-40AE-9B3C-C22A0EE7A277}" sibTransId="{FDBFE421-531B-4E5F-A08F-031AC9A2D9FA}"/>
    <dgm:cxn modelId="{C6FBC50E-B0F0-4059-98E2-DEB811CB2E69}" srcId="{2E2FAFCD-5A93-40E8-8B93-3183393F9F3F}" destId="{C67C2FAD-9963-43FF-8866-6E698BE274DB}" srcOrd="2" destOrd="0" parTransId="{5AF32472-90D6-45E8-B8AE-CB66A7A0A099}" sibTransId="{601DF067-67BD-4BAB-A00C-BA243BF14660}"/>
    <dgm:cxn modelId="{CB585E38-BA23-416C-968C-0FEF2A940671}" srcId="{2E2FAFCD-5A93-40E8-8B93-3183393F9F3F}" destId="{47E2AF5C-640E-48E9-A279-9FFCAE113EA2}" srcOrd="1" destOrd="0" parTransId="{AF2514DE-F163-4DB7-9E20-F3EB3E806AF3}" sibTransId="{BB4FA7AD-C363-43F9-84EE-46F4FA2BF03B}"/>
    <dgm:cxn modelId="{0A56EA46-E6A2-4E95-BE02-8BC1F2C32515}" srcId="{2E2FAFCD-5A93-40E8-8B93-3183393F9F3F}" destId="{3949EA1D-627A-476F-BCA0-0D0C39A1497E}" srcOrd="3" destOrd="0" parTransId="{9270A1A1-F43E-4DD5-A2BE-CF0F55DA466C}" sibTransId="{1CCAAC0F-51B2-45A5-BA83-F2846AAEA9BE}"/>
    <dgm:cxn modelId="{1391526E-7DBE-41FF-972E-461D224A94F7}" type="presOf" srcId="{2D6161A9-1F8C-4117-8322-D1E86F39761A}" destId="{2F0904DD-A9FA-4AEB-80B7-9F17C6B8E2F6}" srcOrd="0" destOrd="0" presId="urn:microsoft.com/office/officeart/2005/8/layout/hierarchy4"/>
    <dgm:cxn modelId="{71ADC073-EA77-437D-BFFE-051583848E53}" type="presOf" srcId="{3949EA1D-627A-476F-BCA0-0D0C39A1497E}" destId="{7363965E-ECEB-48E1-9DE3-BD3E903C3B98}" srcOrd="0" destOrd="0" presId="urn:microsoft.com/office/officeart/2005/8/layout/hierarchy4"/>
    <dgm:cxn modelId="{059AF176-2449-4348-B3B5-80A45E99348F}" srcId="{FAEACF85-5FC9-4A34-8274-7AA6DF491E28}" destId="{2E2FAFCD-5A93-40E8-8B93-3183393F9F3F}" srcOrd="0" destOrd="0" parTransId="{6EF0D929-DA42-4973-93B9-DA764DC46525}" sibTransId="{BC0A1FAD-7FD3-4FC5-9D7A-E71394369536}"/>
    <dgm:cxn modelId="{AC3E5E89-5FF8-4A4B-B8C5-790383DC3C5F}" type="presOf" srcId="{FAEACF85-5FC9-4A34-8274-7AA6DF491E28}" destId="{508264AC-018A-4A53-96BB-9B4F56A52C4A}" srcOrd="0" destOrd="0" presId="urn:microsoft.com/office/officeart/2005/8/layout/hierarchy4"/>
    <dgm:cxn modelId="{64DBFDA1-09BB-45D6-A975-5934A06C97D2}" type="presOf" srcId="{C67C2FAD-9963-43FF-8866-6E698BE274DB}" destId="{6C1F0686-E593-414F-A7AD-4E43F712807E}" srcOrd="0" destOrd="0" presId="urn:microsoft.com/office/officeart/2005/8/layout/hierarchy4"/>
    <dgm:cxn modelId="{4F4663CB-7C91-4538-BDC1-B94E5F9BA892}" type="presOf" srcId="{2E2FAFCD-5A93-40E8-8B93-3183393F9F3F}" destId="{7EFD9467-BF87-4F55-B92B-8B4BEE6F2535}" srcOrd="0" destOrd="0" presId="urn:microsoft.com/office/officeart/2005/8/layout/hierarchy4"/>
    <dgm:cxn modelId="{A64E9DE5-5D06-44D7-BD21-379ED90D821B}" type="presOf" srcId="{47E2AF5C-640E-48E9-A279-9FFCAE113EA2}" destId="{2C2CA14D-ADA9-4FDC-B97C-9207EB25DB6A}" srcOrd="0" destOrd="0" presId="urn:microsoft.com/office/officeart/2005/8/layout/hierarchy4"/>
    <dgm:cxn modelId="{290B6A06-27C2-47FC-BF4E-677D95E5B5F1}" type="presParOf" srcId="{508264AC-018A-4A53-96BB-9B4F56A52C4A}" destId="{2926B9C5-8950-43BC-9987-000B92B4A84B}" srcOrd="0" destOrd="0" presId="urn:microsoft.com/office/officeart/2005/8/layout/hierarchy4"/>
    <dgm:cxn modelId="{E2F0D661-804C-4E7C-879C-5E9879BFAFAF}" type="presParOf" srcId="{2926B9C5-8950-43BC-9987-000B92B4A84B}" destId="{7EFD9467-BF87-4F55-B92B-8B4BEE6F2535}" srcOrd="0" destOrd="0" presId="urn:microsoft.com/office/officeart/2005/8/layout/hierarchy4"/>
    <dgm:cxn modelId="{25791197-C5AF-4583-BC11-BAECA8DCF6FF}" type="presParOf" srcId="{2926B9C5-8950-43BC-9987-000B92B4A84B}" destId="{C3503133-6FF2-4567-9926-596C333256A4}" srcOrd="1" destOrd="0" presId="urn:microsoft.com/office/officeart/2005/8/layout/hierarchy4"/>
    <dgm:cxn modelId="{5B1F7089-DEC4-4483-BAE0-EA7285681FB4}" type="presParOf" srcId="{2926B9C5-8950-43BC-9987-000B92B4A84B}" destId="{2A558882-2C18-4A24-AB78-B62F92603A19}" srcOrd="2" destOrd="0" presId="urn:microsoft.com/office/officeart/2005/8/layout/hierarchy4"/>
    <dgm:cxn modelId="{37387E30-8999-4331-8E3C-05D40FB3883F}" type="presParOf" srcId="{2A558882-2C18-4A24-AB78-B62F92603A19}" destId="{96AD14E3-3BD3-46FF-A7BA-F44DACAD7DB1}" srcOrd="0" destOrd="0" presId="urn:microsoft.com/office/officeart/2005/8/layout/hierarchy4"/>
    <dgm:cxn modelId="{7458E217-D890-4629-A552-162CA01862EC}" type="presParOf" srcId="{96AD14E3-3BD3-46FF-A7BA-F44DACAD7DB1}" destId="{2F0904DD-A9FA-4AEB-80B7-9F17C6B8E2F6}" srcOrd="0" destOrd="0" presId="urn:microsoft.com/office/officeart/2005/8/layout/hierarchy4"/>
    <dgm:cxn modelId="{FCB24689-7584-4437-84E9-30938B211713}" type="presParOf" srcId="{96AD14E3-3BD3-46FF-A7BA-F44DACAD7DB1}" destId="{3066DB42-1F2C-494C-A29B-D81BBDAC2D49}" srcOrd="1" destOrd="0" presId="urn:microsoft.com/office/officeart/2005/8/layout/hierarchy4"/>
    <dgm:cxn modelId="{F3E294A3-6E78-4230-818A-571B95B7156E}" type="presParOf" srcId="{2A558882-2C18-4A24-AB78-B62F92603A19}" destId="{8B2761E8-66AB-4EB9-B820-AF6A3BD263A2}" srcOrd="1" destOrd="0" presId="urn:microsoft.com/office/officeart/2005/8/layout/hierarchy4"/>
    <dgm:cxn modelId="{34CDB2AC-90B9-42A4-8732-EAEED1558688}" type="presParOf" srcId="{2A558882-2C18-4A24-AB78-B62F92603A19}" destId="{F1364C89-81DA-4134-8284-4FEA27A94CDA}" srcOrd="2" destOrd="0" presId="urn:microsoft.com/office/officeart/2005/8/layout/hierarchy4"/>
    <dgm:cxn modelId="{B008312D-15A7-4C50-A4D2-70E15B11DDAC}" type="presParOf" srcId="{F1364C89-81DA-4134-8284-4FEA27A94CDA}" destId="{2C2CA14D-ADA9-4FDC-B97C-9207EB25DB6A}" srcOrd="0" destOrd="0" presId="urn:microsoft.com/office/officeart/2005/8/layout/hierarchy4"/>
    <dgm:cxn modelId="{44CD5A3D-6ABC-493C-A57E-0C027D8642AF}" type="presParOf" srcId="{F1364C89-81DA-4134-8284-4FEA27A94CDA}" destId="{1D235A16-6175-4C2C-99D9-BC8C2314229E}" srcOrd="1" destOrd="0" presId="urn:microsoft.com/office/officeart/2005/8/layout/hierarchy4"/>
    <dgm:cxn modelId="{CE36ACEF-F0FD-4ED5-B4E3-4ACDD4E2207C}" type="presParOf" srcId="{2A558882-2C18-4A24-AB78-B62F92603A19}" destId="{B1328BE2-75F2-4F06-A84A-EC2AC993051F}" srcOrd="3" destOrd="0" presId="urn:microsoft.com/office/officeart/2005/8/layout/hierarchy4"/>
    <dgm:cxn modelId="{37453FFC-6C27-4EDC-94B9-A615A82FCA33}" type="presParOf" srcId="{2A558882-2C18-4A24-AB78-B62F92603A19}" destId="{8BFA419C-AFB7-4C68-B7C3-89139CAFEEDA}" srcOrd="4" destOrd="0" presId="urn:microsoft.com/office/officeart/2005/8/layout/hierarchy4"/>
    <dgm:cxn modelId="{1D1A245D-D596-4EDA-9B7D-E1B5DE50209C}" type="presParOf" srcId="{8BFA419C-AFB7-4C68-B7C3-89139CAFEEDA}" destId="{6C1F0686-E593-414F-A7AD-4E43F712807E}" srcOrd="0" destOrd="0" presId="urn:microsoft.com/office/officeart/2005/8/layout/hierarchy4"/>
    <dgm:cxn modelId="{C894C640-C776-468E-8A70-CA5AF30DD1E8}" type="presParOf" srcId="{8BFA419C-AFB7-4C68-B7C3-89139CAFEEDA}" destId="{B9FC22C5-BA14-48DB-94CD-62D09DEA8312}" srcOrd="1" destOrd="0" presId="urn:microsoft.com/office/officeart/2005/8/layout/hierarchy4"/>
    <dgm:cxn modelId="{015ADA17-55D1-41D0-AFA7-548AC5271F31}" type="presParOf" srcId="{2A558882-2C18-4A24-AB78-B62F92603A19}" destId="{23E2F205-8401-4EBC-A227-CDD75235D2EE}" srcOrd="5" destOrd="0" presId="urn:microsoft.com/office/officeart/2005/8/layout/hierarchy4"/>
    <dgm:cxn modelId="{D88B4D75-7937-4806-8FDA-F2CB44836FC9}" type="presParOf" srcId="{2A558882-2C18-4A24-AB78-B62F92603A19}" destId="{5AFFE1B1-8FE8-4780-BED7-94DD6C5A23C6}" srcOrd="6" destOrd="0" presId="urn:microsoft.com/office/officeart/2005/8/layout/hierarchy4"/>
    <dgm:cxn modelId="{B6487BCE-8080-4EDC-9C71-68C1F35A899C}" type="presParOf" srcId="{5AFFE1B1-8FE8-4780-BED7-94DD6C5A23C6}" destId="{7363965E-ECEB-48E1-9DE3-BD3E903C3B98}" srcOrd="0" destOrd="0" presId="urn:microsoft.com/office/officeart/2005/8/layout/hierarchy4"/>
    <dgm:cxn modelId="{64767D9B-520E-4F59-9B83-219BAD08B166}" type="presParOf" srcId="{5AFFE1B1-8FE8-4780-BED7-94DD6C5A23C6}" destId="{74A30523-83BE-4517-B42B-75FF3C5185E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FD9467-BF87-4F55-B92B-8B4BEE6F2535}">
      <dsp:nvSpPr>
        <dsp:cNvPr id="0" name=""/>
        <dsp:cNvSpPr/>
      </dsp:nvSpPr>
      <dsp:spPr>
        <a:xfrm>
          <a:off x="1805" y="0"/>
          <a:ext cx="11165178" cy="867453"/>
        </a:xfrm>
        <a:prstGeom prst="roundRect">
          <a:avLst>
            <a:gd name="adj" fmla="val 10000"/>
          </a:avLst>
        </a:prstGeom>
        <a:solidFill>
          <a:srgbClr val="0E907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600" kern="1200" dirty="0">
              <a:latin typeface="Arial" panose="020B0604020202020204" pitchFamily="34" charset="0"/>
              <a:cs typeface="Arial" panose="020B0604020202020204" pitchFamily="34" charset="0"/>
            </a:rPr>
            <a:t>SANAT HOLDING</a:t>
          </a:r>
          <a:endParaRPr lang="en-GB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212" y="25407"/>
        <a:ext cx="11114364" cy="816639"/>
      </dsp:txXfrm>
    </dsp:sp>
    <dsp:sp modelId="{2F0904DD-A9FA-4AEB-80B7-9F17C6B8E2F6}">
      <dsp:nvSpPr>
        <dsp:cNvPr id="0" name=""/>
        <dsp:cNvSpPr/>
      </dsp:nvSpPr>
      <dsp:spPr>
        <a:xfrm>
          <a:off x="1805" y="1138835"/>
          <a:ext cx="2625865" cy="867453"/>
        </a:xfrm>
        <a:prstGeom prst="roundRect">
          <a:avLst>
            <a:gd name="adj" fmla="val 10000"/>
          </a:avLst>
        </a:prstGeom>
        <a:solidFill>
          <a:srgbClr val="0E907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400" kern="1200" dirty="0">
              <a:latin typeface="Arial" panose="020B0604020202020204" pitchFamily="34" charset="0"/>
              <a:cs typeface="Arial" panose="020B0604020202020204" pitchFamily="34" charset="0"/>
            </a:rPr>
            <a:t>Sanatmetal (Eger)</a:t>
          </a:r>
          <a:endParaRPr lang="en-GB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212" y="1164242"/>
        <a:ext cx="2575051" cy="816639"/>
      </dsp:txXfrm>
    </dsp:sp>
    <dsp:sp modelId="{2C2CA14D-ADA9-4FDC-B97C-9207EB25DB6A}">
      <dsp:nvSpPr>
        <dsp:cNvPr id="0" name=""/>
        <dsp:cNvSpPr/>
      </dsp:nvSpPr>
      <dsp:spPr>
        <a:xfrm>
          <a:off x="2848242" y="1138835"/>
          <a:ext cx="2625865" cy="867453"/>
        </a:xfrm>
        <a:prstGeom prst="roundRect">
          <a:avLst>
            <a:gd name="adj" fmla="val 10000"/>
          </a:avLst>
        </a:prstGeom>
        <a:solidFill>
          <a:srgbClr val="0E907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400" kern="1200" dirty="0">
              <a:latin typeface="Arial" panose="020B0604020202020204" pitchFamily="34" charset="0"/>
              <a:cs typeface="Arial" panose="020B0604020202020204" pitchFamily="34" charset="0"/>
            </a:rPr>
            <a:t>SM CIS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400" kern="1200" dirty="0">
              <a:latin typeface="Arial" panose="020B0604020202020204" pitchFamily="34" charset="0"/>
              <a:cs typeface="Arial" panose="020B0604020202020204" pitchFamily="34" charset="0"/>
            </a:rPr>
            <a:t>(Obninsk)</a:t>
          </a:r>
          <a:endParaRPr lang="en-GB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73649" y="1164242"/>
        <a:ext cx="2575051" cy="816639"/>
      </dsp:txXfrm>
    </dsp:sp>
    <dsp:sp modelId="{6C1F0686-E593-414F-A7AD-4E43F712807E}">
      <dsp:nvSpPr>
        <dsp:cNvPr id="0" name=""/>
        <dsp:cNvSpPr/>
      </dsp:nvSpPr>
      <dsp:spPr>
        <a:xfrm>
          <a:off x="5694680" y="1138835"/>
          <a:ext cx="2625865" cy="867453"/>
        </a:xfrm>
        <a:prstGeom prst="roundRect">
          <a:avLst>
            <a:gd name="adj" fmla="val 10000"/>
          </a:avLst>
        </a:prstGeom>
        <a:solidFill>
          <a:srgbClr val="0E907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400" kern="1200" dirty="0">
              <a:latin typeface="Arial" panose="020B0604020202020204" pitchFamily="34" charset="0"/>
              <a:cs typeface="Arial" panose="020B0604020202020204" pitchFamily="34" charset="0"/>
            </a:rPr>
            <a:t>SM RO (Marosvásárhely)</a:t>
          </a:r>
          <a:endParaRPr lang="en-GB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20087" y="1164242"/>
        <a:ext cx="2575051" cy="816639"/>
      </dsp:txXfrm>
    </dsp:sp>
    <dsp:sp modelId="{7363965E-ECEB-48E1-9DE3-BD3E903C3B98}">
      <dsp:nvSpPr>
        <dsp:cNvPr id="0" name=""/>
        <dsp:cNvSpPr/>
      </dsp:nvSpPr>
      <dsp:spPr>
        <a:xfrm>
          <a:off x="8541118" y="1138835"/>
          <a:ext cx="2625865" cy="867453"/>
        </a:xfrm>
        <a:prstGeom prst="roundRect">
          <a:avLst>
            <a:gd name="adj" fmla="val 10000"/>
          </a:avLst>
        </a:prstGeom>
        <a:solidFill>
          <a:srgbClr val="0E907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700" kern="1200" dirty="0">
              <a:latin typeface="Arial" panose="020B0604020202020204" pitchFamily="34" charset="0"/>
              <a:cs typeface="Arial" panose="020B0604020202020204" pitchFamily="34" charset="0"/>
            </a:rPr>
            <a:t>myWIWE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700" kern="1200" dirty="0">
              <a:latin typeface="Arial" panose="020B0604020202020204" pitchFamily="34" charset="0"/>
              <a:cs typeface="Arial" panose="020B0604020202020204" pitchFamily="34" charset="0"/>
            </a:rPr>
            <a:t>(Eger)</a:t>
          </a:r>
          <a:endParaRPr lang="en-GB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566525" y="1164242"/>
        <a:ext cx="2575051" cy="8166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1ED48-F7FF-4D02-919A-9AC1D14710C6}" type="datetimeFigureOut">
              <a:rPr lang="hu-HU" smtClean="0"/>
              <a:t>2021. 04. 29.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DD593B-07E4-4A71-998C-D8898A853A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44884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99805-DCC3-4D21-A598-74C6B91359F0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www.sanatmetal.com 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E4DDA-1586-4C4B-92C4-2A49A6B9473C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631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0081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76C9C-4BD7-4AE4-9E6D-0979887AFF52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www.sanatmetal.com 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E3EAE-7176-49EF-BF36-99C03B16D472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314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29E29-BABA-49B8-BDCC-D242096EC4FD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www.sanatmetal.com </a:t>
            </a: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2548D-0D40-42FE-9795-EF414CDF165A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685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AFCE2-FADD-40D7-99C2-C027AE75B6D7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www.sanatmetal.com </a:t>
            </a:r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BD3D6-4CC7-43B0-9935-9DD8E5485969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244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6674D-FA26-40AE-B967-61D45F69C7A1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www.sanatmetal.com </a:t>
            </a:r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CA683-211A-4760-B670-004FA064448A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145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D418D-04B7-4834-B8B8-431B7B8DDF33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www.sanatmetal.com </a:t>
            </a:r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E7EFF-9386-43FE-B7D2-D760489274AD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69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B0F0A-D6B7-464C-89CB-BE3508F8E0BB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www.sanatmetal.com </a:t>
            </a: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2A956-AC69-4DD8-B251-4CBADAB38427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016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E02E2-B89A-4CD8-A1DF-F4470D5109AD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www.sanatmetal.com </a:t>
            </a: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61E9E-971D-4A2A-B046-6CF0A3E37FD8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213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8923D-BFC6-48F3-BA6C-DCC7FCD97B0D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www.sanatmetal.com 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9812F-0CBF-494B-BAD6-E6705F601826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838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E7147-C20C-4F34-B2C9-CC03F23F6A92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www.sanatmetal.com 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E0830-3D45-486D-A0C7-9AD11508FE87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67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ím helye 1"/>
          <p:cNvSpPr>
            <a:spLocks noGrp="1"/>
          </p:cNvSpPr>
          <p:nvPr>
            <p:ph type="title"/>
          </p:nvPr>
        </p:nvSpPr>
        <p:spPr bwMode="auto">
          <a:xfrm>
            <a:off x="609600" y="274637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Mintacím szerkesztése</a:t>
            </a:r>
          </a:p>
        </p:txBody>
      </p:sp>
      <p:sp>
        <p:nvSpPr>
          <p:cNvPr id="21507" name="Szöveg hely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D832D1C-BA34-4FB4-9C60-11AA5383863E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hu-HU"/>
              <a:t>www.sanatmetal.com 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30C2A0-4618-4FFA-BA3C-D1DCE895C4A5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79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5pPr>
      <a:lvl6pPr marL="609585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6pPr>
      <a:lvl7pPr marL="1219170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7pPr>
      <a:lvl8pPr marL="1828754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8pPr>
      <a:lvl9pPr marL="2438339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45760CC-6B09-4676-A5C9-6A2F38991F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705622"/>
            <a:ext cx="10363200" cy="2949606"/>
          </a:xfrm>
        </p:spPr>
        <p:txBody>
          <a:bodyPr/>
          <a:lstStyle/>
          <a:p>
            <a:r>
              <a:rPr lang="hu-H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SANATMETAL KFT.</a:t>
            </a:r>
            <a:br>
              <a:rPr lang="hu-H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DÉL-AFRIKAI KÖZTÁRSASÁG</a:t>
            </a:r>
            <a:br>
              <a:rPr lang="hu-H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PIACÉPÍTÉS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0FA541F3-8EC2-4182-9306-A09C9F62C136}"/>
              </a:ext>
            </a:extLst>
          </p:cNvPr>
          <p:cNvSpPr txBox="1"/>
          <p:nvPr/>
        </p:nvSpPr>
        <p:spPr>
          <a:xfrm>
            <a:off x="639192" y="6187736"/>
            <a:ext cx="48294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Készítette: Sebestyén Réka</a:t>
            </a:r>
            <a:endParaRPr lang="hu-H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479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ép 8">
            <a:extLst>
              <a:ext uri="{FF2B5EF4-FFF2-40B4-BE49-F238E27FC236}">
                <a16:creationId xmlns:a16="http://schemas.microsoft.com/office/drawing/2014/main" id="{EDBD4399-A65C-4BE9-B4EE-5D4908AAD7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8000"/>
                    </a14:imgEffect>
                    <a14:imgEffect>
                      <a14:brightnessContrast bright="21000" contras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883" y="1727127"/>
            <a:ext cx="6803789" cy="4119964"/>
          </a:xfrm>
          <a:prstGeom prst="roundRect">
            <a:avLst/>
          </a:prstGeom>
        </p:spPr>
      </p:pic>
      <p:sp>
        <p:nvSpPr>
          <p:cNvPr id="11" name="Cím 1">
            <a:extLst>
              <a:ext uri="{FF2B5EF4-FFF2-40B4-BE49-F238E27FC236}">
                <a16:creationId xmlns:a16="http://schemas.microsoft.com/office/drawing/2014/main" id="{F70A8516-B116-45C2-81AF-23C867811EB2}"/>
              </a:ext>
            </a:extLst>
          </p:cNvPr>
          <p:cNvSpPr txBox="1">
            <a:spLocks/>
          </p:cNvSpPr>
          <p:nvPr/>
        </p:nvSpPr>
        <p:spPr>
          <a:xfrm>
            <a:off x="-528141" y="1950269"/>
            <a:ext cx="6166447" cy="227832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219170" fontAlgn="base">
              <a:spcAft>
                <a:spcPct val="0"/>
              </a:spcAft>
            </a:pPr>
            <a:r>
              <a:rPr lang="hu-HU" sz="3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KÖSZÖNTJÜK </a:t>
            </a:r>
            <a:br>
              <a:rPr lang="hu-HU" sz="3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hu-HU" sz="3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SANAT CSOPORT NEVÉBEN!</a:t>
            </a:r>
            <a:endParaRPr lang="en-US" sz="3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993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>
            <a:extLst>
              <a:ext uri="{FF2B5EF4-FFF2-40B4-BE49-F238E27FC236}">
                <a16:creationId xmlns:a16="http://schemas.microsoft.com/office/drawing/2014/main" id="{B4C24F70-4B2F-4A7E-8D79-12CF25C0156D}"/>
              </a:ext>
            </a:extLst>
          </p:cNvPr>
          <p:cNvSpPr txBox="1"/>
          <p:nvPr/>
        </p:nvSpPr>
        <p:spPr>
          <a:xfrm>
            <a:off x="3439580" y="16411"/>
            <a:ext cx="8605433" cy="625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 fontAlgn="base">
              <a:spcBef>
                <a:spcPct val="0"/>
              </a:spcBef>
              <a:spcAft>
                <a:spcPct val="0"/>
              </a:spcAft>
            </a:pPr>
            <a:r>
              <a:rPr lang="hu-HU" sz="3467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Cégtörténet</a:t>
            </a:r>
            <a:endParaRPr lang="en-GB" sz="3467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áblázat 12">
            <a:extLst>
              <a:ext uri="{FF2B5EF4-FFF2-40B4-BE49-F238E27FC236}">
                <a16:creationId xmlns:a16="http://schemas.microsoft.com/office/drawing/2014/main" id="{6FD2AA53-639B-4EEC-A3BF-7BB3E4C8A3BE}"/>
              </a:ext>
            </a:extLst>
          </p:cNvPr>
          <p:cNvGraphicFramePr>
            <a:graphicFrameLocks noGrp="1"/>
          </p:cNvGraphicFramePr>
          <p:nvPr/>
        </p:nvGraphicFramePr>
        <p:xfrm>
          <a:off x="5519936" y="16412"/>
          <a:ext cx="3407701" cy="6833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7701">
                  <a:extLst>
                    <a:ext uri="{9D8B030D-6E8A-4147-A177-3AD203B41FA5}">
                      <a16:colId xmlns:a16="http://schemas.microsoft.com/office/drawing/2014/main" val="657374550"/>
                    </a:ext>
                  </a:extLst>
                </a:gridCol>
              </a:tblGrid>
              <a:tr h="683329">
                <a:tc>
                  <a:txBody>
                    <a:bodyPr/>
                    <a:lstStyle/>
                    <a:p>
                      <a:pPr lvl="0" algn="ctr"/>
                      <a:r>
                        <a:rPr lang="hu-HU" sz="3500" b="0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25</a:t>
                      </a:r>
                      <a:r>
                        <a:rPr lang="hu-HU" sz="1900" b="0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év állami </a:t>
                      </a:r>
                      <a:r>
                        <a:rPr lang="hu-HU" sz="1900" b="0" kern="1200" baseline="0" dirty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+ </a:t>
                      </a:r>
                      <a:r>
                        <a:rPr lang="hu-HU" sz="3500" b="0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28</a:t>
                      </a:r>
                      <a:r>
                        <a:rPr lang="hu-HU" sz="1900" b="0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év Kft.</a:t>
                      </a:r>
                      <a:endParaRPr lang="en-GB" sz="1900" b="0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21920" marR="121920" marT="60960" marB="609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5728522"/>
                  </a:ext>
                </a:extLst>
              </a:tr>
            </a:tbl>
          </a:graphicData>
        </a:graphic>
      </p:graphicFrame>
      <p:pic>
        <p:nvPicPr>
          <p:cNvPr id="4" name="Kép 3">
            <a:extLst>
              <a:ext uri="{FF2B5EF4-FFF2-40B4-BE49-F238E27FC236}">
                <a16:creationId xmlns:a16="http://schemas.microsoft.com/office/drawing/2014/main" id="{7A977D81-3780-4F02-A3CD-323A4E3143C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6404" y="836713"/>
            <a:ext cx="11568608" cy="574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9560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zövegdoboz 15">
            <a:extLst>
              <a:ext uri="{FF2B5EF4-FFF2-40B4-BE49-F238E27FC236}">
                <a16:creationId xmlns:a16="http://schemas.microsoft.com/office/drawing/2014/main" id="{2A2F6E9C-B68B-4610-A30A-E61A27A8D150}"/>
              </a:ext>
            </a:extLst>
          </p:cNvPr>
          <p:cNvSpPr txBox="1"/>
          <p:nvPr/>
        </p:nvSpPr>
        <p:spPr>
          <a:xfrm>
            <a:off x="3226386" y="-123395"/>
            <a:ext cx="8605433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 fontAlgn="base">
              <a:spcBef>
                <a:spcPct val="0"/>
              </a:spcBef>
              <a:spcAft>
                <a:spcPct val="0"/>
              </a:spcAft>
            </a:pPr>
            <a:r>
              <a:rPr lang="hu-HU" sz="4267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Szervezet</a:t>
            </a:r>
            <a:endParaRPr lang="en-GB" sz="4267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DB840642-08C5-422F-A8F9-915456B81264}"/>
              </a:ext>
            </a:extLst>
          </p:cNvPr>
          <p:cNvGraphicFramePr/>
          <p:nvPr/>
        </p:nvGraphicFramePr>
        <p:xfrm>
          <a:off x="511607" y="1604797"/>
          <a:ext cx="11168789" cy="2007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" name="Kép 16">
            <a:extLst>
              <a:ext uri="{FF2B5EF4-FFF2-40B4-BE49-F238E27FC236}">
                <a16:creationId xmlns:a16="http://schemas.microsoft.com/office/drawing/2014/main" id="{91DBE8BB-234B-4E2D-A827-BA41AD3333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1425" y="3802419"/>
            <a:ext cx="1330035" cy="1162752"/>
          </a:xfrm>
          <a:prstGeom prst="roundRect">
            <a:avLst/>
          </a:prstGeom>
        </p:spPr>
      </p:pic>
      <p:pic>
        <p:nvPicPr>
          <p:cNvPr id="18" name="Kép 17">
            <a:extLst>
              <a:ext uri="{FF2B5EF4-FFF2-40B4-BE49-F238E27FC236}">
                <a16:creationId xmlns:a16="http://schemas.microsoft.com/office/drawing/2014/main" id="{E730A04D-9BF7-478B-B6B7-68173DD7CA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0949" y="3802419"/>
            <a:ext cx="1330035" cy="1162752"/>
          </a:xfrm>
          <a:prstGeom prst="roundRect">
            <a:avLst/>
          </a:prstGeom>
        </p:spPr>
      </p:pic>
      <p:pic>
        <p:nvPicPr>
          <p:cNvPr id="19" name="Kép 18">
            <a:extLst>
              <a:ext uri="{FF2B5EF4-FFF2-40B4-BE49-F238E27FC236}">
                <a16:creationId xmlns:a16="http://schemas.microsoft.com/office/drawing/2014/main" id="{6BC4267F-DF2C-4B81-8E2C-34A6196967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4085" y="3802419"/>
            <a:ext cx="1330035" cy="1162752"/>
          </a:xfrm>
          <a:prstGeom prst="roundRect">
            <a:avLst/>
          </a:prstGeom>
        </p:spPr>
      </p:pic>
      <p:pic>
        <p:nvPicPr>
          <p:cNvPr id="20" name="Kép 19">
            <a:extLst>
              <a:ext uri="{FF2B5EF4-FFF2-40B4-BE49-F238E27FC236}">
                <a16:creationId xmlns:a16="http://schemas.microsoft.com/office/drawing/2014/main" id="{6C430B03-AAE2-4354-BB77-FE2049B5DD1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4575"/>
          <a:stretch/>
        </p:blipFill>
        <p:spPr>
          <a:xfrm>
            <a:off x="9744405" y="3802420"/>
            <a:ext cx="1330035" cy="1162753"/>
          </a:xfrm>
          <a:prstGeom prst="roundRect">
            <a:avLst/>
          </a:prstGeom>
        </p:spPr>
      </p:pic>
      <p:graphicFrame>
        <p:nvGraphicFramePr>
          <p:cNvPr id="23" name="Táblázat 12">
            <a:extLst>
              <a:ext uri="{FF2B5EF4-FFF2-40B4-BE49-F238E27FC236}">
                <a16:creationId xmlns:a16="http://schemas.microsoft.com/office/drawing/2014/main" id="{8CF50476-91B7-4B40-B758-0F8A91B18B5A}"/>
              </a:ext>
            </a:extLst>
          </p:cNvPr>
          <p:cNvGraphicFramePr>
            <a:graphicFrameLocks noGrp="1"/>
          </p:cNvGraphicFramePr>
          <p:nvPr/>
        </p:nvGraphicFramePr>
        <p:xfrm>
          <a:off x="767481" y="5061181"/>
          <a:ext cx="11277530" cy="99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273">
                  <a:extLst>
                    <a:ext uri="{9D8B030D-6E8A-4147-A177-3AD203B41FA5}">
                      <a16:colId xmlns:a16="http://schemas.microsoft.com/office/drawing/2014/main" val="657374550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1780916092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4259984423"/>
                    </a:ext>
                  </a:extLst>
                </a:gridCol>
                <a:gridCol w="2396617">
                  <a:extLst>
                    <a:ext uri="{9D8B030D-6E8A-4147-A177-3AD203B41FA5}">
                      <a16:colId xmlns:a16="http://schemas.microsoft.com/office/drawing/2014/main" val="3633110357"/>
                    </a:ext>
                  </a:extLst>
                </a:gridCol>
              </a:tblGrid>
              <a:tr h="990600">
                <a:tc>
                  <a:txBody>
                    <a:bodyPr/>
                    <a:lstStyle/>
                    <a:p>
                      <a:pPr lvl="0" algn="l"/>
                      <a:r>
                        <a:rPr lang="hu-HU" sz="19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 K + F</a:t>
                      </a:r>
                    </a:p>
                    <a:p>
                      <a:pPr lvl="0" algn="l"/>
                      <a:r>
                        <a:rPr lang="hu-HU" sz="19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Gyártás</a:t>
                      </a:r>
                    </a:p>
                    <a:p>
                      <a:pPr lvl="0" algn="l"/>
                      <a:r>
                        <a:rPr lang="hu-HU" sz="19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Kereskedelem</a:t>
                      </a:r>
                      <a:endParaRPr lang="en-GB" sz="19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21920" marR="121920" marT="60960" marB="609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l"/>
                      <a:endParaRPr lang="hu-HU" sz="19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lvl="0" algn="l"/>
                      <a:r>
                        <a:rPr lang="hu-HU" sz="19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Gyártás</a:t>
                      </a:r>
                    </a:p>
                    <a:p>
                      <a:pPr lvl="0" algn="l"/>
                      <a:r>
                        <a:rPr lang="hu-HU" sz="19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Kereskedelem</a:t>
                      </a:r>
                      <a:endParaRPr lang="en-GB" sz="19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21920" marR="121920" marT="60960" marB="609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l"/>
                      <a:endParaRPr lang="hu-HU" sz="19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lvl="0" algn="l"/>
                      <a:endParaRPr lang="hu-HU" sz="19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lvl="0" algn="l"/>
                      <a:r>
                        <a:rPr lang="hu-HU" sz="19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Kereskedelem</a:t>
                      </a:r>
                      <a:endParaRPr lang="en-GB" sz="19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21920" marR="121920" marT="60960" marB="609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l"/>
                      <a:endParaRPr lang="hu-HU" sz="19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lvl="0" algn="l"/>
                      <a:r>
                        <a:rPr lang="hu-HU" sz="19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Gyártás</a:t>
                      </a:r>
                    </a:p>
                    <a:p>
                      <a:pPr lvl="0" algn="l"/>
                      <a:r>
                        <a:rPr lang="hu-HU" sz="19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Kereskedelem</a:t>
                      </a:r>
                      <a:endParaRPr lang="en-GB" sz="19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21920" marR="121920" marT="60960" marB="609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5728522"/>
                  </a:ext>
                </a:extLst>
              </a:tr>
            </a:tbl>
          </a:graphicData>
        </a:graphic>
      </p:graphicFrame>
      <p:sp>
        <p:nvSpPr>
          <p:cNvPr id="2" name="Dátum helye 1">
            <a:extLst>
              <a:ext uri="{FF2B5EF4-FFF2-40B4-BE49-F238E27FC236}">
                <a16:creationId xmlns:a16="http://schemas.microsoft.com/office/drawing/2014/main" id="{C45CA776-1BD1-4333-8679-3133D723A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3A169186-F622-4161-93A5-6FB627E597F1}" type="datetime1">
              <a:rPr lang="hu-H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>
                <a:defRPr/>
              </a:p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C8A8426D-E302-4AB7-AF04-374231F25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/>
              <a:t>www.sanatmetal.com </a:t>
            </a:r>
          </a:p>
        </p:txBody>
      </p:sp>
    </p:spTree>
    <p:extLst>
      <p:ext uri="{BB962C8B-B14F-4D97-AF65-F5344CB8AC3E}">
        <p14:creationId xmlns:p14="http://schemas.microsoft.com/office/powerpoint/2010/main" val="1724082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láb helye 1">
            <a:extLst>
              <a:ext uri="{FF2B5EF4-FFF2-40B4-BE49-F238E27FC236}">
                <a16:creationId xmlns:a16="http://schemas.microsoft.com/office/drawing/2014/main" id="{A830318B-D44C-4A4F-B353-EF9FB5133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/>
              <a:t>www.sanatmetal.com 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4B311235-DAD9-4F85-B0A9-90FC4B75E2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51" r="1335" b="2007"/>
          <a:stretch/>
        </p:blipFill>
        <p:spPr>
          <a:xfrm>
            <a:off x="3092321" y="2054831"/>
            <a:ext cx="8270899" cy="4184020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096CD3B4-A362-4B8C-AFE5-1862130B294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424" y="1028735"/>
            <a:ext cx="3829049" cy="3187700"/>
          </a:xfrm>
          <a:prstGeom prst="rect">
            <a:avLst/>
          </a:prstGeom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8CD809E7-0CB4-4856-8820-58148B3211C4}"/>
              </a:ext>
            </a:extLst>
          </p:cNvPr>
          <p:cNvSpPr txBox="1"/>
          <p:nvPr/>
        </p:nvSpPr>
        <p:spPr>
          <a:xfrm>
            <a:off x="3586568" y="0"/>
            <a:ext cx="8605433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 fontAlgn="base">
              <a:spcBef>
                <a:spcPct val="0"/>
              </a:spcBef>
              <a:spcAft>
                <a:spcPct val="0"/>
              </a:spcAft>
            </a:pPr>
            <a:r>
              <a:rPr lang="hu-HU" sz="4267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Értékesítés világszerte</a:t>
            </a:r>
            <a:endParaRPr lang="en-GB" sz="4267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4A8E244C-7C33-48C4-8012-2AC12ACC8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026092CD-9930-4477-84C5-CB959A1AB147}" type="datetime1">
              <a:rPr lang="hu-H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>
                <a:defRPr/>
              </a:p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9106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>
            <a:extLst>
              <a:ext uri="{FF2B5EF4-FFF2-40B4-BE49-F238E27FC236}">
                <a16:creationId xmlns:a16="http://schemas.microsoft.com/office/drawing/2014/main" id="{FFB5C54D-4158-49A1-A75F-6D55E9CB9B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3" y="1694194"/>
            <a:ext cx="7187063" cy="4987540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4" name="Szövegdoboz 23">
            <a:extLst>
              <a:ext uri="{FF2B5EF4-FFF2-40B4-BE49-F238E27FC236}">
                <a16:creationId xmlns:a16="http://schemas.microsoft.com/office/drawing/2014/main" id="{B816B1B5-DFCE-4F0F-B7B1-ACC3AFE4225C}"/>
              </a:ext>
            </a:extLst>
          </p:cNvPr>
          <p:cNvSpPr txBox="1"/>
          <p:nvPr/>
        </p:nvSpPr>
        <p:spPr>
          <a:xfrm>
            <a:off x="3457728" y="-86804"/>
            <a:ext cx="8605433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 fontAlgn="base">
              <a:spcBef>
                <a:spcPct val="0"/>
              </a:spcBef>
              <a:spcAft>
                <a:spcPct val="0"/>
              </a:spcAft>
            </a:pPr>
            <a:r>
              <a:rPr lang="hu-HU" sz="4267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 CIS gyár, Obninsk</a:t>
            </a:r>
            <a:endParaRPr lang="en-GB" sz="4267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Kép 10" descr="A képen beltéri, épület látható&#10;&#10;A leírás teljesen megbízható">
            <a:extLst>
              <a:ext uri="{FF2B5EF4-FFF2-40B4-BE49-F238E27FC236}">
                <a16:creationId xmlns:a16="http://schemas.microsoft.com/office/drawing/2014/main" id="{F77A5255-08E1-4E2F-AADB-8AF5962885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362" y="859512"/>
            <a:ext cx="3719799" cy="1860293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Kép 11" descr="A képen beltéri, fal, személy, férfi látható&#10;&#10;A leírás teljesen megbízható">
            <a:extLst>
              <a:ext uri="{FF2B5EF4-FFF2-40B4-BE49-F238E27FC236}">
                <a16:creationId xmlns:a16="http://schemas.microsoft.com/office/drawing/2014/main" id="{EB47B202-97C3-4F91-93F7-EB90F16F41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215" y="4831206"/>
            <a:ext cx="3719799" cy="1860292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Kép 12" descr="A képen beltéri, padló, épület, mennyezet látható&#10;&#10;A leírás teljesen megbízható">
            <a:extLst>
              <a:ext uri="{FF2B5EF4-FFF2-40B4-BE49-F238E27FC236}">
                <a16:creationId xmlns:a16="http://schemas.microsoft.com/office/drawing/2014/main" id="{A46227FF-63D6-4D83-B00B-10FF69917C8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362" y="2840422"/>
            <a:ext cx="3701652" cy="1851217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2FAA6FA2-2609-4847-A106-3A83F6DC683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1000"/>
                    </a14:imgEffect>
                    <a14:imgEffect>
                      <a14:brightnessContrast bright="15000" contrast="7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221" t="18217"/>
          <a:stretch/>
        </p:blipFill>
        <p:spPr>
          <a:xfrm rot="16200000">
            <a:off x="5824495" y="487572"/>
            <a:ext cx="2166359" cy="2835081"/>
          </a:xfrm>
          <a:prstGeom prst="ellipse">
            <a:avLst/>
          </a:prstGeom>
        </p:spPr>
      </p:pic>
      <p:cxnSp>
        <p:nvCxnSpPr>
          <p:cNvPr id="14" name="Összekötő: görbe 13">
            <a:extLst>
              <a:ext uri="{FF2B5EF4-FFF2-40B4-BE49-F238E27FC236}">
                <a16:creationId xmlns:a16="http://schemas.microsoft.com/office/drawing/2014/main" id="{C5F959FD-8F62-4860-9B61-286C19451779}"/>
              </a:ext>
            </a:extLst>
          </p:cNvPr>
          <p:cNvCxnSpPr>
            <a:cxnSpLocks/>
          </p:cNvCxnSpPr>
          <p:nvPr/>
        </p:nvCxnSpPr>
        <p:spPr>
          <a:xfrm rot="10800000" flipV="1">
            <a:off x="5054885" y="1531032"/>
            <a:ext cx="2013275" cy="955315"/>
          </a:xfrm>
          <a:prstGeom prst="curvedConnector3">
            <a:avLst>
              <a:gd name="adj1" fmla="val 50000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16" name="Táblázat 12">
            <a:extLst>
              <a:ext uri="{FF2B5EF4-FFF2-40B4-BE49-F238E27FC236}">
                <a16:creationId xmlns:a16="http://schemas.microsoft.com/office/drawing/2014/main" id="{AFACF085-8258-4070-85A5-B5C399F72D61}"/>
              </a:ext>
            </a:extLst>
          </p:cNvPr>
          <p:cNvGraphicFramePr>
            <a:graphicFrameLocks noGrp="1"/>
          </p:cNvGraphicFramePr>
          <p:nvPr/>
        </p:nvGraphicFramePr>
        <p:xfrm>
          <a:off x="4450331" y="1465556"/>
          <a:ext cx="1209109" cy="973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9109">
                  <a:extLst>
                    <a:ext uri="{9D8B030D-6E8A-4147-A177-3AD203B41FA5}">
                      <a16:colId xmlns:a16="http://schemas.microsoft.com/office/drawing/2014/main" val="657374550"/>
                    </a:ext>
                  </a:extLst>
                </a:gridCol>
              </a:tblGrid>
              <a:tr h="973381">
                <a:tc>
                  <a:txBody>
                    <a:bodyPr/>
                    <a:lstStyle/>
                    <a:p>
                      <a:pPr lvl="0" algn="l"/>
                      <a:r>
                        <a:rPr lang="hu-HU" sz="3700" b="0" kern="1200" dirty="0">
                          <a:solidFill>
                            <a:srgbClr val="3E7A6F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97</a:t>
                      </a:r>
                      <a:r>
                        <a:rPr lang="hu-HU" sz="1900" b="0" kern="1200" dirty="0">
                          <a:solidFill>
                            <a:srgbClr val="3E7A6F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hu-HU" sz="1900" b="0" kern="1200" baseline="0" dirty="0">
                          <a:solidFill>
                            <a:srgbClr val="3E7A6F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km</a:t>
                      </a:r>
                    </a:p>
                  </a:txBody>
                  <a:tcPr marL="121920" marR="121920" marT="60960" marB="609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5728522"/>
                  </a:ext>
                </a:extLst>
              </a:tr>
            </a:tbl>
          </a:graphicData>
        </a:graphic>
      </p:graphicFrame>
      <p:sp>
        <p:nvSpPr>
          <p:cNvPr id="2" name="Dátum helye 1">
            <a:extLst>
              <a:ext uri="{FF2B5EF4-FFF2-40B4-BE49-F238E27FC236}">
                <a16:creationId xmlns:a16="http://schemas.microsoft.com/office/drawing/2014/main" id="{C3A43141-CF16-49DD-B02B-CDFEF69D0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9DC632B9-2B9B-4259-93F0-478EDD71AFD7}" type="datetime1">
              <a:rPr lang="hu-H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>
                <a:defRPr/>
              </a:p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F9CED004-6A2C-4279-A326-4E3E9C8AF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/>
              <a:t>www.sanatmetal.com </a:t>
            </a:r>
          </a:p>
        </p:txBody>
      </p:sp>
    </p:spTree>
    <p:extLst>
      <p:ext uri="{BB962C8B-B14F-4D97-AF65-F5344CB8AC3E}">
        <p14:creationId xmlns:p14="http://schemas.microsoft.com/office/powerpoint/2010/main" val="1974909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zövegdoboz 19">
            <a:extLst>
              <a:ext uri="{FF2B5EF4-FFF2-40B4-BE49-F238E27FC236}">
                <a16:creationId xmlns:a16="http://schemas.microsoft.com/office/drawing/2014/main" id="{4114F55B-9AEF-4D01-A424-C0BDA04BC65E}"/>
              </a:ext>
            </a:extLst>
          </p:cNvPr>
          <p:cNvSpPr txBox="1"/>
          <p:nvPr/>
        </p:nvSpPr>
        <p:spPr>
          <a:xfrm>
            <a:off x="3439577" y="-108663"/>
            <a:ext cx="8605433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 fontAlgn="base">
              <a:spcBef>
                <a:spcPct val="0"/>
              </a:spcBef>
              <a:spcAft>
                <a:spcPct val="0"/>
              </a:spcAft>
            </a:pPr>
            <a:r>
              <a:rPr lang="hu-HU" sz="4267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Árbevétel aránya 2019</a:t>
            </a:r>
            <a:endParaRPr lang="en-GB" sz="4267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Kép 21">
            <a:extLst>
              <a:ext uri="{FF2B5EF4-FFF2-40B4-BE49-F238E27FC236}">
                <a16:creationId xmlns:a16="http://schemas.microsoft.com/office/drawing/2014/main" id="{4F7631F0-36CB-4F37-859A-4DE89C441C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64" y="5302627"/>
            <a:ext cx="3638041" cy="539540"/>
          </a:xfrm>
          <a:prstGeom prst="rect">
            <a:avLst/>
          </a:prstGeom>
        </p:spPr>
      </p:pic>
      <p:pic>
        <p:nvPicPr>
          <p:cNvPr id="23" name="Kép 22">
            <a:extLst>
              <a:ext uri="{FF2B5EF4-FFF2-40B4-BE49-F238E27FC236}">
                <a16:creationId xmlns:a16="http://schemas.microsoft.com/office/drawing/2014/main" id="{39465CED-B91D-4D6D-A283-B4AB9B00E34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9144" y="2390591"/>
            <a:ext cx="1416539" cy="228732"/>
          </a:xfrm>
          <a:prstGeom prst="rect">
            <a:avLst/>
          </a:prstGeom>
        </p:spPr>
      </p:pic>
      <p:pic>
        <p:nvPicPr>
          <p:cNvPr id="24" name="Kép 23">
            <a:extLst>
              <a:ext uri="{FF2B5EF4-FFF2-40B4-BE49-F238E27FC236}">
                <a16:creationId xmlns:a16="http://schemas.microsoft.com/office/drawing/2014/main" id="{EBDFE68D-9D21-448E-BD79-BFDC25404DB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65725" y="3551071"/>
            <a:ext cx="1776651" cy="489885"/>
          </a:xfrm>
          <a:prstGeom prst="rect">
            <a:avLst/>
          </a:prstGeom>
        </p:spPr>
      </p:pic>
      <p:pic>
        <p:nvPicPr>
          <p:cNvPr id="25" name="Kép 24">
            <a:extLst>
              <a:ext uri="{FF2B5EF4-FFF2-40B4-BE49-F238E27FC236}">
                <a16:creationId xmlns:a16="http://schemas.microsoft.com/office/drawing/2014/main" id="{B72C48D6-CB6E-4622-841B-704C983743E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6503" y="1998817"/>
            <a:ext cx="1345029" cy="403971"/>
          </a:xfrm>
          <a:prstGeom prst="rect">
            <a:avLst/>
          </a:prstGeom>
        </p:spPr>
      </p:pic>
      <p:cxnSp>
        <p:nvCxnSpPr>
          <p:cNvPr id="26" name="Egyenes összekötő 25">
            <a:extLst>
              <a:ext uri="{FF2B5EF4-FFF2-40B4-BE49-F238E27FC236}">
                <a16:creationId xmlns:a16="http://schemas.microsoft.com/office/drawing/2014/main" id="{DE2C5D7A-1112-414A-AFC0-0E658A404362}"/>
              </a:ext>
            </a:extLst>
          </p:cNvPr>
          <p:cNvCxnSpPr>
            <a:cxnSpLocks/>
          </p:cNvCxnSpPr>
          <p:nvPr/>
        </p:nvCxnSpPr>
        <p:spPr>
          <a:xfrm flipH="1">
            <a:off x="3023659" y="1650227"/>
            <a:ext cx="5188572" cy="61468"/>
          </a:xfrm>
          <a:prstGeom prst="line">
            <a:avLst/>
          </a:prstGeom>
          <a:ln w="6350">
            <a:gradFill>
              <a:gsLst>
                <a:gs pos="0">
                  <a:srgbClr val="0E907D"/>
                </a:gs>
                <a:gs pos="74000">
                  <a:srgbClr val="0E907D"/>
                </a:gs>
                <a:gs pos="83000">
                  <a:srgbClr val="0E907D"/>
                </a:gs>
                <a:gs pos="100000">
                  <a:srgbClr val="0E907D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7" name="Ellipszis 26">
            <a:extLst>
              <a:ext uri="{FF2B5EF4-FFF2-40B4-BE49-F238E27FC236}">
                <a16:creationId xmlns:a16="http://schemas.microsoft.com/office/drawing/2014/main" id="{E1DA22B0-DC9A-4306-9D23-1B40463591CA}"/>
              </a:ext>
            </a:extLst>
          </p:cNvPr>
          <p:cNvSpPr/>
          <p:nvPr/>
        </p:nvSpPr>
        <p:spPr>
          <a:xfrm>
            <a:off x="526501" y="1711695"/>
            <a:ext cx="2913075" cy="1045232"/>
          </a:xfrm>
          <a:prstGeom prst="ellipse">
            <a:avLst/>
          </a:prstGeom>
          <a:noFill/>
          <a:ln w="6350">
            <a:solidFill>
              <a:srgbClr val="0E9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</a:pPr>
            <a:endParaRPr lang="en-GB" sz="240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28" name="Táblázat 27">
            <a:extLst>
              <a:ext uri="{FF2B5EF4-FFF2-40B4-BE49-F238E27FC236}">
                <a16:creationId xmlns:a16="http://schemas.microsoft.com/office/drawing/2014/main" id="{6036BF87-CA0F-4813-9D9D-981C2A4ADFA6}"/>
              </a:ext>
            </a:extLst>
          </p:cNvPr>
          <p:cNvGraphicFramePr>
            <a:graphicFrameLocks noGrp="1"/>
          </p:cNvGraphicFramePr>
          <p:nvPr/>
        </p:nvGraphicFramePr>
        <p:xfrm>
          <a:off x="838040" y="3606065"/>
          <a:ext cx="1517733" cy="518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7733">
                  <a:extLst>
                    <a:ext uri="{9D8B030D-6E8A-4147-A177-3AD203B41FA5}">
                      <a16:colId xmlns:a16="http://schemas.microsoft.com/office/drawing/2014/main" val="657374550"/>
                    </a:ext>
                  </a:extLst>
                </a:gridCol>
              </a:tblGrid>
              <a:tr h="518936">
                <a:tc>
                  <a:txBody>
                    <a:bodyPr/>
                    <a:lstStyle/>
                    <a:p>
                      <a:pPr lvl="0" algn="l"/>
                      <a:r>
                        <a:rPr lang="hu-HU" sz="1900" b="0" kern="1200" dirty="0">
                          <a:solidFill>
                            <a:srgbClr val="0E907D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Biomet FR</a:t>
                      </a:r>
                      <a:endParaRPr lang="hu-HU" sz="1900" b="0" kern="1200" baseline="0" dirty="0">
                        <a:solidFill>
                          <a:srgbClr val="0E907D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21920" marR="121920" marT="60960" marB="609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5728522"/>
                  </a:ext>
                </a:extLst>
              </a:tr>
            </a:tbl>
          </a:graphicData>
        </a:graphic>
      </p:graphicFrame>
      <p:cxnSp>
        <p:nvCxnSpPr>
          <p:cNvPr id="30" name="Egyenes összekötő nyíllal 29">
            <a:extLst>
              <a:ext uri="{FF2B5EF4-FFF2-40B4-BE49-F238E27FC236}">
                <a16:creationId xmlns:a16="http://schemas.microsoft.com/office/drawing/2014/main" id="{131441D6-4613-4BDA-A2A3-8FE0BC1E8BDC}"/>
              </a:ext>
            </a:extLst>
          </p:cNvPr>
          <p:cNvCxnSpPr>
            <a:cxnSpLocks/>
          </p:cNvCxnSpPr>
          <p:nvPr/>
        </p:nvCxnSpPr>
        <p:spPr>
          <a:xfrm flipH="1">
            <a:off x="2383074" y="4261925"/>
            <a:ext cx="1" cy="977161"/>
          </a:xfrm>
          <a:prstGeom prst="straightConnector1">
            <a:avLst/>
          </a:prstGeom>
          <a:ln>
            <a:solidFill>
              <a:srgbClr val="0E9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gyenes összekötő nyíllal 30">
            <a:extLst>
              <a:ext uri="{FF2B5EF4-FFF2-40B4-BE49-F238E27FC236}">
                <a16:creationId xmlns:a16="http://schemas.microsoft.com/office/drawing/2014/main" id="{A82FFE40-CA0A-4A27-81FB-1367F22B9A08}"/>
              </a:ext>
            </a:extLst>
          </p:cNvPr>
          <p:cNvCxnSpPr>
            <a:cxnSpLocks/>
          </p:cNvCxnSpPr>
          <p:nvPr/>
        </p:nvCxnSpPr>
        <p:spPr>
          <a:xfrm flipH="1">
            <a:off x="1679509" y="2823084"/>
            <a:ext cx="3" cy="526613"/>
          </a:xfrm>
          <a:prstGeom prst="straightConnector1">
            <a:avLst/>
          </a:prstGeom>
          <a:ln>
            <a:solidFill>
              <a:srgbClr val="0E9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Ellipszis 32">
            <a:extLst>
              <a:ext uri="{FF2B5EF4-FFF2-40B4-BE49-F238E27FC236}">
                <a16:creationId xmlns:a16="http://schemas.microsoft.com/office/drawing/2014/main" id="{16E50C19-0688-4A67-83A5-FE200BB3F2F8}"/>
              </a:ext>
            </a:extLst>
          </p:cNvPr>
          <p:cNvSpPr/>
          <p:nvPr/>
        </p:nvSpPr>
        <p:spPr>
          <a:xfrm>
            <a:off x="526503" y="3415858"/>
            <a:ext cx="3993964" cy="722148"/>
          </a:xfrm>
          <a:prstGeom prst="ellipse">
            <a:avLst/>
          </a:prstGeom>
          <a:noFill/>
          <a:ln w="6350">
            <a:solidFill>
              <a:srgbClr val="0E9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</a:pPr>
            <a:endParaRPr lang="en-GB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1945368C-5FCA-4745-A402-ACDB690316DC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36733" y="1412043"/>
            <a:ext cx="6277587" cy="4906980"/>
          </a:xfrm>
          <a:prstGeom prst="rect">
            <a:avLst/>
          </a:prstGeom>
        </p:spPr>
      </p:pic>
      <p:sp>
        <p:nvSpPr>
          <p:cNvPr id="2" name="Dátum helye 1">
            <a:extLst>
              <a:ext uri="{FF2B5EF4-FFF2-40B4-BE49-F238E27FC236}">
                <a16:creationId xmlns:a16="http://schemas.microsoft.com/office/drawing/2014/main" id="{86008B3A-D7EB-40A1-BF4E-673790EAC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3F1FA6D1-0DF3-4415-959D-926BCBEDD7C8}" type="datetime1">
              <a:rPr lang="hu-H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>
                <a:defRPr/>
              </a:p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16EC3C1B-31EE-4546-90EF-6344F9146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/>
              <a:t>www.sanatmetal.com </a:t>
            </a:r>
          </a:p>
        </p:txBody>
      </p:sp>
    </p:spTree>
    <p:extLst>
      <p:ext uri="{BB962C8B-B14F-4D97-AF65-F5344CB8AC3E}">
        <p14:creationId xmlns:p14="http://schemas.microsoft.com/office/powerpoint/2010/main" val="172355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zövegdoboz 15">
            <a:extLst>
              <a:ext uri="{FF2B5EF4-FFF2-40B4-BE49-F238E27FC236}">
                <a16:creationId xmlns:a16="http://schemas.microsoft.com/office/drawing/2014/main" id="{15E4CFF7-6AD9-4499-B0A4-6CF7460E0C09}"/>
              </a:ext>
            </a:extLst>
          </p:cNvPr>
          <p:cNvSpPr txBox="1"/>
          <p:nvPr/>
        </p:nvSpPr>
        <p:spPr>
          <a:xfrm>
            <a:off x="3447569" y="-72612"/>
            <a:ext cx="8605433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 fontAlgn="base">
              <a:spcBef>
                <a:spcPct val="0"/>
              </a:spcBef>
              <a:spcAft>
                <a:spcPct val="0"/>
              </a:spcAft>
            </a:pPr>
            <a:r>
              <a:rPr lang="hu-HU" sz="4267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Minőségirányítás</a:t>
            </a:r>
            <a:endParaRPr lang="en-GB" sz="4267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Kép 9" descr="certificate másolata.jpg">
            <a:extLst>
              <a:ext uri="{FF2B5EF4-FFF2-40B4-BE49-F238E27FC236}">
                <a16:creationId xmlns:a16="http://schemas.microsoft.com/office/drawing/2014/main" id="{ECE62EFE-C986-4A4E-A131-52A4FDE416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58602" y="1040262"/>
            <a:ext cx="4706844" cy="280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" descr="M:\MINIR\Szabó Éva\EMKI tanúsítványok\EMKI ISO tanúsítványok általános\MSZ EN ISO 13485 4-325-135-1109.jpg">
            <a:extLst>
              <a:ext uri="{FF2B5EF4-FFF2-40B4-BE49-F238E27FC236}">
                <a16:creationId xmlns:a16="http://schemas.microsoft.com/office/drawing/2014/main" id="{3D2B2A44-5E0D-48F3-99BA-88E6E6FA5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2966" y="4231328"/>
            <a:ext cx="2255917" cy="2392235"/>
          </a:xfrm>
          <a:prstGeom prst="rect">
            <a:avLst/>
          </a:prstGeom>
          <a:noFill/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19442942-1694-411A-96A4-0F66F42B6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7271" y="4029291"/>
            <a:ext cx="2126431" cy="2261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">
            <a:extLst>
              <a:ext uri="{FF2B5EF4-FFF2-40B4-BE49-F238E27FC236}">
                <a16:creationId xmlns:a16="http://schemas.microsoft.com/office/drawing/2014/main" id="{6142241C-4E5E-4240-A36A-E0705A208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77322" y="4250688"/>
            <a:ext cx="2095917" cy="222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églalap 10">
            <a:extLst>
              <a:ext uri="{FF2B5EF4-FFF2-40B4-BE49-F238E27FC236}">
                <a16:creationId xmlns:a16="http://schemas.microsoft.com/office/drawing/2014/main" id="{C6DC76CE-7417-4820-B677-08CDE47A2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355" y="1656677"/>
            <a:ext cx="7445473" cy="2657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84705" indent="-484705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hu-HU" sz="1867" dirty="0">
                <a:solidFill>
                  <a:prstClr val="black">
                    <a:lumMod val="95000"/>
                    <a:lumOff val="5000"/>
                  </a:prstClr>
                </a:solidFill>
                <a:latin typeface="Arial" pitchFamily="34" charset="0"/>
                <a:cs typeface="Arial" pitchFamily="34" charset="0"/>
              </a:rPr>
              <a:t>ISO 13485:2016</a:t>
            </a:r>
          </a:p>
          <a:p>
            <a:pPr marL="484705" indent="-484705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hu-HU" sz="1867" dirty="0">
                <a:solidFill>
                  <a:prstClr val="black">
                    <a:lumMod val="95000"/>
                    <a:lumOff val="5000"/>
                  </a:prstClr>
                </a:solidFill>
                <a:latin typeface="Arial" pitchFamily="34" charset="0"/>
                <a:cs typeface="Arial" pitchFamily="34" charset="0"/>
              </a:rPr>
              <a:t>ISO 14001:2015</a:t>
            </a:r>
          </a:p>
          <a:p>
            <a:pPr marL="484705" indent="-484705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hu-HU" sz="1867" dirty="0">
                <a:solidFill>
                  <a:prstClr val="black">
                    <a:lumMod val="95000"/>
                    <a:lumOff val="5000"/>
                  </a:prstClr>
                </a:solidFill>
                <a:latin typeface="Arial" pitchFamily="34" charset="0"/>
                <a:cs typeface="Arial" pitchFamily="34" charset="0"/>
              </a:rPr>
              <a:t>93 / 42 / EEC</a:t>
            </a:r>
            <a:endParaRPr lang="en-US" sz="1867" dirty="0">
              <a:solidFill>
                <a:prstClr val="black">
                  <a:lumMod val="95000"/>
                  <a:lumOff val="5000"/>
                </a:prstClr>
              </a:solidFill>
              <a:latin typeface="Arial" pitchFamily="34" charset="0"/>
              <a:cs typeface="Arial" pitchFamily="34" charset="0"/>
            </a:endParaRPr>
          </a:p>
          <a:p>
            <a:pPr marL="484705" indent="-484705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hu-HU" sz="1867" dirty="0">
                <a:solidFill>
                  <a:prstClr val="black">
                    <a:lumMod val="95000"/>
                    <a:lumOff val="5000"/>
                  </a:prstClr>
                </a:solidFill>
                <a:latin typeface="Arial" pitchFamily="34" charset="0"/>
                <a:cs typeface="Arial" pitchFamily="34" charset="0"/>
              </a:rPr>
              <a:t>21 CFR 820 (FDA)</a:t>
            </a:r>
          </a:p>
          <a:p>
            <a:pPr marL="484705" indent="-484705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hu-HU" sz="1867" dirty="0">
                <a:solidFill>
                  <a:prstClr val="black">
                    <a:lumMod val="95000"/>
                    <a:lumOff val="5000"/>
                  </a:prstClr>
                </a:solidFill>
                <a:latin typeface="Arial" pitchFamily="34" charset="0"/>
                <a:cs typeface="Arial" pitchFamily="34" charset="0"/>
              </a:rPr>
              <a:t>RDC 16/2013 GMP  (ANVISA)</a:t>
            </a:r>
          </a:p>
          <a:p>
            <a:pPr marL="484705" indent="-484705" defTabSz="121917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hu-HU" sz="2667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058">
            <a:extLst>
              <a:ext uri="{FF2B5EF4-FFF2-40B4-BE49-F238E27FC236}">
                <a16:creationId xmlns:a16="http://schemas.microsoft.com/office/drawing/2014/main" id="{9C4B00CB-AE1E-4089-B1E0-B80B08207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542" y="972602"/>
            <a:ext cx="6480043" cy="625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30000"/>
              </a:spcBef>
              <a:spcAft>
                <a:spcPct val="0"/>
              </a:spcAft>
              <a:defRPr/>
            </a:pPr>
            <a:r>
              <a:rPr lang="hu-HU" sz="24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hu-HU" sz="3467" dirty="0">
                <a:solidFill>
                  <a:prstClr val="black">
                    <a:lumMod val="95000"/>
                    <a:lumOff val="5000"/>
                  </a:prstClr>
                </a:solidFill>
                <a:latin typeface="Arial" pitchFamily="34" charset="0"/>
                <a:cs typeface="Arial" pitchFamily="34" charset="0"/>
              </a:rPr>
              <a:t>Szabványok &amp; Irányelvek: </a:t>
            </a:r>
            <a:endParaRPr lang="en-US" sz="3467" dirty="0">
              <a:solidFill>
                <a:prstClr val="black">
                  <a:lumMod val="95000"/>
                  <a:lumOff val="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2058">
            <a:extLst>
              <a:ext uri="{FF2B5EF4-FFF2-40B4-BE49-F238E27FC236}">
                <a16:creationId xmlns:a16="http://schemas.microsoft.com/office/drawing/2014/main" id="{003A36AD-64A3-4449-868F-1502A32D9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749" y="4221090"/>
            <a:ext cx="6096000" cy="625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1219170" fontAlgn="base">
              <a:spcBef>
                <a:spcPct val="30000"/>
              </a:spcBef>
              <a:spcAft>
                <a:spcPct val="0"/>
              </a:spcAft>
              <a:defRPr/>
            </a:pPr>
            <a:r>
              <a:rPr lang="hu-HU" sz="3467" dirty="0">
                <a:solidFill>
                  <a:prstClr val="black">
                    <a:lumMod val="95000"/>
                    <a:lumOff val="5000"/>
                  </a:prstClr>
                </a:solidFill>
                <a:latin typeface="Arial" pitchFamily="34" charset="0"/>
                <a:cs typeface="Arial" pitchFamily="34" charset="0"/>
              </a:rPr>
              <a:t>Tanúsító testületek:</a:t>
            </a:r>
            <a:endParaRPr lang="en-US" sz="3467" dirty="0">
              <a:solidFill>
                <a:prstClr val="black">
                  <a:lumMod val="95000"/>
                  <a:lumOff val="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églalap 10">
            <a:extLst>
              <a:ext uri="{FF2B5EF4-FFF2-40B4-BE49-F238E27FC236}">
                <a16:creationId xmlns:a16="http://schemas.microsoft.com/office/drawing/2014/main" id="{F19C13D9-667C-4A56-BDD1-0E8C8FA0F5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915356"/>
            <a:ext cx="4992555" cy="901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84705" indent="-484705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hu-HU" sz="1867" dirty="0">
                <a:solidFill>
                  <a:prstClr val="black">
                    <a:lumMod val="95000"/>
                    <a:lumOff val="5000"/>
                  </a:prstClr>
                </a:solidFill>
                <a:latin typeface="Arial" pitchFamily="34" charset="0"/>
                <a:cs typeface="Arial" pitchFamily="34" charset="0"/>
              </a:rPr>
              <a:t>CE </a:t>
            </a:r>
            <a:r>
              <a:rPr lang="hu-HU" sz="1867" dirty="0" err="1">
                <a:solidFill>
                  <a:prstClr val="black">
                    <a:lumMod val="95000"/>
                    <a:lumOff val="5000"/>
                  </a:prstClr>
                </a:solidFill>
                <a:latin typeface="Arial" pitchFamily="34" charset="0"/>
                <a:cs typeface="Arial" pitchFamily="34" charset="0"/>
              </a:rPr>
              <a:t>Certiso</a:t>
            </a:r>
            <a:r>
              <a:rPr lang="hu-HU" sz="1867" dirty="0">
                <a:solidFill>
                  <a:prstClr val="black">
                    <a:lumMod val="95000"/>
                    <a:lumOff val="5000"/>
                  </a:prstClr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 marL="484705" indent="-484705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hu-HU" sz="1867" dirty="0" err="1">
                <a:solidFill>
                  <a:prstClr val="black">
                    <a:lumMod val="95000"/>
                    <a:lumOff val="5000"/>
                  </a:prstClr>
                </a:solidFill>
                <a:latin typeface="Arial" pitchFamily="34" charset="0"/>
                <a:cs typeface="Arial" pitchFamily="34" charset="0"/>
              </a:rPr>
              <a:t>Certop</a:t>
            </a:r>
            <a:endParaRPr lang="hu-HU" sz="1867" dirty="0">
              <a:solidFill>
                <a:prstClr val="black">
                  <a:lumMod val="95000"/>
                  <a:lumOff val="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549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zövegdoboz 13">
            <a:extLst>
              <a:ext uri="{FF2B5EF4-FFF2-40B4-BE49-F238E27FC236}">
                <a16:creationId xmlns:a16="http://schemas.microsoft.com/office/drawing/2014/main" id="{32A6D783-E44A-47DC-97F0-0941F2D7D973}"/>
              </a:ext>
            </a:extLst>
          </p:cNvPr>
          <p:cNvSpPr txBox="1"/>
          <p:nvPr/>
        </p:nvSpPr>
        <p:spPr>
          <a:xfrm>
            <a:off x="3407702" y="-77126"/>
            <a:ext cx="8605433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 fontAlgn="base">
              <a:spcBef>
                <a:spcPct val="0"/>
              </a:spcBef>
              <a:spcAft>
                <a:spcPct val="0"/>
              </a:spcAft>
            </a:pPr>
            <a:r>
              <a:rPr lang="hu-HU" sz="4267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Kiállítások</a:t>
            </a:r>
            <a:endParaRPr lang="en-GB" sz="4267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Kép 16">
            <a:extLst>
              <a:ext uri="{FF2B5EF4-FFF2-40B4-BE49-F238E27FC236}">
                <a16:creationId xmlns:a16="http://schemas.microsoft.com/office/drawing/2014/main" id="{CD7E5599-417E-406A-9E4E-4B08351303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1" b="3737"/>
          <a:stretch/>
        </p:blipFill>
        <p:spPr>
          <a:xfrm>
            <a:off x="335361" y="1264939"/>
            <a:ext cx="3937071" cy="5365132"/>
          </a:xfrm>
          <a:prstGeom prst="roundRect">
            <a:avLst/>
          </a:prstGeom>
        </p:spPr>
      </p:pic>
      <p:pic>
        <p:nvPicPr>
          <p:cNvPr id="18" name="Kép 17">
            <a:extLst>
              <a:ext uri="{FF2B5EF4-FFF2-40B4-BE49-F238E27FC236}">
                <a16:creationId xmlns:a16="http://schemas.microsoft.com/office/drawing/2014/main" id="{B7FCDE91-3310-45FA-A01B-700EE178A80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15949" y="1202705"/>
            <a:ext cx="1401743" cy="551987"/>
          </a:xfrm>
          <a:prstGeom prst="rect">
            <a:avLst/>
          </a:prstGeom>
        </p:spPr>
      </p:pic>
      <p:pic>
        <p:nvPicPr>
          <p:cNvPr id="19" name="Kép 18">
            <a:extLst>
              <a:ext uri="{FF2B5EF4-FFF2-40B4-BE49-F238E27FC236}">
                <a16:creationId xmlns:a16="http://schemas.microsoft.com/office/drawing/2014/main" id="{8E238085-842A-492A-A846-C0DCC6F0FC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247" y="854118"/>
            <a:ext cx="1064047" cy="1181943"/>
          </a:xfrm>
          <a:prstGeom prst="rect">
            <a:avLst/>
          </a:prstGeom>
        </p:spPr>
      </p:pic>
      <p:pic>
        <p:nvPicPr>
          <p:cNvPr id="20" name="Kép 19">
            <a:extLst>
              <a:ext uri="{FF2B5EF4-FFF2-40B4-BE49-F238E27FC236}">
                <a16:creationId xmlns:a16="http://schemas.microsoft.com/office/drawing/2014/main" id="{19B186E8-7718-411B-9153-98C4BB6D6676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16481" y="1008987"/>
            <a:ext cx="1248139" cy="1178892"/>
          </a:xfrm>
          <a:prstGeom prst="rect">
            <a:avLst/>
          </a:prstGeom>
        </p:spPr>
      </p:pic>
      <p:pic>
        <p:nvPicPr>
          <p:cNvPr id="21" name="Kép 20">
            <a:extLst>
              <a:ext uri="{FF2B5EF4-FFF2-40B4-BE49-F238E27FC236}">
                <a16:creationId xmlns:a16="http://schemas.microsoft.com/office/drawing/2014/main" id="{8B50D096-48C8-4FB2-8ECB-ED28DC1677D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15947" y="2546323"/>
            <a:ext cx="1632180" cy="394877"/>
          </a:xfrm>
          <a:prstGeom prst="rect">
            <a:avLst/>
          </a:prstGeom>
        </p:spPr>
      </p:pic>
      <p:pic>
        <p:nvPicPr>
          <p:cNvPr id="22" name="Kép 21">
            <a:extLst>
              <a:ext uri="{FF2B5EF4-FFF2-40B4-BE49-F238E27FC236}">
                <a16:creationId xmlns:a16="http://schemas.microsoft.com/office/drawing/2014/main" id="{72A32FDE-AD80-4CD4-B2B4-7F22414555B4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405971" y="2320506"/>
            <a:ext cx="860596" cy="620695"/>
          </a:xfrm>
          <a:prstGeom prst="rect">
            <a:avLst/>
          </a:prstGeom>
        </p:spPr>
      </p:pic>
      <p:pic>
        <p:nvPicPr>
          <p:cNvPr id="23" name="Kép 22">
            <a:extLst>
              <a:ext uri="{FF2B5EF4-FFF2-40B4-BE49-F238E27FC236}">
                <a16:creationId xmlns:a16="http://schemas.microsoft.com/office/drawing/2014/main" id="{43BB4CA2-3A1A-45CD-B14B-CF1E7A3E8CDC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320471" y="2631637"/>
            <a:ext cx="1440159" cy="309563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06FB0AA2-6F50-4AFB-8A3C-5B3EFD90AA4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3" t="2343" r="1498" b="43863"/>
          <a:stretch/>
        </p:blipFill>
        <p:spPr>
          <a:xfrm>
            <a:off x="5614053" y="3909380"/>
            <a:ext cx="6242587" cy="2720691"/>
          </a:xfrm>
          <a:prstGeom prst="roundRect">
            <a:avLst/>
          </a:prstGeom>
        </p:spPr>
      </p:pic>
      <p:sp>
        <p:nvSpPr>
          <p:cNvPr id="24" name="Lekerekített téglalap 8">
            <a:extLst>
              <a:ext uri="{FF2B5EF4-FFF2-40B4-BE49-F238E27FC236}">
                <a16:creationId xmlns:a16="http://schemas.microsoft.com/office/drawing/2014/main" id="{BE4D51CA-3D59-4CA5-92FA-58A632141399}"/>
              </a:ext>
            </a:extLst>
          </p:cNvPr>
          <p:cNvSpPr/>
          <p:nvPr/>
        </p:nvSpPr>
        <p:spPr>
          <a:xfrm>
            <a:off x="5039883" y="1170621"/>
            <a:ext cx="79516" cy="2029647"/>
          </a:xfrm>
          <a:prstGeom prst="roundRect">
            <a:avLst/>
          </a:prstGeom>
          <a:solidFill>
            <a:srgbClr val="99FFCC"/>
          </a:solidFill>
          <a:ln w="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Dátum helye 1">
            <a:extLst>
              <a:ext uri="{FF2B5EF4-FFF2-40B4-BE49-F238E27FC236}">
                <a16:creationId xmlns:a16="http://schemas.microsoft.com/office/drawing/2014/main" id="{682B0B0A-DE16-4999-9D0C-C6C7CA277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47D8D95-8BEE-454D-900B-107B98B07501}" type="datetime1">
              <a:rPr lang="hu-H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>
                <a:defRPr/>
              </a:p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05A83A71-9C0C-4B00-BA74-21D4DDEF0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/>
              <a:t>www.sanatmetal.com </a:t>
            </a:r>
          </a:p>
        </p:txBody>
      </p:sp>
    </p:spTree>
    <p:extLst>
      <p:ext uri="{BB962C8B-B14F-4D97-AF65-F5344CB8AC3E}">
        <p14:creationId xmlns:p14="http://schemas.microsoft.com/office/powerpoint/2010/main" val="184553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zövegdoboz 5">
            <a:extLst>
              <a:ext uri="{FF2B5EF4-FFF2-40B4-BE49-F238E27FC236}">
                <a16:creationId xmlns:a16="http://schemas.microsoft.com/office/drawing/2014/main" id="{CE137528-3935-4972-99F5-E7DC50FE3EBF}"/>
              </a:ext>
            </a:extLst>
          </p:cNvPr>
          <p:cNvSpPr txBox="1"/>
          <p:nvPr/>
        </p:nvSpPr>
        <p:spPr>
          <a:xfrm flipH="1">
            <a:off x="4087931" y="-123394"/>
            <a:ext cx="8104069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 fontAlgn="base">
              <a:spcBef>
                <a:spcPct val="0"/>
              </a:spcBef>
              <a:spcAft>
                <a:spcPct val="0"/>
              </a:spcAft>
            </a:pPr>
            <a:r>
              <a:rPr lang="hu-HU" sz="4267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Terjeszkedési stratégiánk</a:t>
            </a:r>
          </a:p>
        </p:txBody>
      </p:sp>
      <p:pic>
        <p:nvPicPr>
          <p:cNvPr id="2" name="Kép 1">
            <a:extLst>
              <a:ext uri="{FF2B5EF4-FFF2-40B4-BE49-F238E27FC236}">
                <a16:creationId xmlns:a16="http://schemas.microsoft.com/office/drawing/2014/main" id="{4BA1FAE9-C3EF-4630-AE25-565D88CFAC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89" y="1124744"/>
            <a:ext cx="9090591" cy="555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8961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DBD93DB3-54E7-4133-B926-9E46280401D7}"/>
              </a:ext>
            </a:extLst>
          </p:cNvPr>
          <p:cNvSpPr txBox="1"/>
          <p:nvPr/>
        </p:nvSpPr>
        <p:spPr>
          <a:xfrm>
            <a:off x="33521" y="1047565"/>
            <a:ext cx="62113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KEZDETEK:</a:t>
            </a:r>
          </a:p>
          <a:p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2014 – LM-SA DISZTRIBÚTOR</a:t>
            </a:r>
          </a:p>
          <a:p>
            <a:endParaRPr lang="hu-H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 disztribútor:  </a:t>
            </a:r>
          </a:p>
          <a:p>
            <a:pPr marL="457200" indent="-457200">
              <a:buFontTx/>
              <a:buChar char="-"/>
            </a:pPr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Multinacionális cégnél szerzett tapasztalat </a:t>
            </a:r>
          </a:p>
          <a:p>
            <a:pPr marL="457200" indent="-457200">
              <a:buFontTx/>
              <a:buChar char="-"/>
            </a:pPr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Tudatos karrierépítés</a:t>
            </a:r>
          </a:p>
          <a:p>
            <a:pPr marL="457200" indent="-457200">
              <a:buFontTx/>
              <a:buChar char="-"/>
            </a:pPr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2012 cégalapítás</a:t>
            </a:r>
          </a:p>
          <a:p>
            <a:pPr marL="457200" indent="-457200">
              <a:buFontTx/>
              <a:buChar char="-"/>
            </a:pPr>
            <a:r>
              <a:rPr lang="hu-H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Vortex</a:t>
            </a:r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lemezrendszer</a:t>
            </a:r>
          </a:p>
          <a:p>
            <a:pPr marL="457200" indent="-457200">
              <a:buFontTx/>
              <a:buChar char="-"/>
            </a:pPr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Pretoria, Johannesburg, </a:t>
            </a:r>
            <a:r>
              <a:rPr lang="hu-H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Capetown</a:t>
            </a:r>
            <a:endParaRPr lang="hu-H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Széleskörű orvosi kapcsolatrendszer 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82F45152-B154-401E-AB3C-FAADE3119D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4857" y="1744884"/>
            <a:ext cx="5933458" cy="3075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297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>
            <a:extLst>
              <a:ext uri="{FF2B5EF4-FFF2-40B4-BE49-F238E27FC236}">
                <a16:creationId xmlns:a16="http://schemas.microsoft.com/office/drawing/2014/main" id="{C1F3C887-2B99-4538-99E5-A9FF62780B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042" y="97654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8170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>
            <a:extLst>
              <a:ext uri="{FF2B5EF4-FFF2-40B4-BE49-F238E27FC236}">
                <a16:creationId xmlns:a16="http://schemas.microsoft.com/office/drawing/2014/main" id="{F04504CF-1EC4-45C4-B8B5-4C14DB3E59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100" r="-1" b="-1"/>
          <a:stretch/>
        </p:blipFill>
        <p:spPr>
          <a:xfrm>
            <a:off x="120650" y="68263"/>
            <a:ext cx="11950700" cy="6721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95546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artalom helye 7">
            <a:extLst>
              <a:ext uri="{FF2B5EF4-FFF2-40B4-BE49-F238E27FC236}">
                <a16:creationId xmlns:a16="http://schemas.microsoft.com/office/drawing/2014/main" id="{297AE844-46B9-4413-91CF-1B07618E2A5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068168"/>
            <a:ext cx="11950700" cy="5288183"/>
          </a:xfrm>
          <a:noFill/>
        </p:spPr>
      </p:pic>
      <p:sp>
        <p:nvSpPr>
          <p:cNvPr id="5" name="Dátum helye 4" hidden="1">
            <a:extLst>
              <a:ext uri="{FF2B5EF4-FFF2-40B4-BE49-F238E27FC236}">
                <a16:creationId xmlns:a16="http://schemas.microsoft.com/office/drawing/2014/main" id="{C84E1549-F523-4D5D-97A4-5077DC18E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D8029E29-BABA-49B8-BDCC-D242096EC4FD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>
                <a:spcAft>
                  <a:spcPts val="600"/>
                </a:spcAft>
                <a:defRPr/>
              </a:p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8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artalom helye 6">
            <a:extLst>
              <a:ext uri="{FF2B5EF4-FFF2-40B4-BE49-F238E27FC236}">
                <a16:creationId xmlns:a16="http://schemas.microsoft.com/office/drawing/2014/main" id="{40EFD497-2D21-49CE-8989-1FE361860F2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t="7283" r="1" b="11500"/>
          <a:stretch/>
        </p:blipFill>
        <p:spPr>
          <a:xfrm>
            <a:off x="120650" y="68263"/>
            <a:ext cx="11950700" cy="6721475"/>
          </a:xfrm>
          <a:prstGeom prst="rect">
            <a:avLst/>
          </a:prstGeom>
          <a:noFill/>
        </p:spPr>
      </p:pic>
      <p:sp>
        <p:nvSpPr>
          <p:cNvPr id="5" name="Dátum helye 4" hidden="1">
            <a:extLst>
              <a:ext uri="{FF2B5EF4-FFF2-40B4-BE49-F238E27FC236}">
                <a16:creationId xmlns:a16="http://schemas.microsoft.com/office/drawing/2014/main" id="{C5A61E02-8077-4DB7-A345-7A9C52581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D8029E29-BABA-49B8-BDCC-D242096EC4FD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>
                <a:spcAft>
                  <a:spcPts val="600"/>
                </a:spcAft>
                <a:defRPr/>
              </a:p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Kép 8">
            <a:extLst>
              <a:ext uri="{FF2B5EF4-FFF2-40B4-BE49-F238E27FC236}">
                <a16:creationId xmlns:a16="http://schemas.microsoft.com/office/drawing/2014/main" id="{DCFA568A-6EDF-4479-9C42-F99D619D26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3647" y="5095783"/>
            <a:ext cx="6369872" cy="98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264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artalom helye 7">
            <a:extLst>
              <a:ext uri="{FF2B5EF4-FFF2-40B4-BE49-F238E27FC236}">
                <a16:creationId xmlns:a16="http://schemas.microsoft.com/office/drawing/2014/main" id="{24DF3BCE-B9C4-42D9-A281-CF9B53389BA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4421" r="900" b="-1"/>
          <a:stretch/>
        </p:blipFill>
        <p:spPr>
          <a:xfrm>
            <a:off x="120650" y="68263"/>
            <a:ext cx="11950700" cy="6721475"/>
          </a:xfrm>
          <a:noFill/>
        </p:spPr>
      </p:pic>
      <p:sp>
        <p:nvSpPr>
          <p:cNvPr id="5" name="Dátum helye 4" hidden="1">
            <a:extLst>
              <a:ext uri="{FF2B5EF4-FFF2-40B4-BE49-F238E27FC236}">
                <a16:creationId xmlns:a16="http://schemas.microsoft.com/office/drawing/2014/main" id="{5BF29AB1-0BF9-428F-974F-884DEFBA7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D8029E29-BABA-49B8-BDCC-D242096EC4FD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>
                <a:spcAft>
                  <a:spcPts val="600"/>
                </a:spcAft>
                <a:defRPr/>
              </a:p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8410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artalom helye 7" descr="A képen szöveg látható&#10;&#10;Automatikusan generált leírás">
            <a:extLst>
              <a:ext uri="{FF2B5EF4-FFF2-40B4-BE49-F238E27FC236}">
                <a16:creationId xmlns:a16="http://schemas.microsoft.com/office/drawing/2014/main" id="{FCADE6A8-13DF-48FE-B7E3-9D12B500E31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0650" y="793020"/>
            <a:ext cx="11950700" cy="6064980"/>
          </a:xfrm>
          <a:noFill/>
        </p:spPr>
      </p:pic>
      <p:sp>
        <p:nvSpPr>
          <p:cNvPr id="5" name="Dátum helye 4" hidden="1">
            <a:extLst>
              <a:ext uri="{FF2B5EF4-FFF2-40B4-BE49-F238E27FC236}">
                <a16:creationId xmlns:a16="http://schemas.microsoft.com/office/drawing/2014/main" id="{18AA6361-6716-44A4-B568-EBE98E38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D8029E29-BABA-49B8-BDCC-D242096EC4FD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>
                <a:spcAft>
                  <a:spcPts val="600"/>
                </a:spcAft>
                <a:defRPr/>
              </a:p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6638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artalom helye 7">
            <a:extLst>
              <a:ext uri="{FF2B5EF4-FFF2-40B4-BE49-F238E27FC236}">
                <a16:creationId xmlns:a16="http://schemas.microsoft.com/office/drawing/2014/main" id="{28A52D07-CCF0-4EC9-865A-8EAAE3B2C4F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0650" y="306880"/>
            <a:ext cx="11950700" cy="6244240"/>
          </a:xfrm>
          <a:noFill/>
        </p:spPr>
      </p:pic>
      <p:sp>
        <p:nvSpPr>
          <p:cNvPr id="5" name="Dátum helye 4" hidden="1">
            <a:extLst>
              <a:ext uri="{FF2B5EF4-FFF2-40B4-BE49-F238E27FC236}">
                <a16:creationId xmlns:a16="http://schemas.microsoft.com/office/drawing/2014/main" id="{6E00CCCB-E30F-4845-9997-4BDA755F8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D8029E29-BABA-49B8-BDCC-D242096EC4FD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>
                <a:spcAft>
                  <a:spcPts val="600"/>
                </a:spcAft>
                <a:defRPr/>
              </a:pPr>
              <a:t>2021. 04. 29.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959CC1F2-93D9-4153-AA46-7875C05B5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r>
              <a:rPr lang="hu-HU"/>
              <a:t>www.sanatmetal.com </a:t>
            </a:r>
          </a:p>
        </p:txBody>
      </p:sp>
    </p:spTree>
    <p:extLst>
      <p:ext uri="{BB962C8B-B14F-4D97-AF65-F5344CB8AC3E}">
        <p14:creationId xmlns:p14="http://schemas.microsoft.com/office/powerpoint/2010/main" val="2065235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98B67F7D-03C2-426C-ADF8-9824AC09C7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21" y="1769905"/>
            <a:ext cx="6380050" cy="3507005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75D952B0-6F5D-4EBB-8E7B-CCFBB22C5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3183" y="1769905"/>
            <a:ext cx="5231496" cy="2839955"/>
          </a:xfrm>
          <a:prstGeom prst="rect">
            <a:avLst/>
          </a:prstGeom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761E6B4A-661E-46FD-8F55-02B73A6480DE}"/>
              </a:ext>
            </a:extLst>
          </p:cNvPr>
          <p:cNvSpPr txBox="1"/>
          <p:nvPr/>
        </p:nvSpPr>
        <p:spPr>
          <a:xfrm flipH="1">
            <a:off x="4087931" y="0"/>
            <a:ext cx="8104069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 fontAlgn="base">
              <a:spcBef>
                <a:spcPct val="0"/>
              </a:spcBef>
              <a:spcAft>
                <a:spcPct val="0"/>
              </a:spcAft>
            </a:pPr>
            <a:r>
              <a:rPr lang="hu-HU" sz="4267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Afrikai terjeszkedés</a:t>
            </a:r>
          </a:p>
        </p:txBody>
      </p:sp>
    </p:spTree>
    <p:extLst>
      <p:ext uri="{BB962C8B-B14F-4D97-AF65-F5344CB8AC3E}">
        <p14:creationId xmlns:p14="http://schemas.microsoft.com/office/powerpoint/2010/main" val="30777450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>
            <a:extLst>
              <a:ext uri="{FF2B5EF4-FFF2-40B4-BE49-F238E27FC236}">
                <a16:creationId xmlns:a16="http://schemas.microsoft.com/office/drawing/2014/main" id="{51C9CDCF-610D-4371-87BA-7F5718E0B386}"/>
              </a:ext>
            </a:extLst>
          </p:cNvPr>
          <p:cNvSpPr txBox="1"/>
          <p:nvPr/>
        </p:nvSpPr>
        <p:spPr>
          <a:xfrm>
            <a:off x="292962" y="1251752"/>
            <a:ext cx="11327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  <a:p>
            <a:endParaRPr lang="hu-HU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E707FFB5-423E-442D-A751-C3F89C3948F5}"/>
              </a:ext>
            </a:extLst>
          </p:cNvPr>
          <p:cNvSpPr txBox="1"/>
          <p:nvPr/>
        </p:nvSpPr>
        <p:spPr>
          <a:xfrm>
            <a:off x="88774" y="1167334"/>
            <a:ext cx="1098167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400" b="1" dirty="0">
                <a:latin typeface="Arial" panose="020B0604020202020204" pitchFamily="34" charset="0"/>
                <a:cs typeface="Arial" panose="020B0604020202020204" pitchFamily="34" charset="0"/>
              </a:rPr>
              <a:t>MI TÖRTÉNT 2016 ÓTA?</a:t>
            </a:r>
          </a:p>
          <a:p>
            <a:pPr algn="just"/>
            <a:endParaRPr lang="hu-H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2019 május: </a:t>
            </a:r>
          </a:p>
          <a:p>
            <a:pPr marL="742950" lvl="1" indent="-285750" algn="just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szándéknyilatkozat SM részéről a projekt elindítására, tervezésre</a:t>
            </a:r>
          </a:p>
          <a:p>
            <a:pPr marL="742950" lvl="1" indent="-285750" algn="just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projektterv elkészítése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2019 – 2020: </a:t>
            </a:r>
          </a:p>
          <a:p>
            <a:pPr marL="742950" lvl="1" indent="-285750" algn="just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értékesítési tervadatok: </a:t>
            </a:r>
            <a:r>
              <a:rPr lang="hu-HU" sz="2400" dirty="0" err="1">
                <a:latin typeface="Arial" panose="020B0604020202020204" pitchFamily="34" charset="0"/>
                <a:cs typeface="Arial" panose="020B0604020202020204" pitchFamily="34" charset="0"/>
              </a:rPr>
              <a:t>kórházankénti</a:t>
            </a: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dirty="0" err="1">
                <a:latin typeface="Arial" panose="020B0604020202020204" pitchFamily="34" charset="0"/>
                <a:cs typeface="Arial" panose="020B0604020202020204" pitchFamily="34" charset="0"/>
              </a:rPr>
              <a:t>termékcsoportonkénti</a:t>
            </a: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 lebontás: lemez, velőűrszeg, csavar, gerinccsavar</a:t>
            </a:r>
          </a:p>
          <a:p>
            <a:pPr marL="742950" lvl="1" indent="-285750" algn="just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kapacitásvizsgálat, erőforrásszükséglet (HR, gépi kapacitás, telephely-igény), gépberuházási ajánlatok, ingatlanvásárlási ajánlatok, energiaszükséglet, alapanyag-felhasználás, emulzió-felhasználás, karbantartási igények stb.</a:t>
            </a:r>
          </a:p>
          <a:p>
            <a:pPr marL="742950" lvl="1" indent="-285750" algn="just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nem-produktív költségtervhez szükséges adatok begyűjtése (</a:t>
            </a:r>
            <a:r>
              <a:rPr lang="hu-HU" sz="2400" dirty="0" err="1">
                <a:latin typeface="Arial" panose="020B0604020202020204" pitchFamily="34" charset="0"/>
                <a:cs typeface="Arial" panose="020B0604020202020204" pitchFamily="34" charset="0"/>
              </a:rPr>
              <a:t>notified</a:t>
            </a: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-body </a:t>
            </a:r>
            <a:r>
              <a:rPr lang="hu-HU" sz="2400" dirty="0" err="1">
                <a:latin typeface="Arial" panose="020B0604020202020204" pitchFamily="34" charset="0"/>
                <a:cs typeface="Arial" panose="020B0604020202020204" pitchFamily="34" charset="0"/>
              </a:rPr>
              <a:t>verikálási</a:t>
            </a: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 költségek, </a:t>
            </a:r>
          </a:p>
          <a:p>
            <a:pPr lvl="1" algn="just"/>
            <a:r>
              <a:rPr lang="hu-HU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ELŐZETES KÖLTSÉG ÉS EREDMÉNYTERV </a:t>
            </a:r>
          </a:p>
          <a:p>
            <a:pPr marL="742950" lvl="1" indent="-285750" algn="just">
              <a:buFont typeface="Wingdings" panose="05000000000000000000" pitchFamily="2" charset="2"/>
              <a:buChar char="v"/>
            </a:pPr>
            <a:endParaRPr lang="hu-H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3EE083BE-1E9C-415D-A44E-38BE5B696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1328" y="0"/>
            <a:ext cx="4450672" cy="2334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29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>
            <a:extLst>
              <a:ext uri="{FF2B5EF4-FFF2-40B4-BE49-F238E27FC236}">
                <a16:creationId xmlns:a16="http://schemas.microsoft.com/office/drawing/2014/main" id="{7B5F070F-8267-4F30-BE40-16F4F9CCEB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0930" y="1251752"/>
            <a:ext cx="3859939" cy="2653164"/>
          </a:xfrm>
          <a:prstGeom prst="rect">
            <a:avLst/>
          </a:prstGeom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51C9CDCF-610D-4371-87BA-7F5718E0B386}"/>
              </a:ext>
            </a:extLst>
          </p:cNvPr>
          <p:cNvSpPr txBox="1"/>
          <p:nvPr/>
        </p:nvSpPr>
        <p:spPr>
          <a:xfrm>
            <a:off x="292962" y="1251752"/>
            <a:ext cx="11327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  <a:p>
            <a:endParaRPr lang="hu-HU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E707FFB5-423E-442D-A751-C3F89C3948F5}"/>
              </a:ext>
            </a:extLst>
          </p:cNvPr>
          <p:cNvSpPr txBox="1"/>
          <p:nvPr/>
        </p:nvSpPr>
        <p:spPr>
          <a:xfrm>
            <a:off x="195307" y="982176"/>
            <a:ext cx="731520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2019 – 2020: 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technológiai transzfer díjában és termék-licenszdíjban történő megegyezés 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saját, SM-HU HR erőforrás kalkulációja (HU szakember projekt-team allokációja)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székhely véglegesítése: </a:t>
            </a:r>
            <a:r>
              <a:rPr lang="hu-HU" sz="2400" dirty="0" err="1">
                <a:latin typeface="Arial" panose="020B0604020202020204" pitchFamily="34" charset="0"/>
                <a:cs typeface="Arial" panose="020B0604020202020204" pitchFamily="34" charset="0"/>
              </a:rPr>
              <a:t>Durban</a:t>
            </a: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 (SEZ régió) 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szöveges pályázati anyag elkészítése 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JV cégregisztráció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endParaRPr lang="hu-H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v"/>
            </a:pPr>
            <a:endParaRPr lang="hu-H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8049AEB8-1C14-407E-8691-481EE0A20F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8322" y="4229665"/>
            <a:ext cx="2790825" cy="1076325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1B450006-D416-4004-BC43-F1FEB432AC06}"/>
              </a:ext>
            </a:extLst>
          </p:cNvPr>
          <p:cNvSpPr txBox="1"/>
          <p:nvPr/>
        </p:nvSpPr>
        <p:spPr>
          <a:xfrm>
            <a:off x="195307" y="4308168"/>
            <a:ext cx="115409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2021: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Pályázati anyag véglegesítése és benyújtása DTI számára:</a:t>
            </a:r>
          </a:p>
          <a:p>
            <a:pPr lvl="1"/>
            <a:r>
              <a:rPr lang="hu-H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lvl="1"/>
            <a:r>
              <a:rPr lang="hu-H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77 fős alkalmazotti állományú, 33 darabos gépparkkal rendelkező, 12 LEAN termékcsoportot lefedő orvostechnikai gyártócég alapítása</a:t>
            </a:r>
          </a:p>
          <a:p>
            <a:pPr lvl="1"/>
            <a:r>
              <a:rPr lang="hu-H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  </a:t>
            </a:r>
          </a:p>
        </p:txBody>
      </p:sp>
    </p:spTree>
    <p:extLst>
      <p:ext uri="{BB962C8B-B14F-4D97-AF65-F5344CB8AC3E}">
        <p14:creationId xmlns:p14="http://schemas.microsoft.com/office/powerpoint/2010/main" val="3698429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403" y="1358291"/>
            <a:ext cx="6144683" cy="5047040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3E73B4DB-CF25-433B-8236-38B5A6975ED0}"/>
              </a:ext>
            </a:extLst>
          </p:cNvPr>
          <p:cNvSpPr txBox="1"/>
          <p:nvPr/>
        </p:nvSpPr>
        <p:spPr>
          <a:xfrm>
            <a:off x="6960096" y="1393534"/>
            <a:ext cx="47045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Mivel a cég megfelel az alábbi feltételeknek: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Hazai tulajdonosi részarány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Női foglalkoztatott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Hazai foglalkoztatás, </a:t>
            </a:r>
            <a:r>
              <a:rPr lang="hu-HU" sz="2400" dirty="0" err="1">
                <a:latin typeface="Arial" panose="020B0604020202020204" pitchFamily="34" charset="0"/>
                <a:cs typeface="Arial" panose="020B0604020202020204" pitchFamily="34" charset="0"/>
              </a:rPr>
              <a:t>black-industrialists</a:t>
            </a:r>
            <a:endParaRPr lang="hu-H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u-HU" sz="2400" dirty="0">
                <a:latin typeface="Arial" panose="020B0604020202020204" pitchFamily="34" charset="0"/>
                <a:cs typeface="Arial" panose="020B0604020202020204" pitchFamily="34" charset="0"/>
              </a:rPr>
              <a:t>Fiatal korosztály foglalkoztatása</a:t>
            </a:r>
          </a:p>
          <a:p>
            <a:endParaRPr lang="hu-H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2ED8E1A2-E404-4CC8-996A-7F64F286A276}"/>
              </a:ext>
            </a:extLst>
          </p:cNvPr>
          <p:cNvSpPr txBox="1"/>
          <p:nvPr/>
        </p:nvSpPr>
        <p:spPr>
          <a:xfrm flipH="1">
            <a:off x="4087931" y="0"/>
            <a:ext cx="8104069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 fontAlgn="base">
              <a:spcBef>
                <a:spcPct val="0"/>
              </a:spcBef>
              <a:spcAft>
                <a:spcPct val="0"/>
              </a:spcAft>
            </a:pPr>
            <a:r>
              <a:rPr lang="hu-HU" sz="4267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Elbírálás…</a:t>
            </a:r>
          </a:p>
        </p:txBody>
      </p:sp>
      <p:sp>
        <p:nvSpPr>
          <p:cNvPr id="2" name="Ellipszis 1">
            <a:extLst>
              <a:ext uri="{FF2B5EF4-FFF2-40B4-BE49-F238E27FC236}">
                <a16:creationId xmlns:a16="http://schemas.microsoft.com/office/drawing/2014/main" id="{89E4D957-B506-495E-BBE3-CC4928A2C828}"/>
              </a:ext>
            </a:extLst>
          </p:cNvPr>
          <p:cNvSpPr/>
          <p:nvPr/>
        </p:nvSpPr>
        <p:spPr>
          <a:xfrm>
            <a:off x="623393" y="2130641"/>
            <a:ext cx="1428993" cy="51490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cxnSp>
        <p:nvCxnSpPr>
          <p:cNvPr id="7" name="Egyenes összekötő nyíllal 6">
            <a:extLst>
              <a:ext uri="{FF2B5EF4-FFF2-40B4-BE49-F238E27FC236}">
                <a16:creationId xmlns:a16="http://schemas.microsoft.com/office/drawing/2014/main" id="{D44EBA1E-719D-44DF-9FE8-2AA03AF7D4AD}"/>
              </a:ext>
            </a:extLst>
          </p:cNvPr>
          <p:cNvCxnSpPr/>
          <p:nvPr/>
        </p:nvCxnSpPr>
        <p:spPr>
          <a:xfrm flipH="1" flipV="1">
            <a:off x="2052386" y="2459115"/>
            <a:ext cx="4659132" cy="3107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97177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B4D0F7CD-AD2E-47B9-9397-9FD373D8BD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3278" y="2219481"/>
            <a:ext cx="10703511" cy="1209519"/>
          </a:xfrm>
        </p:spPr>
        <p:txBody>
          <a:bodyPr/>
          <a:lstStyle/>
          <a:p>
            <a:pPr marL="0" indent="0" algn="ctr">
              <a:buNone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KÖSZÖNÖM A FIGYELMET!</a:t>
            </a:r>
          </a:p>
        </p:txBody>
      </p:sp>
    </p:spTree>
    <p:extLst>
      <p:ext uri="{BB962C8B-B14F-4D97-AF65-F5344CB8AC3E}">
        <p14:creationId xmlns:p14="http://schemas.microsoft.com/office/powerpoint/2010/main" val="2013658301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1750</TotalTime>
  <Words>353</Words>
  <Application>Microsoft Office PowerPoint</Application>
  <PresentationFormat>Szélesvásznú</PresentationFormat>
  <Paragraphs>97</Paragraphs>
  <Slides>23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23</vt:i4>
      </vt:variant>
    </vt:vector>
  </HeadingPairs>
  <TitlesOfParts>
    <vt:vector size="27" baseType="lpstr">
      <vt:lpstr>Arial</vt:lpstr>
      <vt:lpstr>Calibri</vt:lpstr>
      <vt:lpstr>Wingdings</vt:lpstr>
      <vt:lpstr>2_Office-téma</vt:lpstr>
      <vt:lpstr>SANATMETAL KFT. DÉL-AFRIKAI KÖZTÁRSASÁG PIACÉPÍTÉS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SOUTH-AFRICA</dc:title>
  <dc:creator>Sebestyén Réka</dc:creator>
  <cp:lastModifiedBy>Sebestyén Réka</cp:lastModifiedBy>
  <cp:revision>46</cp:revision>
  <dcterms:created xsi:type="dcterms:W3CDTF">2020-10-09T10:54:35Z</dcterms:created>
  <dcterms:modified xsi:type="dcterms:W3CDTF">2021-04-29T07:14:11Z</dcterms:modified>
</cp:coreProperties>
</file>