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27"/>
  </p:handoutMasterIdLst>
  <p:sldIdLst>
    <p:sldId id="256" r:id="rId2"/>
    <p:sldId id="257" r:id="rId3"/>
    <p:sldId id="260" r:id="rId4"/>
    <p:sldId id="274" r:id="rId5"/>
    <p:sldId id="275" r:id="rId6"/>
    <p:sldId id="298" r:id="rId7"/>
    <p:sldId id="297" r:id="rId8"/>
    <p:sldId id="287" r:id="rId9"/>
    <p:sldId id="268" r:id="rId10"/>
    <p:sldId id="267" r:id="rId11"/>
    <p:sldId id="271" r:id="rId12"/>
    <p:sldId id="272" r:id="rId13"/>
    <p:sldId id="299" r:id="rId14"/>
    <p:sldId id="279" r:id="rId15"/>
    <p:sldId id="277" r:id="rId16"/>
    <p:sldId id="278" r:id="rId17"/>
    <p:sldId id="288" r:id="rId18"/>
    <p:sldId id="283" r:id="rId19"/>
    <p:sldId id="273" r:id="rId20"/>
    <p:sldId id="289" r:id="rId21"/>
    <p:sldId id="291" r:id="rId22"/>
    <p:sldId id="292" r:id="rId23"/>
    <p:sldId id="290" r:id="rId24"/>
    <p:sldId id="280" r:id="rId25"/>
    <p:sldId id="296" r:id="rId26"/>
  </p:sldIdLst>
  <p:sldSz cx="9144000" cy="6858000" type="screen4x3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10" y="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F6AD0-49E5-4205-A53F-98ED4438E18A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9CC5C1-FA9D-42D8-8C0E-E0BCF02B2C7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314852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2424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82354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01932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19307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398785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81890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4309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12784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10243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85564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85399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47D15-3670-4B2D-964A-6420FB24B20B}" type="datetimeFigureOut">
              <a:rPr lang="hu-HU" smtClean="0"/>
              <a:t>2018.06.25.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6D22F-DB2E-40BB-8CCE-4AD63D04272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6514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statis.de/DE/ZahlenFakten/Indikatoren/Globalisierungsindikatoren/Tabellen/01_02_03_AH.html" TargetMode="External"/><Relationship Id="rId2" Type="http://schemas.openxmlformats.org/officeDocument/2006/relationships/hyperlink" Target="https://www.destatis.de/DE/ZahlenFakten/Indikatoren/LangeReihen/Aussenhandel/lrahl01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sz="3600" dirty="0" smtClean="0"/>
              <a:t>Politikai válság és gazdasági kihívások Németországban – több mint 100 nappal kormányalakítás után</a:t>
            </a:r>
            <a:endParaRPr lang="hu-HU" sz="36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Juhász Imre</a:t>
            </a:r>
          </a:p>
          <a:p>
            <a:r>
              <a:rPr lang="hu-HU" dirty="0" smtClean="0"/>
              <a:t>tanácsos </a:t>
            </a:r>
          </a:p>
          <a:p>
            <a:r>
              <a:rPr lang="hu-HU" dirty="0" smtClean="0"/>
              <a:t>Magyarország berlini nagykövetsége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28517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menekültválság politikai válsághoz vezetett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hu-HU" b="1" dirty="0" smtClean="0"/>
              <a:t>2015 nyár: a menekültek beáramlásának felgyorsulása →</a:t>
            </a:r>
          </a:p>
          <a:p>
            <a:pPr algn="just"/>
            <a:r>
              <a:rPr lang="hu-HU" dirty="0" smtClean="0"/>
              <a:t>A munkaerőhiány enyhítésével kapcsolatos várakozások nyelvi okokból és a képzettség hiánya miatt nem teljesültek.</a:t>
            </a:r>
          </a:p>
          <a:p>
            <a:pPr algn="just"/>
            <a:r>
              <a:rPr lang="hu-HU" dirty="0" smtClean="0"/>
              <a:t>A menekültek keresleti oldalról hozzájárultak a gazdasági növekedéshez. (Több százezer fogyasztó.)</a:t>
            </a:r>
          </a:p>
          <a:p>
            <a:pPr algn="just"/>
            <a:r>
              <a:rPr lang="hu-HU" dirty="0" smtClean="0"/>
              <a:t>Az intézményrendszer nem volt képes a menekültekkel kapcsolatos adminisztráció elvégzésére.</a:t>
            </a:r>
          </a:p>
          <a:p>
            <a:pPr algn="just"/>
            <a:r>
              <a:rPr lang="hu-HU" dirty="0" smtClean="0"/>
              <a:t>A menekültek beáramlása nyomán sokak hétköznapi élete megváltozott, közbiztonság romlott, a menekültek jobb állami ellátást kaptak, mint a német lakosság elesettebb rétegei.</a:t>
            </a:r>
          </a:p>
          <a:p>
            <a:pPr marL="0" indent="0" algn="just">
              <a:buNone/>
            </a:pPr>
            <a:r>
              <a:rPr lang="hu-HU" b="1" dirty="0" smtClean="0"/>
              <a:t>Politikai következmények: </a:t>
            </a:r>
          </a:p>
          <a:p>
            <a:pPr algn="just"/>
            <a:r>
              <a:rPr lang="hu-HU" i="1" dirty="0" smtClean="0"/>
              <a:t>Alternatíva Németországért (</a:t>
            </a:r>
            <a:r>
              <a:rPr lang="hu-HU" i="1" dirty="0" err="1" smtClean="0"/>
              <a:t>AfD</a:t>
            </a:r>
            <a:r>
              <a:rPr lang="hu-HU" i="1" dirty="0" smtClean="0"/>
              <a:t>) </a:t>
            </a:r>
            <a:r>
              <a:rPr lang="hu-HU" dirty="0" smtClean="0"/>
              <a:t>bejutott a szövetségi gyűlésbe és a legerősebb ellenzéki párttá vált.</a:t>
            </a:r>
          </a:p>
          <a:p>
            <a:pPr algn="just"/>
            <a:r>
              <a:rPr lang="hu-HU" dirty="0" smtClean="0"/>
              <a:t>Konfliktus az </a:t>
            </a:r>
            <a:r>
              <a:rPr lang="hu-HU" i="1" dirty="0" smtClean="0"/>
              <a:t>Európai Unió </a:t>
            </a:r>
            <a:r>
              <a:rPr lang="hu-HU" dirty="0" smtClean="0"/>
              <a:t>különböző országai/</a:t>
            </a:r>
            <a:r>
              <a:rPr lang="hu-HU" dirty="0" err="1" smtClean="0"/>
              <a:t>országcsoportjai</a:t>
            </a:r>
            <a:r>
              <a:rPr lang="hu-HU" dirty="0" smtClean="0"/>
              <a:t>, illetve a </a:t>
            </a:r>
            <a:r>
              <a:rPr lang="hu-HU" i="1" dirty="0" smtClean="0"/>
              <a:t>CDU</a:t>
            </a:r>
            <a:r>
              <a:rPr lang="hu-HU" dirty="0" smtClean="0"/>
              <a:t> és a tartományi választásokra készülő </a:t>
            </a:r>
            <a:r>
              <a:rPr lang="hu-HU" i="1" dirty="0" smtClean="0"/>
              <a:t>CSU</a:t>
            </a:r>
            <a:r>
              <a:rPr lang="hu-HU" dirty="0" smtClean="0"/>
              <a:t> vezetése között = a szövetségi köztársaság történetének legsúlyosabb kormányzati válsága. </a:t>
            </a:r>
          </a:p>
          <a:p>
            <a:pPr marL="0" indent="0" algn="just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64312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német gazdaság fejlődése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556792"/>
            <a:ext cx="2667744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00808"/>
            <a:ext cx="27432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591316"/>
            <a:ext cx="2520279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20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Az </a:t>
            </a:r>
            <a:r>
              <a:rPr lang="hu-HU" dirty="0" err="1" smtClean="0"/>
              <a:t>Ifo</a:t>
            </a:r>
            <a:r>
              <a:rPr lang="hu-HU" dirty="0" smtClean="0"/>
              <a:t> gazdaságkutató intézet 2018 nyári előrejelzése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7496175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449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400" dirty="0" smtClean="0"/>
              <a:t>Német gazdaság 2017-ben: egészséges fejlődés, </a:t>
            </a:r>
            <a:br>
              <a:rPr lang="hu-HU" sz="2400" dirty="0" smtClean="0"/>
            </a:br>
            <a:r>
              <a:rPr lang="hu-HU" sz="2400" dirty="0" smtClean="0"/>
              <a:t>2018, 2019: a növekedési dinamika lassul (</a:t>
            </a:r>
            <a:r>
              <a:rPr lang="hu-HU" sz="2400" dirty="0" err="1" smtClean="0"/>
              <a:t>Ifo</a:t>
            </a:r>
            <a:r>
              <a:rPr lang="hu-HU" sz="2400" dirty="0" smtClean="0"/>
              <a:t>) </a:t>
            </a:r>
            <a:endParaRPr lang="hu-HU" sz="2400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28444618"/>
              </p:ext>
            </p:extLst>
          </p:nvPr>
        </p:nvGraphicFramePr>
        <p:xfrm>
          <a:off x="457200" y="1600200"/>
          <a:ext cx="8229605" cy="4958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1"/>
                <a:gridCol w="1645921"/>
                <a:gridCol w="1645921"/>
                <a:gridCol w="1645921"/>
                <a:gridCol w="164592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Megnevezés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2016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2017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2018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2019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Bruttó</a:t>
                      </a:r>
                      <a:r>
                        <a:rPr lang="hu-HU" sz="1400" baseline="0" dirty="0" smtClean="0"/>
                        <a:t> hazai termék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1,9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2,</a:t>
                      </a:r>
                      <a:r>
                        <a:rPr lang="hu-HU" dirty="0" err="1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1,8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1,8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Magánfogyasztás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2,1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1,8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1,3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1,8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Állami</a:t>
                      </a:r>
                      <a:r>
                        <a:rPr lang="hu-HU" sz="1400" baseline="0" dirty="0" smtClean="0"/>
                        <a:t> fogyasztás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3,7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1,5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1,0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1,9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Gépi beruházások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</a:t>
                      </a:r>
                      <a:r>
                        <a:rPr lang="hu-HU" dirty="0" err="1" smtClean="0"/>
                        <a:t>2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4,0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3,5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2,9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Építési beruházások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2,7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2,7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3,6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2,6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Export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2,6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4,6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3,0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4,1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Import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3,9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5,2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3,0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4,8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Foglalkoztatottak millió fő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43,64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44,27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44,83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45,23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Munkanélküliség %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6,1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5,7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5,2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4,9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Költségvetési</a:t>
                      </a:r>
                      <a:r>
                        <a:rPr lang="hu-HU" sz="1400" baseline="0" dirty="0" smtClean="0"/>
                        <a:t> többlet, GDP %-ában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31,9,</a:t>
                      </a:r>
                      <a:r>
                        <a:rPr lang="hu-HU" baseline="0" dirty="0" smtClean="0"/>
                        <a:t> </a:t>
                      </a:r>
                    </a:p>
                    <a:p>
                      <a:pPr algn="ctr"/>
                      <a:r>
                        <a:rPr lang="hu-HU" baseline="0" dirty="0" smtClean="0"/>
                        <a:t>(1,0 %)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38,2 </a:t>
                      </a:r>
                    </a:p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(1,2</a:t>
                      </a:r>
                      <a:r>
                        <a:rPr lang="hu-HU" baseline="0" dirty="0" smtClean="0">
                          <a:solidFill>
                            <a:schemeClr val="tx1"/>
                          </a:solidFill>
                        </a:rPr>
                        <a:t> %)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38,0 </a:t>
                      </a:r>
                    </a:p>
                    <a:p>
                      <a:pPr algn="ctr"/>
                      <a:r>
                        <a:rPr lang="hu-HU" dirty="0" smtClean="0"/>
                        <a:t>(1,</a:t>
                      </a:r>
                      <a:r>
                        <a:rPr lang="hu-HU" dirty="0" err="1" smtClean="0"/>
                        <a:t>1</a:t>
                      </a:r>
                      <a:r>
                        <a:rPr lang="hu-HU" dirty="0" smtClean="0"/>
                        <a:t> %)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37,7 </a:t>
                      </a:r>
                    </a:p>
                    <a:p>
                      <a:pPr algn="ctr"/>
                      <a:r>
                        <a:rPr lang="hu-HU" dirty="0" smtClean="0"/>
                        <a:t>(1,</a:t>
                      </a:r>
                      <a:r>
                        <a:rPr lang="hu-HU" dirty="0" err="1" smtClean="0"/>
                        <a:t>1</a:t>
                      </a:r>
                      <a:r>
                        <a:rPr lang="hu-HU" dirty="0" smtClean="0"/>
                        <a:t> %)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 smtClean="0"/>
                        <a:t>Fogyasztói árak</a:t>
                      </a:r>
                      <a:endParaRPr lang="hu-H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0,5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>
                          <a:solidFill>
                            <a:schemeClr val="tx1"/>
                          </a:solidFill>
                        </a:rPr>
                        <a:t>1,8</a:t>
                      </a:r>
                      <a:endParaRPr lang="hu-H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2,0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2,1</a:t>
                      </a:r>
                      <a:endParaRPr lang="hu-H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614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Német Ipari és Kereskedelmi Kamarák Szövetsége (DIHK)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de-DE" dirty="0" smtClean="0"/>
              <a:t> </a:t>
            </a:r>
            <a:r>
              <a:rPr lang="de-DE" b="1" dirty="0"/>
              <a:t>Verwendung des Bruttoinlandsprodukts (BIP) in Deutschland </a:t>
            </a:r>
            <a:endParaRPr lang="de-DE" dirty="0"/>
          </a:p>
          <a:p>
            <a:r>
              <a:rPr lang="de-DE" sz="2700" dirty="0"/>
              <a:t>Veränderung gegenüber Vorjahr, in Prozent, preisbereinigt, verkettet 	</a:t>
            </a:r>
          </a:p>
          <a:p>
            <a:pPr marL="3657600" lvl="8" indent="0">
              <a:buNone/>
            </a:pPr>
            <a:r>
              <a:rPr lang="hu-HU" sz="2700" dirty="0" smtClean="0"/>
              <a:t>	2016 </a:t>
            </a:r>
            <a:r>
              <a:rPr lang="hu-HU" sz="2700" dirty="0"/>
              <a:t>	2017 	</a:t>
            </a:r>
            <a:r>
              <a:rPr lang="hu-HU" sz="2700" b="1" dirty="0" err="1"/>
              <a:t>DIHK-Prognose</a:t>
            </a:r>
            <a:r>
              <a:rPr lang="hu-HU" sz="2700" b="1" dirty="0"/>
              <a:t> </a:t>
            </a:r>
            <a:r>
              <a:rPr lang="hu-HU" sz="2700" b="1" dirty="0" smtClean="0"/>
              <a:t>			2018 </a:t>
            </a:r>
            <a:r>
              <a:rPr lang="hu-HU" sz="2700" dirty="0"/>
              <a:t>	</a:t>
            </a:r>
          </a:p>
          <a:p>
            <a:r>
              <a:rPr lang="hu-HU" sz="2700" b="1" dirty="0"/>
              <a:t>BIP </a:t>
            </a:r>
            <a:r>
              <a:rPr lang="hu-HU" sz="2700" dirty="0"/>
              <a:t>	</a:t>
            </a:r>
            <a:r>
              <a:rPr lang="hu-HU" sz="2700" dirty="0" smtClean="0"/>
              <a:t>				1,9 </a:t>
            </a:r>
            <a:r>
              <a:rPr lang="hu-HU" sz="2700" dirty="0"/>
              <a:t>	2,</a:t>
            </a:r>
            <a:r>
              <a:rPr lang="hu-HU" sz="2700" dirty="0" err="1"/>
              <a:t>2</a:t>
            </a:r>
            <a:r>
              <a:rPr lang="hu-HU" sz="2700" dirty="0"/>
              <a:t> 	</a:t>
            </a:r>
            <a:r>
              <a:rPr lang="hu-HU" sz="2700" b="1" dirty="0" err="1"/>
              <a:t>2</a:t>
            </a:r>
            <a:r>
              <a:rPr lang="hu-HU" sz="2700" b="1" dirty="0"/>
              <a:t>,</a:t>
            </a:r>
            <a:r>
              <a:rPr lang="hu-HU" sz="2700" b="1" dirty="0" err="1"/>
              <a:t>2</a:t>
            </a:r>
            <a:r>
              <a:rPr lang="hu-HU" sz="2700" dirty="0"/>
              <a:t>	</a:t>
            </a:r>
          </a:p>
          <a:p>
            <a:r>
              <a:rPr lang="de-DE" sz="2700" b="1" dirty="0"/>
              <a:t>Private Konsumausgaben </a:t>
            </a:r>
            <a:r>
              <a:rPr lang="de-DE" sz="2700" dirty="0"/>
              <a:t>	</a:t>
            </a:r>
            <a:r>
              <a:rPr lang="hu-HU" sz="2700" dirty="0" smtClean="0"/>
              <a:t>		</a:t>
            </a:r>
            <a:r>
              <a:rPr lang="de-DE" sz="2700" dirty="0" smtClean="0"/>
              <a:t>2,1 </a:t>
            </a:r>
            <a:r>
              <a:rPr lang="de-DE" sz="2700" dirty="0"/>
              <a:t>	1,8 	</a:t>
            </a:r>
            <a:r>
              <a:rPr lang="de-DE" sz="2700" b="1" dirty="0"/>
              <a:t>1,5</a:t>
            </a:r>
            <a:r>
              <a:rPr lang="de-DE" sz="2700" dirty="0"/>
              <a:t>	</a:t>
            </a:r>
          </a:p>
          <a:p>
            <a:r>
              <a:rPr lang="de-DE" sz="2700" b="1" dirty="0"/>
              <a:t>Konsumausgaben des Staates </a:t>
            </a:r>
            <a:r>
              <a:rPr lang="de-DE" sz="2700" dirty="0"/>
              <a:t>	</a:t>
            </a:r>
            <a:r>
              <a:rPr lang="hu-HU" sz="2700" dirty="0" smtClean="0"/>
              <a:t>	</a:t>
            </a:r>
            <a:r>
              <a:rPr lang="de-DE" sz="2700" dirty="0" smtClean="0"/>
              <a:t>3,7 </a:t>
            </a:r>
            <a:r>
              <a:rPr lang="de-DE" sz="2700" dirty="0"/>
              <a:t>	1,5 	</a:t>
            </a:r>
            <a:r>
              <a:rPr lang="de-DE" sz="2700" b="1" dirty="0"/>
              <a:t>1,2</a:t>
            </a:r>
            <a:r>
              <a:rPr lang="de-DE" sz="2700" dirty="0"/>
              <a:t>	</a:t>
            </a:r>
          </a:p>
          <a:p>
            <a:r>
              <a:rPr lang="hu-HU" sz="2700" b="1" dirty="0" err="1"/>
              <a:t>Bruttoanlageinvestitionen</a:t>
            </a:r>
            <a:r>
              <a:rPr lang="hu-HU" sz="2700" b="1" dirty="0"/>
              <a:t> </a:t>
            </a:r>
            <a:r>
              <a:rPr lang="hu-HU" sz="2700" dirty="0"/>
              <a:t>	</a:t>
            </a:r>
            <a:r>
              <a:rPr lang="hu-HU" sz="2700" dirty="0" smtClean="0"/>
              <a:t>		3,1 </a:t>
            </a:r>
            <a:r>
              <a:rPr lang="hu-HU" sz="2700" dirty="0"/>
              <a:t>	3,</a:t>
            </a:r>
            <a:r>
              <a:rPr lang="hu-HU" sz="2700" dirty="0" err="1"/>
              <a:t>3</a:t>
            </a:r>
            <a:r>
              <a:rPr lang="hu-HU" sz="2700" dirty="0"/>
              <a:t> 	</a:t>
            </a:r>
            <a:r>
              <a:rPr lang="hu-HU" sz="2700" b="1" dirty="0"/>
              <a:t>4,5</a:t>
            </a:r>
            <a:r>
              <a:rPr lang="hu-HU" sz="2700" dirty="0"/>
              <a:t>	</a:t>
            </a:r>
          </a:p>
          <a:p>
            <a:r>
              <a:rPr lang="hu-HU" sz="2700" b="1" dirty="0"/>
              <a:t>– </a:t>
            </a:r>
            <a:r>
              <a:rPr lang="hu-HU" sz="2700" b="1" dirty="0" err="1"/>
              <a:t>Ausrüstungen</a:t>
            </a:r>
            <a:r>
              <a:rPr lang="hu-HU" sz="2700" b="1" dirty="0"/>
              <a:t> </a:t>
            </a:r>
            <a:r>
              <a:rPr lang="hu-HU" sz="2700" b="1" dirty="0" smtClean="0"/>
              <a:t>		</a:t>
            </a:r>
            <a:r>
              <a:rPr lang="hu-HU" sz="2700" dirty="0"/>
              <a:t>	</a:t>
            </a:r>
            <a:r>
              <a:rPr lang="hu-HU" sz="2700" dirty="0" smtClean="0"/>
              <a:t>	2,</a:t>
            </a:r>
            <a:r>
              <a:rPr lang="hu-HU" sz="2700" dirty="0" err="1" smtClean="0"/>
              <a:t>2</a:t>
            </a:r>
            <a:r>
              <a:rPr lang="hu-HU" sz="2700" dirty="0" smtClean="0"/>
              <a:t> </a:t>
            </a:r>
            <a:r>
              <a:rPr lang="hu-HU" sz="2700" dirty="0"/>
              <a:t>	4,0 	</a:t>
            </a:r>
            <a:r>
              <a:rPr lang="hu-HU" sz="2700" b="1" dirty="0"/>
              <a:t>6,5</a:t>
            </a:r>
            <a:r>
              <a:rPr lang="hu-HU" sz="2700" dirty="0"/>
              <a:t>	</a:t>
            </a:r>
          </a:p>
          <a:p>
            <a:r>
              <a:rPr lang="de-DE" sz="2700" b="1" dirty="0"/>
              <a:t>– sonstige Anlagen </a:t>
            </a:r>
            <a:r>
              <a:rPr lang="de-DE" sz="2700" dirty="0"/>
              <a:t>	</a:t>
            </a:r>
            <a:r>
              <a:rPr lang="hu-HU" sz="2700" dirty="0" smtClean="0"/>
              <a:t>		</a:t>
            </a:r>
            <a:r>
              <a:rPr lang="de-DE" sz="2700" dirty="0" smtClean="0"/>
              <a:t>5,5 </a:t>
            </a:r>
            <a:r>
              <a:rPr lang="de-DE" sz="2700" dirty="0"/>
              <a:t>	3,5 	</a:t>
            </a:r>
            <a:r>
              <a:rPr lang="de-DE" sz="2700" b="1" dirty="0"/>
              <a:t>5,0</a:t>
            </a:r>
            <a:r>
              <a:rPr lang="de-DE" sz="2700" dirty="0"/>
              <a:t>	</a:t>
            </a:r>
          </a:p>
          <a:p>
            <a:r>
              <a:rPr lang="hu-HU" sz="2700" b="1" dirty="0"/>
              <a:t>– </a:t>
            </a:r>
            <a:r>
              <a:rPr lang="hu-HU" sz="2700" b="1" dirty="0" err="1"/>
              <a:t>Bauten</a:t>
            </a:r>
            <a:r>
              <a:rPr lang="hu-HU" sz="2700" b="1" dirty="0"/>
              <a:t> </a:t>
            </a:r>
            <a:r>
              <a:rPr lang="hu-HU" sz="2700" dirty="0"/>
              <a:t>	</a:t>
            </a:r>
            <a:r>
              <a:rPr lang="hu-HU" sz="2700" dirty="0" smtClean="0"/>
              <a:t>			2,7 </a:t>
            </a:r>
            <a:r>
              <a:rPr lang="hu-HU" sz="2700" dirty="0"/>
              <a:t>	2,7 	</a:t>
            </a:r>
            <a:r>
              <a:rPr lang="hu-HU" sz="2700" b="1" dirty="0"/>
              <a:t>3,0</a:t>
            </a:r>
            <a:r>
              <a:rPr lang="hu-HU" sz="2700" dirty="0"/>
              <a:t>	</a:t>
            </a:r>
          </a:p>
          <a:p>
            <a:r>
              <a:rPr lang="de-DE" sz="2700" b="1" dirty="0"/>
              <a:t>Export (Waren und Dienstleistungen) </a:t>
            </a:r>
            <a:r>
              <a:rPr lang="de-DE" sz="2700" dirty="0"/>
              <a:t>	2,6 	4,6 	</a:t>
            </a:r>
            <a:r>
              <a:rPr lang="de-DE" sz="2700" b="1" dirty="0"/>
              <a:t>5,0</a:t>
            </a:r>
            <a:r>
              <a:rPr lang="de-DE" sz="2700" dirty="0"/>
              <a:t>	</a:t>
            </a:r>
          </a:p>
          <a:p>
            <a:r>
              <a:rPr lang="de-DE" sz="2700" b="1" dirty="0"/>
              <a:t>Import (Waren und Dienstleistungen) </a:t>
            </a:r>
            <a:r>
              <a:rPr lang="de-DE" sz="2700" dirty="0"/>
              <a:t>	3,9 	5,2 	</a:t>
            </a:r>
            <a:r>
              <a:rPr lang="de-DE" sz="2700" b="1" dirty="0"/>
              <a:t>5,0</a:t>
            </a:r>
            <a:r>
              <a:rPr lang="de-DE" sz="2700" dirty="0"/>
              <a:t>	</a:t>
            </a:r>
          </a:p>
          <a:p>
            <a:r>
              <a:rPr lang="de-DE" sz="2700" b="1" dirty="0"/>
              <a:t>Arbeitslosenzahl </a:t>
            </a:r>
            <a:endParaRPr lang="hu-HU" sz="2700" b="1" dirty="0" smtClean="0"/>
          </a:p>
          <a:p>
            <a:r>
              <a:rPr lang="de-DE" sz="2700" b="1" dirty="0" smtClean="0"/>
              <a:t>(</a:t>
            </a:r>
            <a:r>
              <a:rPr lang="de-DE" sz="2700" b="1" dirty="0"/>
              <a:t>Jahresdurchschnitt in Millionen) </a:t>
            </a:r>
            <a:r>
              <a:rPr lang="de-DE" sz="2700" dirty="0"/>
              <a:t>	</a:t>
            </a:r>
            <a:r>
              <a:rPr lang="hu-HU" sz="2700" dirty="0" smtClean="0"/>
              <a:t>	</a:t>
            </a:r>
            <a:r>
              <a:rPr lang="de-DE" sz="2700" dirty="0" smtClean="0"/>
              <a:t>2,69 </a:t>
            </a:r>
            <a:r>
              <a:rPr lang="de-DE" sz="2700" dirty="0"/>
              <a:t>	2,53 	</a:t>
            </a:r>
            <a:r>
              <a:rPr lang="de-DE" sz="2700" b="1" dirty="0"/>
              <a:t>2,37</a:t>
            </a:r>
            <a:r>
              <a:rPr lang="de-DE" sz="2700" dirty="0"/>
              <a:t>	</a:t>
            </a:r>
          </a:p>
          <a:p>
            <a:r>
              <a:rPr lang="de-DE" sz="2700" b="1" dirty="0"/>
              <a:t>Erwerbstätige (Veränderung in Tausend) </a:t>
            </a:r>
            <a:r>
              <a:rPr lang="de-DE" sz="2700" dirty="0"/>
              <a:t>	+569 	+633 	</a:t>
            </a:r>
            <a:r>
              <a:rPr lang="de-DE" sz="2700" b="1" dirty="0"/>
              <a:t>+550</a:t>
            </a:r>
            <a:r>
              <a:rPr lang="de-DE" sz="2700" dirty="0"/>
              <a:t>	</a:t>
            </a:r>
          </a:p>
          <a:p>
            <a:r>
              <a:rPr lang="hu-HU" sz="2700" b="1" dirty="0" err="1"/>
              <a:t>Verbraucherpreise</a:t>
            </a:r>
            <a:r>
              <a:rPr lang="hu-HU" sz="2700" b="1" dirty="0"/>
              <a:t> </a:t>
            </a:r>
            <a:r>
              <a:rPr lang="hu-HU" sz="2700" dirty="0"/>
              <a:t>	</a:t>
            </a:r>
            <a:r>
              <a:rPr lang="hu-HU" sz="2700" dirty="0" smtClean="0"/>
              <a:t>		0,5 </a:t>
            </a:r>
            <a:r>
              <a:rPr lang="hu-HU" sz="2700" dirty="0"/>
              <a:t>	1,8 	</a:t>
            </a:r>
            <a:r>
              <a:rPr lang="hu-HU" sz="2700" b="1" dirty="0"/>
              <a:t>1,7</a:t>
            </a:r>
            <a:r>
              <a:rPr lang="hu-HU" sz="2700" dirty="0"/>
              <a:t>	</a:t>
            </a:r>
          </a:p>
          <a:p>
            <a:endParaRPr lang="hu-HU" sz="2700" dirty="0"/>
          </a:p>
        </p:txBody>
      </p:sp>
    </p:spTree>
    <p:extLst>
      <p:ext uri="{BB962C8B-B14F-4D97-AF65-F5344CB8AC3E}">
        <p14:creationId xmlns:p14="http://schemas.microsoft.com/office/powerpoint/2010/main" val="787021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Nemzetközi Valutaalap üzenete a német kormánynak (2018 május)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hu-HU" b="1" dirty="0" smtClean="0"/>
              <a:t>Növelje a német kormánynak az </a:t>
            </a:r>
            <a:r>
              <a:rPr lang="hu-HU" b="1" dirty="0"/>
              <a:t>állami beruházásokat a magas kereskedelmi többlet csökkentésének </a:t>
            </a:r>
            <a:r>
              <a:rPr lang="hu-HU" b="1" dirty="0" smtClean="0"/>
              <a:t>érdekében. </a:t>
            </a:r>
            <a:r>
              <a:rPr lang="hu-HU" dirty="0" smtClean="0"/>
              <a:t>A </a:t>
            </a:r>
            <a:r>
              <a:rPr lang="hu-HU" dirty="0"/>
              <a:t>termelékenység fokozásával és a beruházások növelésével Németország </a:t>
            </a:r>
            <a:r>
              <a:rPr lang="hu-HU" b="1" dirty="0"/>
              <a:t>erősíteni tudja hosszú távú gazdasági növekedési potenciálját és csökkenteni tudja folyó fizetési </a:t>
            </a:r>
            <a:r>
              <a:rPr lang="hu-HU" b="1" dirty="0" smtClean="0"/>
              <a:t>mérleg </a:t>
            </a:r>
            <a:r>
              <a:rPr lang="hu-HU" b="1" dirty="0"/>
              <a:t>makacsul nagy többletét.</a:t>
            </a:r>
            <a:endParaRPr lang="hu-HU" dirty="0"/>
          </a:p>
          <a:p>
            <a:pPr marL="0" indent="0" algn="just">
              <a:buNone/>
            </a:pPr>
            <a:endParaRPr lang="hu-HU" dirty="0" smtClean="0"/>
          </a:p>
          <a:p>
            <a:pPr marL="0" indent="0" algn="just">
              <a:buNone/>
            </a:pPr>
            <a:r>
              <a:rPr lang="hu-HU" dirty="0" smtClean="0"/>
              <a:t>A </a:t>
            </a:r>
            <a:r>
              <a:rPr lang="hu-HU" dirty="0"/>
              <a:t>valutaalap és az Európai Bizottság hosszú ideje unszolja </a:t>
            </a:r>
            <a:r>
              <a:rPr lang="hu-HU" i="1" dirty="0"/>
              <a:t>Németország</a:t>
            </a:r>
            <a:r>
              <a:rPr lang="hu-HU" dirty="0"/>
              <a:t>ot, hogy a bérek és a beruházások növelésével ösztönözze a hazai keresletet, mert ezzel csökkenthetné a globális kereskedelmi egyensúlytalanságokat. </a:t>
            </a:r>
            <a:endParaRPr lang="hu-HU" dirty="0" smtClean="0"/>
          </a:p>
          <a:p>
            <a:pPr marL="0" indent="0" algn="just">
              <a:buNone/>
            </a:pPr>
            <a:endParaRPr lang="hu-HU" dirty="0" smtClean="0"/>
          </a:p>
          <a:p>
            <a:pPr marL="0" indent="0" algn="just">
              <a:buNone/>
            </a:pPr>
            <a:r>
              <a:rPr lang="hu-HU" dirty="0" err="1" smtClean="0"/>
              <a:t>Christine</a:t>
            </a:r>
            <a:r>
              <a:rPr lang="hu-HU" dirty="0" smtClean="0"/>
              <a:t> </a:t>
            </a:r>
            <a:r>
              <a:rPr lang="hu-HU" dirty="0" err="1"/>
              <a:t>Lagarde</a:t>
            </a:r>
            <a:r>
              <a:rPr lang="hu-HU" dirty="0"/>
              <a:t>, az IMF vezérigazgatója </a:t>
            </a:r>
            <a:r>
              <a:rPr lang="hu-HU" dirty="0" smtClean="0"/>
              <a:t>januárban: a </a:t>
            </a:r>
            <a:r>
              <a:rPr lang="hu-HU" dirty="0"/>
              <a:t>folyó fizetési mérlegek többletének felduzzadása olyan országokban, mint például Németország, </a:t>
            </a:r>
            <a:r>
              <a:rPr lang="hu-HU" b="1" dirty="0"/>
              <a:t>részben felelőssé tehető a protekcionizmus felerősödéséért a világ más tájain.</a:t>
            </a:r>
            <a:endParaRPr lang="hu-HU" dirty="0"/>
          </a:p>
          <a:p>
            <a:pPr marL="0" indent="0" algn="just">
              <a:buNone/>
            </a:pPr>
            <a:endParaRPr lang="hu-HU" dirty="0" smtClean="0"/>
          </a:p>
          <a:p>
            <a:pPr marL="0" indent="0" algn="just">
              <a:buNone/>
            </a:pPr>
            <a:r>
              <a:rPr lang="hu-HU" dirty="0" smtClean="0"/>
              <a:t>“</a:t>
            </a:r>
            <a:r>
              <a:rPr lang="hu-HU" dirty="0"/>
              <a:t>A protekcionizmus növekedése, a geopolitikai bizonytalanságok </a:t>
            </a:r>
            <a:r>
              <a:rPr lang="hu-HU" dirty="0" smtClean="0"/>
              <a:t>vagy az </a:t>
            </a:r>
            <a:r>
              <a:rPr lang="hu-HU" dirty="0" err="1" smtClean="0"/>
              <a:t>euróövezet</a:t>
            </a:r>
            <a:r>
              <a:rPr lang="hu-HU" dirty="0" smtClean="0"/>
              <a:t> reformprogramjának megfeneklése </a:t>
            </a:r>
            <a:r>
              <a:rPr lang="hu-HU" dirty="0"/>
              <a:t>kedvezőtlen hatást gyakorolhat az exportkilátásokra és a befektetésekre, továbbá újraélesztheti a pénzügyi nehézségeket” – vélik az IMF szakértői, akik 2,5 </a:t>
            </a:r>
            <a:r>
              <a:rPr lang="hu-HU" dirty="0" smtClean="0"/>
              <a:t>%-os </a:t>
            </a:r>
            <a:r>
              <a:rPr lang="hu-HU" dirty="0"/>
              <a:t>gazdasági növekedést jósolnak az idei évre </a:t>
            </a:r>
            <a:r>
              <a:rPr lang="hu-HU" i="1" dirty="0"/>
              <a:t>Németország</a:t>
            </a:r>
            <a:r>
              <a:rPr lang="hu-HU" dirty="0"/>
              <a:t>nak.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70069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Németország külkereskedelme </a:t>
            </a:r>
            <a:br>
              <a:rPr lang="hu-HU" dirty="0" smtClean="0"/>
            </a:br>
            <a:r>
              <a:rPr lang="hu-HU" dirty="0" smtClean="0"/>
              <a:t>2017-ben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fontAlgn="ctr">
              <a:spcBef>
                <a:spcPts val="0"/>
              </a:spcBef>
            </a:pPr>
            <a:r>
              <a:rPr lang="hu-HU" dirty="0" smtClean="0">
                <a:solidFill>
                  <a:srgbClr val="000000"/>
                </a:solidFill>
              </a:rPr>
              <a:t>Áruexport	 			1</a:t>
            </a:r>
            <a:r>
              <a:rPr lang="hu-HU" dirty="0">
                <a:solidFill>
                  <a:srgbClr val="000000"/>
                </a:solidFill>
              </a:rPr>
              <a:t> 279 Mrd. €</a:t>
            </a:r>
            <a:endParaRPr lang="hu-HU" dirty="0">
              <a:latin typeface="Arial"/>
            </a:endParaRPr>
          </a:p>
          <a:p>
            <a:pPr marL="0" fontAlgn="ctr">
              <a:spcBef>
                <a:spcPts val="0"/>
              </a:spcBef>
            </a:pPr>
            <a:r>
              <a:rPr lang="hu-HU" dirty="0" smtClean="0">
                <a:solidFill>
                  <a:srgbClr val="000000"/>
                </a:solidFill>
              </a:rPr>
              <a:t>Áruimport				1</a:t>
            </a:r>
            <a:r>
              <a:rPr lang="hu-HU" dirty="0">
                <a:solidFill>
                  <a:srgbClr val="000000"/>
                </a:solidFill>
              </a:rPr>
              <a:t> 034 Mrd. €</a:t>
            </a:r>
            <a:endParaRPr lang="hu-HU" dirty="0">
              <a:latin typeface="Arial"/>
            </a:endParaRPr>
          </a:p>
          <a:p>
            <a:pPr marL="0" fontAlgn="ctr">
              <a:spcBef>
                <a:spcPts val="0"/>
              </a:spcBef>
            </a:pPr>
            <a:r>
              <a:rPr lang="hu-HU" dirty="0" smtClean="0">
                <a:solidFill>
                  <a:srgbClr val="000000"/>
                </a:solidFill>
              </a:rPr>
              <a:t>Kiviteli többlet			244</a:t>
            </a:r>
            <a:r>
              <a:rPr lang="hu-HU" dirty="0">
                <a:solidFill>
                  <a:srgbClr val="000000"/>
                </a:solidFill>
              </a:rPr>
              <a:t> Mrd. €</a:t>
            </a:r>
            <a:endParaRPr lang="hu-HU" dirty="0">
              <a:latin typeface="Arial"/>
            </a:endParaRPr>
          </a:p>
          <a:p>
            <a:pPr marL="0" fontAlgn="ctr">
              <a:spcBef>
                <a:spcPts val="0"/>
              </a:spcBef>
            </a:pPr>
            <a:r>
              <a:rPr lang="hu-HU" dirty="0" smtClean="0">
                <a:solidFill>
                  <a:srgbClr val="000000"/>
                </a:solidFill>
              </a:rPr>
              <a:t>Exportkvóta: (export/GDP)		39,2</a:t>
            </a:r>
            <a:r>
              <a:rPr lang="hu-HU" dirty="0">
                <a:solidFill>
                  <a:srgbClr val="000000"/>
                </a:solidFill>
              </a:rPr>
              <a:t> %</a:t>
            </a:r>
            <a:endParaRPr lang="hu-HU" dirty="0">
              <a:latin typeface="Arial"/>
            </a:endParaRPr>
          </a:p>
          <a:p>
            <a:pPr marL="0" fontAlgn="ctr">
              <a:spcBef>
                <a:spcPts val="0"/>
              </a:spcBef>
            </a:pPr>
            <a:r>
              <a:rPr lang="hu-HU" dirty="0" smtClean="0">
                <a:solidFill>
                  <a:srgbClr val="000000"/>
                </a:solidFill>
              </a:rPr>
              <a:t>Importfüggőségi kvóta (import/GDP) 34,3</a:t>
            </a:r>
            <a:r>
              <a:rPr lang="hu-HU" dirty="0">
                <a:solidFill>
                  <a:srgbClr val="000000"/>
                </a:solidFill>
              </a:rPr>
              <a:t> </a:t>
            </a:r>
            <a:r>
              <a:rPr lang="hu-HU" dirty="0" smtClean="0">
                <a:solidFill>
                  <a:srgbClr val="000000"/>
                </a:solidFill>
              </a:rPr>
              <a:t>%</a:t>
            </a:r>
          </a:p>
          <a:p>
            <a:pPr marL="0" fontAlgn="ctr">
              <a:spcBef>
                <a:spcPts val="0"/>
              </a:spcBef>
            </a:pPr>
            <a:endParaRPr lang="hu-HU" dirty="0" smtClean="0">
              <a:solidFill>
                <a:srgbClr val="000000"/>
              </a:solidFill>
              <a:latin typeface="Arial"/>
            </a:endParaRPr>
          </a:p>
          <a:p>
            <a:pPr marL="0" indent="0" fontAlgn="ctr">
              <a:spcBef>
                <a:spcPts val="0"/>
              </a:spcBef>
              <a:buNone/>
            </a:pPr>
            <a:endParaRPr lang="hu-HU" dirty="0">
              <a:solidFill>
                <a:srgbClr val="000000"/>
              </a:solidFill>
              <a:latin typeface="Arial"/>
            </a:endParaRPr>
          </a:p>
          <a:p>
            <a:pPr marL="0" indent="0" algn="just" fontAlgn="ctr">
              <a:spcBef>
                <a:spcPts val="0"/>
              </a:spcBef>
              <a:buNone/>
            </a:pPr>
            <a:r>
              <a:rPr lang="hu-HU" dirty="0" smtClean="0">
                <a:solidFill>
                  <a:srgbClr val="000000"/>
                </a:solidFill>
                <a:latin typeface="Arial"/>
              </a:rPr>
              <a:t>.</a:t>
            </a:r>
            <a:endParaRPr lang="hu-HU" dirty="0">
              <a:latin typeface="Arial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11005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Németország külkereskedelme</a:t>
            </a:r>
            <a:endParaRPr lang="hu-HU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50646"/>
              </p:ext>
            </p:extLst>
          </p:nvPr>
        </p:nvGraphicFramePr>
        <p:xfrm>
          <a:off x="457200" y="2752329"/>
          <a:ext cx="8229600" cy="1828800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0">
                <a:tc>
                  <a:txBody>
                    <a:bodyPr/>
                    <a:lstStyle/>
                    <a:p>
                      <a:r>
                        <a:rPr lang="hu-HU" dirty="0" err="1">
                          <a:hlinkClick r:id="rId2" tooltip="Außenhandel"/>
                        </a:rPr>
                        <a:t>Exporte</a:t>
                      </a:r>
                      <a:endParaRPr lang="hu-H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/>
                        <a:t>1 279 Mrd. €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hu-HU">
                          <a:hlinkClick r:id="rId2" tooltip="Außenhandel"/>
                        </a:rPr>
                        <a:t>Importe</a:t>
                      </a:r>
                      <a:endParaRPr lang="hu-HU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/>
                        <a:t>1 034 Mrd. €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hu-HU">
                          <a:hlinkClick r:id="rId2" tooltip="Außenhandel"/>
                        </a:rPr>
                        <a:t>Export­über­schuss</a:t>
                      </a:r>
                      <a:endParaRPr lang="hu-HU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/>
                        <a:t>244 Mrd. €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hu-HU">
                          <a:hlinkClick r:id="rId3" tooltip="Globalisierungsindikatoren"/>
                        </a:rPr>
                        <a:t>Export­quote</a:t>
                      </a:r>
                      <a:endParaRPr lang="hu-HU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/>
                        <a:t>39,2 %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9307">
                <a:tc>
                  <a:txBody>
                    <a:bodyPr/>
                    <a:lstStyle/>
                    <a:p>
                      <a:endParaRPr lang="hu-HU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hu-HU" dirty="0"/>
                        <a:t>34,3 %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28800"/>
            <a:ext cx="3466728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966" y="1628800"/>
            <a:ext cx="3819872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355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452438"/>
            <a:ext cx="5715000" cy="595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1985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Bizonytalanságok a világgazdaságban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hu-HU" sz="1800" dirty="0" smtClean="0"/>
              <a:t>Az amerikai gazdaságpolitika változása:</a:t>
            </a:r>
          </a:p>
          <a:p>
            <a:pPr algn="just"/>
            <a:r>
              <a:rPr lang="hu-HU" sz="1800" dirty="0" smtClean="0"/>
              <a:t>Adóreform - beruházások ösztönzése (európai és német gazdaságra pozitív hatás) </a:t>
            </a:r>
          </a:p>
          <a:p>
            <a:pPr algn="just"/>
            <a:r>
              <a:rPr lang="hu-HU" sz="1800" dirty="0" smtClean="0"/>
              <a:t>Büntetővámok bevezetése (acél- és alumíniumtermékek, esetleg közúti járművek bevitelének korlátozása – európai és német gazdaságra negatív hatás)</a:t>
            </a:r>
          </a:p>
          <a:p>
            <a:pPr algn="just"/>
            <a:r>
              <a:rPr lang="hu-HU" sz="1800" dirty="0" smtClean="0"/>
              <a:t>Kilépés az iráni atom-megállapodásból</a:t>
            </a:r>
          </a:p>
          <a:p>
            <a:pPr algn="just"/>
            <a:r>
              <a:rPr lang="hu-HU" sz="1800" dirty="0" smtClean="0"/>
              <a:t>Amerikai követelés: csökkenjen </a:t>
            </a:r>
            <a:r>
              <a:rPr lang="hu-HU" sz="1800" i="1" dirty="0" smtClean="0"/>
              <a:t>Németország </a:t>
            </a:r>
            <a:r>
              <a:rPr lang="hu-HU" sz="1800" dirty="0" smtClean="0"/>
              <a:t>exporttöbblete.</a:t>
            </a:r>
          </a:p>
          <a:p>
            <a:pPr marL="0" indent="0" algn="just">
              <a:buNone/>
            </a:pPr>
            <a:r>
              <a:rPr lang="hu-HU" sz="1800" dirty="0" smtClean="0"/>
              <a:t>Egyes európai partnerországok (elsősorban </a:t>
            </a:r>
            <a:r>
              <a:rPr lang="hu-HU" sz="1800" i="1" dirty="0" smtClean="0"/>
              <a:t>Olaszország</a:t>
            </a:r>
            <a:r>
              <a:rPr lang="hu-HU" sz="1800" dirty="0" smtClean="0"/>
              <a:t>) gazdasági válsága</a:t>
            </a:r>
          </a:p>
          <a:p>
            <a:pPr marL="0" indent="0" algn="just">
              <a:buNone/>
            </a:pPr>
            <a:r>
              <a:rPr lang="hu-HU" sz="1800" dirty="0" smtClean="0"/>
              <a:t>Ellentmondásos fejlődés a kínai kapcsolatrendszerben (kereskedelempolitikai eszközök, németországi cégfelvásárlások).</a:t>
            </a:r>
          </a:p>
          <a:p>
            <a:pPr marL="0" indent="0" algn="just">
              <a:buNone/>
            </a:pPr>
            <a:r>
              <a:rPr lang="hu-HU" sz="1800" dirty="0" smtClean="0"/>
              <a:t>Továbbra is hatályban vannak az Oroszország elleni szankciók. </a:t>
            </a:r>
          </a:p>
          <a:p>
            <a:pPr marL="0" indent="0" algn="just">
              <a:buNone/>
            </a:pPr>
            <a:r>
              <a:rPr lang="hu-HU" sz="1800" dirty="0" smtClean="0"/>
              <a:t>2019:	az Egyesült Királyság EU-ból való kilépése (ma még nem ismert feltételekkel).</a:t>
            </a:r>
          </a:p>
          <a:p>
            <a:pPr marL="0" indent="0" algn="just">
              <a:buNone/>
            </a:pPr>
            <a:r>
              <a:rPr lang="hu-HU" sz="1800" dirty="0" smtClean="0"/>
              <a:t>Az Európai Unió költségvetésének változása (brit kilépés, politikai feltételek, súlypontok – agrár vs. Innováció) </a:t>
            </a: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1878799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(Egyes)belső gazdasági kihívások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hu-HU" i="1" dirty="0" smtClean="0"/>
              <a:t>Németország</a:t>
            </a:r>
            <a:r>
              <a:rPr lang="hu-HU" dirty="0" smtClean="0"/>
              <a:t> – 35 ország közül, </a:t>
            </a:r>
            <a:r>
              <a:rPr lang="hu-HU" i="1" dirty="0" smtClean="0"/>
              <a:t>Svájc, </a:t>
            </a:r>
            <a:r>
              <a:rPr lang="hu-HU" i="1" dirty="0" err="1" smtClean="0"/>
              <a:t>Szingapur</a:t>
            </a:r>
            <a:r>
              <a:rPr lang="hu-HU" i="1" dirty="0" smtClean="0"/>
              <a:t> </a:t>
            </a:r>
            <a:r>
              <a:rPr lang="hu-HU" dirty="0" smtClean="0"/>
              <a:t>és</a:t>
            </a:r>
            <a:r>
              <a:rPr lang="hu-HU" i="1" dirty="0" smtClean="0"/>
              <a:t> Belgium</a:t>
            </a:r>
            <a:r>
              <a:rPr lang="hu-HU" dirty="0" smtClean="0"/>
              <a:t> után – a 4. leginnovatívabb ország, de a </a:t>
            </a:r>
            <a:r>
              <a:rPr lang="hu-HU" dirty="0" err="1" smtClean="0"/>
              <a:t>digitalizációs</a:t>
            </a:r>
            <a:r>
              <a:rPr lang="hu-HU" dirty="0" smtClean="0"/>
              <a:t> versenyben csak a 17. →</a:t>
            </a:r>
            <a:r>
              <a:rPr lang="hu-HU" i="1" dirty="0" err="1" smtClean="0"/>
              <a:t>Dieter</a:t>
            </a:r>
            <a:r>
              <a:rPr lang="hu-HU" i="1" dirty="0" smtClean="0"/>
              <a:t> </a:t>
            </a:r>
            <a:r>
              <a:rPr lang="hu-HU" i="1" dirty="0" err="1" smtClean="0"/>
              <a:t>Kempf</a:t>
            </a:r>
            <a:r>
              <a:rPr lang="hu-HU" dirty="0" smtClean="0"/>
              <a:t>: „A politikának elő kell segítenie az innovációba való beruházásokat és be kell vezetnie a kutatás adókedvezménnyel való támogatását, ahogy azt Európában csaknem mindenütt teszik.”</a:t>
            </a:r>
          </a:p>
          <a:p>
            <a:pPr algn="just"/>
            <a:r>
              <a:rPr lang="hu-HU" dirty="0" smtClean="0"/>
              <a:t>A vállalatok 60 %-a tevékenysége legnagyobb kockázatának a szakemberhiányt tartja. Nyolc évvel ezelőtt ez az arány 16 % volt (DIHK).</a:t>
            </a:r>
          </a:p>
          <a:p>
            <a:pPr algn="just"/>
            <a:r>
              <a:rPr lang="hu-HU" dirty="0" smtClean="0"/>
              <a:t>Autóipar morális válsága (</a:t>
            </a:r>
            <a:r>
              <a:rPr lang="hu-HU" i="1" dirty="0" smtClean="0"/>
              <a:t>Volkswagen, Audi, BMW, </a:t>
            </a:r>
            <a:r>
              <a:rPr lang="hu-HU" i="1" dirty="0" err="1" smtClean="0"/>
              <a:t>Daimler</a:t>
            </a:r>
            <a:r>
              <a:rPr lang="hu-HU" i="1" dirty="0" smtClean="0"/>
              <a:t> </a:t>
            </a:r>
            <a:r>
              <a:rPr lang="hu-HU" dirty="0" smtClean="0"/>
              <a:t>egyaránt csalt)</a:t>
            </a:r>
          </a:p>
          <a:p>
            <a:pPr algn="just"/>
            <a:r>
              <a:rPr lang="hu-HU" dirty="0" smtClean="0"/>
              <a:t>Társadalmi különbségek növekedése. A szegénység által fenyegetettek aránya 16 %, (13,4 millió fő), akik az átlagjövedelmek 60 %-ánál alacsonyabb jövedelemből kell, hogy kijöjjenek. Az állásnélküliek 71 %-a tartozik ebbe a kategóriába (EU-átlag 49 %). </a:t>
            </a:r>
          </a:p>
          <a:p>
            <a:pPr algn="just"/>
            <a:r>
              <a:rPr lang="hu-HU" dirty="0" smtClean="0"/>
              <a:t>Megállt a keleti tartományok felzárkózása. (Egy főre jutó GDP 2009-ben lépte túl a nyugatnémet színvonal 70 %-át, 2016-ban 73,2 % volt; megjegyezve, hogy a volt NDK-ban is nagyok a regionális különbségek. Okok: gazdaság elaprózottsága, szerény nemzetközi aktivitás.)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86947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800" i="1" dirty="0" smtClean="0"/>
              <a:t>Mario </a:t>
            </a:r>
            <a:r>
              <a:rPr lang="hu-HU" sz="2800" i="1" dirty="0" err="1" smtClean="0"/>
              <a:t>Ohoven</a:t>
            </a:r>
            <a:r>
              <a:rPr lang="hu-HU" sz="2800" i="1" dirty="0" smtClean="0"/>
              <a:t>, </a:t>
            </a:r>
            <a:r>
              <a:rPr lang="hu-HU" sz="2800" dirty="0" smtClean="0"/>
              <a:t>a </a:t>
            </a:r>
            <a:r>
              <a:rPr lang="hu-HU" sz="2800" i="1" dirty="0" smtClean="0"/>
              <a:t>Kis- és Középvállalati Szövetség </a:t>
            </a:r>
            <a:r>
              <a:rPr lang="hu-HU" sz="2800" dirty="0" smtClean="0"/>
              <a:t>(</a:t>
            </a:r>
            <a:r>
              <a:rPr lang="hu-HU" sz="2800" i="1" dirty="0" smtClean="0"/>
              <a:t>BVMW</a:t>
            </a:r>
            <a:r>
              <a:rPr lang="hu-HU" sz="2800" dirty="0" smtClean="0"/>
              <a:t>) elnöke június 21-én a nagykoalíciós kormány 100 napos tevékenységéről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hu-HU" dirty="0" smtClean="0"/>
              <a:t>„Ahhoz, hogy ne legyünk </a:t>
            </a:r>
            <a:r>
              <a:rPr lang="hu-HU" i="1" dirty="0" smtClean="0"/>
              <a:t>Ázsia</a:t>
            </a:r>
            <a:r>
              <a:rPr lang="hu-HU" dirty="0" smtClean="0"/>
              <a:t> és az </a:t>
            </a:r>
            <a:r>
              <a:rPr lang="hu-HU" i="1" dirty="0" smtClean="0"/>
              <a:t>USA</a:t>
            </a:r>
            <a:r>
              <a:rPr lang="hu-HU" dirty="0" smtClean="0"/>
              <a:t> játéklabdája, valódi reformoffenzívára, egy </a:t>
            </a:r>
            <a:r>
              <a:rPr lang="hu-HU" i="1" dirty="0" smtClean="0"/>
              <a:t>Agenda 2030</a:t>
            </a:r>
            <a:r>
              <a:rPr lang="hu-HU" dirty="0" smtClean="0"/>
              <a:t>-ra van szükségünk. A szövetségi kormány tevékenysége első 100 napjában mégsem mutatott felismerhető akaratot arra, hogy </a:t>
            </a:r>
            <a:r>
              <a:rPr lang="hu-HU" i="1" dirty="0" smtClean="0"/>
              <a:t>Németország</a:t>
            </a:r>
            <a:r>
              <a:rPr lang="hu-HU" dirty="0" smtClean="0"/>
              <a:t>ot ellenállóvá tegye a jövő kihívásai előtt. Már pedig a világ irtózatosan gyorsan változik és nem vár ránk. Ahelyett, hogy olyan sürgető házi feladatokra koncentrálna, mint a </a:t>
            </a:r>
            <a:r>
              <a:rPr lang="hu-HU" dirty="0" err="1" smtClean="0"/>
              <a:t>digitalizáció</a:t>
            </a:r>
            <a:r>
              <a:rPr lang="hu-HU" dirty="0" smtClean="0"/>
              <a:t>, </a:t>
            </a:r>
            <a:r>
              <a:rPr lang="hu-HU" dirty="0" err="1" smtClean="0"/>
              <a:t>a</a:t>
            </a:r>
            <a:r>
              <a:rPr lang="hu-HU" dirty="0" smtClean="0"/>
              <a:t> demográfia, a szociális reformok és az adóreform, a nagykoalíció elvész a napi apró-cseprő ügyekben. A konjunktúra-előrejelzések legfrissebb visszaesése már most több, mint egy, a baj előtti jelzés.”</a:t>
            </a:r>
            <a:endParaRPr lang="de-DE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644105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800" dirty="0" smtClean="0"/>
              <a:t>Magyar-német áruforgalom </a:t>
            </a:r>
            <a:br>
              <a:rPr lang="hu-HU" sz="2800" dirty="0" smtClean="0"/>
            </a:br>
            <a:r>
              <a:rPr lang="hu-HU" sz="2800" dirty="0" smtClean="0"/>
              <a:t>2011  és 2017 között </a:t>
            </a:r>
            <a:br>
              <a:rPr lang="hu-HU" sz="2800" dirty="0" smtClean="0"/>
            </a:br>
            <a:r>
              <a:rPr lang="hu-HU" sz="2800" dirty="0" smtClean="0"/>
              <a:t>a Szövetségi Statisztikai Hivatal adatai alapján</a:t>
            </a:r>
            <a:endParaRPr lang="hu-HU" sz="2800" dirty="0"/>
          </a:p>
        </p:txBody>
      </p:sp>
      <p:graphicFrame>
        <p:nvGraphicFramePr>
          <p:cNvPr id="4" name="Tartalom helye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3193763"/>
              </p:ext>
            </p:extLst>
          </p:nvPr>
        </p:nvGraphicFramePr>
        <p:xfrm>
          <a:off x="457200" y="1600200"/>
          <a:ext cx="8229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Év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Magyar export Milliárd €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Magyar import Milliárd €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Magyar export-többlet Milliárd €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2011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18,21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15,77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2,44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2012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18,47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16,21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2,26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2013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19,49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17,50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1,99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2014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21,97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19,83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2,14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2015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23,78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21,82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1,96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2016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24,99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22,75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2,24</a:t>
                      </a:r>
                      <a:endParaRPr lang="hu-H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2017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26,</a:t>
                      </a:r>
                      <a:r>
                        <a:rPr lang="hu-HU" dirty="0" err="1" smtClean="0"/>
                        <a:t>26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24,95</a:t>
                      </a:r>
                      <a:endParaRPr lang="hu-H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dirty="0" smtClean="0"/>
                        <a:t>1,31</a:t>
                      </a:r>
                      <a:endParaRPr lang="hu-H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507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ábláza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3867261"/>
              </p:ext>
            </p:extLst>
          </p:nvPr>
        </p:nvGraphicFramePr>
        <p:xfrm>
          <a:off x="2051720" y="700692"/>
          <a:ext cx="5081270" cy="40779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70940"/>
                <a:gridCol w="748030"/>
                <a:gridCol w="745326"/>
                <a:gridCol w="858684"/>
                <a:gridCol w="804545"/>
                <a:gridCol w="753745"/>
              </a:tblGrid>
              <a:tr h="8636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2000" dirty="0">
                          <a:effectLst/>
                        </a:rPr>
                        <a:t>Német export</a:t>
                      </a:r>
                      <a:endParaRPr lang="hu-H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2017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első negyedévi forgalom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millió €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2018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első negyedévi forgalom </a:t>
                      </a:r>
                      <a:br>
                        <a:rPr lang="hu-HU" sz="1000">
                          <a:effectLst/>
                        </a:rPr>
                      </a:br>
                      <a:r>
                        <a:rPr lang="hu-HU" sz="1000">
                          <a:effectLst/>
                        </a:rPr>
                        <a:t>millió €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 dirty="0">
                          <a:effectLst/>
                        </a:rPr>
                        <a:t>Változás</a:t>
                      </a:r>
                      <a:endParaRPr lang="hu-HU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 dirty="0">
                          <a:effectLst/>
                        </a:rPr>
                        <a:t>millió €</a:t>
                      </a:r>
                      <a:endParaRPr lang="hu-H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Változás mértéke, %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2018. évi részarány, %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 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 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Teljes forgalom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319.047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328.084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+9.037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+2,8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100,00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3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Lengyelország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14.334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15.435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+1,101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+7,7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4,7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044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Csehország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10.354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10.694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+0.340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+3,3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3,3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063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Magyarország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6.353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6.511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+0.158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+2,5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2,0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31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Szlovákia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3.380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3.405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+0.025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+0,7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1,0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90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V4 összesen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34.421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36.045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+1.624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+4,7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11,0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8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8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Egy. Államok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29.142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28.150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-0.992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-3,4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8,6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8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Franciaország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26.474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27.283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+0.809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+3,1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8,3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8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Hollandia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21.231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23.700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+2.469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+11,6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7,2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8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Kína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20.486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22.141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+1,655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+8,1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6,7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8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Egy. Királyság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22.309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21.346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-0,963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-4,3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6,5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8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Olaszország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16.420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17.861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+1.441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+8,8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5,4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84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Oroszország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6,259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6,276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+0,017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+0,3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1,9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7711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8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8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8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8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8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800" dirty="0">
                          <a:effectLst/>
                        </a:rPr>
                        <a:t> </a:t>
                      </a:r>
                      <a:endParaRPr lang="hu-H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403648" y="73749"/>
            <a:ext cx="612068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Németország külkereskedelmi forgalma 2017 és 2018 első negyedévében</a:t>
            </a:r>
            <a:endParaRPr kumimoji="0" lang="de-DE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79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áblázat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0251880"/>
              </p:ext>
            </p:extLst>
          </p:nvPr>
        </p:nvGraphicFramePr>
        <p:xfrm>
          <a:off x="2052637" y="900448"/>
          <a:ext cx="5038725" cy="48172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49951"/>
                <a:gridCol w="728788"/>
                <a:gridCol w="728788"/>
                <a:gridCol w="899410"/>
                <a:gridCol w="808708"/>
                <a:gridCol w="723080"/>
              </a:tblGrid>
              <a:tr h="11876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2000" dirty="0">
                          <a:effectLst/>
                        </a:rPr>
                        <a:t>Német import</a:t>
                      </a:r>
                      <a:endParaRPr lang="hu-H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2017 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első negyedévi forgalom 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millió € 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 dirty="0">
                          <a:effectLst/>
                        </a:rPr>
                        <a:t>2018 </a:t>
                      </a:r>
                      <a:endParaRPr lang="hu-HU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 dirty="0">
                          <a:effectLst/>
                        </a:rPr>
                        <a:t>első negyedévi forgalom </a:t>
                      </a:r>
                      <a:br>
                        <a:rPr lang="hu-HU" sz="1000" dirty="0">
                          <a:effectLst/>
                        </a:rPr>
                      </a:br>
                      <a:r>
                        <a:rPr lang="hu-HU" sz="1000" dirty="0">
                          <a:effectLst/>
                        </a:rPr>
                        <a:t>millió €</a:t>
                      </a:r>
                      <a:endParaRPr lang="hu-H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Változás 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millió €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 Változás mértéke, %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2018. évi részarány, %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 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 </a:t>
                      </a:r>
                      <a:endParaRPr lang="hu-HU" sz="120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000">
                          <a:effectLst/>
                        </a:rPr>
                        <a:t> 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618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Teljes forgalom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259.489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267.555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 dirty="0">
                          <a:effectLst/>
                        </a:rPr>
                        <a:t>+8.066</a:t>
                      </a:r>
                      <a:endParaRPr lang="hu-H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+3,1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100,0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680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Lengyelország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12.382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13.335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+0.953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+7,7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5,0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696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Csehország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11.530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11.958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+0.428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+3,7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4,5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680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Magyarország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6.427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6.973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+0.546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+8,5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2,6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680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Szlovákia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3.757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3.589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-0.168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-4,5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1,3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3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V4 összesen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34.096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35.855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+1.759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+5,2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13,4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Kína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24.570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25.930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+1.360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+5,5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9,7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3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Hollandia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23.106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25.174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+2.068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+9,0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9,4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3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Franciaország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16.583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15.995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-0.588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-3,5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6,0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3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Egy. Államok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15,624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15,298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-0,325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-2,1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5,7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3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Olaszország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13.510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14.567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+1.507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+7,8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5,4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3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Egy. Királyság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9,567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8,876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-0,691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-7,2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3,3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83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 dirty="0">
                          <a:effectLst/>
                        </a:rPr>
                        <a:t>Oroszország</a:t>
                      </a:r>
                      <a:endParaRPr lang="hu-H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8,606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8,698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+0,093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>
                          <a:effectLst/>
                        </a:rPr>
                        <a:t>+1,1</a:t>
                      </a:r>
                      <a:endParaRPr lang="hu-HU" sz="12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u-HU" sz="1200" dirty="0">
                          <a:effectLst/>
                        </a:rPr>
                        <a:t>3,</a:t>
                      </a:r>
                      <a:r>
                        <a:rPr lang="hu-HU" sz="1200" dirty="0" err="1">
                          <a:effectLst/>
                        </a:rPr>
                        <a:t>3</a:t>
                      </a:r>
                      <a:endParaRPr lang="hu-HU" sz="12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 flipH="1">
            <a:off x="9399592" y="-7178689"/>
            <a:ext cx="140960" cy="16158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Forrás: Szövetségi Statisztikai Hivatal/</a:t>
            </a:r>
            <a:r>
              <a:rPr kumimoji="0" lang="hu-HU" sz="1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SzövetségiGazdasági</a:t>
            </a:r>
            <a:r>
              <a:rPr kumimoji="0" lang="hu-H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és Energetikai Minisztérium</a:t>
            </a:r>
            <a:endParaRPr kumimoji="0" lang="hu-H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86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08911" cy="1143000"/>
          </a:xfrm>
        </p:spPr>
        <p:txBody>
          <a:bodyPr>
            <a:noAutofit/>
          </a:bodyPr>
          <a:lstStyle/>
          <a:p>
            <a:r>
              <a:rPr lang="hu-HU" sz="2800" dirty="0" smtClean="0"/>
              <a:t>2017: 3,</a:t>
            </a:r>
            <a:r>
              <a:rPr lang="hu-HU" sz="2800" dirty="0" err="1" smtClean="0"/>
              <a:t>3</a:t>
            </a:r>
            <a:r>
              <a:rPr lang="hu-HU" sz="2800" dirty="0" smtClean="0"/>
              <a:t> milliárd euró működő tőke Magyarországon, melynek több mint fele Németországból érkezett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hu-HU" sz="2800" dirty="0" smtClean="0"/>
              <a:t>A </a:t>
            </a:r>
            <a:r>
              <a:rPr lang="hu-HU" sz="2800" dirty="0"/>
              <a:t>Nemzeti Befektetési Ügynökség (HIPA) </a:t>
            </a:r>
            <a:r>
              <a:rPr lang="hu-HU" sz="2800" dirty="0" smtClean="0"/>
              <a:t>közre-működésével 2017-ben rekordszámú</a:t>
            </a:r>
            <a:r>
              <a:rPr lang="hu-HU" sz="2800" dirty="0"/>
              <a:t>, 96 kedvező beruházási döntés </a:t>
            </a:r>
            <a:r>
              <a:rPr lang="hu-HU" sz="2800" dirty="0" smtClean="0"/>
              <a:t>született, amely 3,5 milliárd euró összegű teljes beruházási volument képvisel és 17 ezer új munkahely jön létre.</a:t>
            </a:r>
          </a:p>
          <a:p>
            <a:pPr algn="just"/>
            <a:r>
              <a:rPr lang="hu-HU" sz="2800" dirty="0" smtClean="0"/>
              <a:t>A </a:t>
            </a:r>
            <a:r>
              <a:rPr lang="hu-HU" sz="2800" dirty="0"/>
              <a:t>2017. évi eredmények relációs megoszlása tekintetében Németország minden szempontból domináns. A német befektetők 29 esetben hoztak pozitív döntést, ami a munkahelyteremtés területén csaknem 40%-os arányt jelent. </a:t>
            </a:r>
          </a:p>
        </p:txBody>
      </p:sp>
    </p:spTree>
    <p:extLst>
      <p:ext uri="{BB962C8B-B14F-4D97-AF65-F5344CB8AC3E}">
        <p14:creationId xmlns:p14="http://schemas.microsoft.com/office/powerpoint/2010/main" val="2945000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német befektetők magyarországi aktivitása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hu-HU" i="1" dirty="0"/>
              <a:t>Németország</a:t>
            </a:r>
            <a:r>
              <a:rPr lang="hu-HU" dirty="0"/>
              <a:t> a legnagyobb tőkebefektető </a:t>
            </a:r>
            <a:r>
              <a:rPr lang="hu-HU" i="1" dirty="0"/>
              <a:t>Magyarország</a:t>
            </a:r>
            <a:r>
              <a:rPr lang="hu-HU" dirty="0"/>
              <a:t>on, a </a:t>
            </a:r>
            <a:r>
              <a:rPr lang="hu-HU" i="1" dirty="0"/>
              <a:t>Magyar Nemzeti Bank (MNB)</a:t>
            </a:r>
            <a:r>
              <a:rPr lang="hu-HU" dirty="0"/>
              <a:t> adatai szerint a </a:t>
            </a:r>
            <a:r>
              <a:rPr lang="hu-HU" i="1" dirty="0"/>
              <a:t>Németország</a:t>
            </a:r>
            <a:r>
              <a:rPr lang="hu-HU" dirty="0"/>
              <a:t>ból származó külföldi közvetlen tőkebefektetések állománya (végső befektető országa szerint) 2016 végén 20,1 milliárd </a:t>
            </a:r>
            <a:r>
              <a:rPr lang="hu-HU" dirty="0" err="1"/>
              <a:t>€-t</a:t>
            </a:r>
            <a:r>
              <a:rPr lang="hu-HU" dirty="0"/>
              <a:t> tett ki, ami a teljes </a:t>
            </a:r>
            <a:r>
              <a:rPr lang="hu-HU" i="1" dirty="0"/>
              <a:t>FDI </a:t>
            </a:r>
            <a:r>
              <a:rPr lang="hu-HU" dirty="0"/>
              <a:t>állomány 26,7%-át jelenti.</a:t>
            </a:r>
          </a:p>
        </p:txBody>
      </p:sp>
    </p:spTree>
    <p:extLst>
      <p:ext uri="{BB962C8B-B14F-4D97-AF65-F5344CB8AC3E}">
        <p14:creationId xmlns:p14="http://schemas.microsoft.com/office/powerpoint/2010/main" val="16894831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>
            <a:noAutofit/>
          </a:bodyPr>
          <a:lstStyle/>
          <a:p>
            <a:r>
              <a:rPr lang="hu-HU" sz="3200" dirty="0" err="1" smtClean="0"/>
              <a:t>Német-Magyar</a:t>
            </a:r>
            <a:r>
              <a:rPr lang="hu-HU" sz="3200" dirty="0" smtClean="0"/>
              <a:t> Ipari és Kereskedelmi Kamara (DUIHK) tavaszi konjunktúra-felmérése</a:t>
            </a:r>
            <a:endParaRPr lang="hu-HU" sz="3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 algn="just">
              <a:buNone/>
            </a:pPr>
            <a:r>
              <a:rPr lang="hu-HU" sz="7400" dirty="0" smtClean="0"/>
              <a:t>» A német és más külföldi befektetők a tavalyinál jobb gazdasági helyzetről számoltak be. A nemzetgazdaság jelenlegi állapotát 2005 óta eddig még soha nem értékelték ennyire kedvezően, mint idén.</a:t>
            </a:r>
            <a:br>
              <a:rPr lang="hu-HU" sz="7400" dirty="0" smtClean="0"/>
            </a:br>
            <a:r>
              <a:rPr lang="hu-HU" sz="7400" dirty="0" smtClean="0"/>
              <a:t/>
            </a:r>
            <a:br>
              <a:rPr lang="hu-HU" sz="7400" dirty="0" smtClean="0"/>
            </a:br>
            <a:r>
              <a:rPr lang="hu-HU" sz="7400" dirty="0" smtClean="0"/>
              <a:t>» A válaszadó vállalatok mind a beruházások, mind pedig dolgozói létszám tekintetében további terjeszkedési szándékot jeleztek. Mindkét tekintetben a legnagyobb mértékű bővülési hajlandóságot tapasztaltuk 2000 illetve 2001 óta. Az előző évekhez hasonlóan elsősorban a nagy, jelentős mértékben exportközpontú feldolgozóipari vállalatok mutatnak átlagon felüli növekedési szándékot. </a:t>
            </a:r>
          </a:p>
          <a:p>
            <a:pPr algn="just"/>
            <a:endParaRPr lang="hu-HU" sz="7400" dirty="0" smtClean="0"/>
          </a:p>
          <a:p>
            <a:pPr marL="0" indent="0" algn="just">
              <a:buNone/>
            </a:pPr>
            <a:r>
              <a:rPr lang="hu-HU" sz="7400" dirty="0" smtClean="0"/>
              <a:t>» Összességében kis mértékben javult az üzleti környezet értékelése a tavalyi eredményekhez képest. A gazdaságpolitikai kereteket, valamint az operatív piaci környezetet jobban ítélték meg a vállalatvezetők, a munkaerőpiaccal kapcsolatos kérdésekben pedig újra csökkent az elégedettség. </a:t>
            </a:r>
            <a:br>
              <a:rPr lang="hu-HU" sz="7400" dirty="0" smtClean="0"/>
            </a:br>
            <a:r>
              <a:rPr lang="hu-HU" sz="7400" dirty="0" smtClean="0"/>
              <a:t/>
            </a:r>
            <a:br>
              <a:rPr lang="hu-HU" sz="7400" dirty="0" smtClean="0"/>
            </a:br>
            <a:r>
              <a:rPr lang="hu-HU" sz="7400" dirty="0" smtClean="0"/>
              <a:t>» Régiós összevetésben javult a hazai gazdasági helyzet megítélése, több kérdésben utolérte a régiós átlagot, néhány kérdésben meg is haladta azt.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3950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2018 első félévi bejelentések 1.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just">
              <a:buNone/>
            </a:pPr>
            <a:r>
              <a:rPr lang="hu-HU" sz="1800" b="1" dirty="0" smtClean="0"/>
              <a:t>Január 23. </a:t>
            </a:r>
            <a:r>
              <a:rPr lang="hu-HU" sz="1800" dirty="0" smtClean="0"/>
              <a:t>Mintegy </a:t>
            </a:r>
            <a:r>
              <a:rPr lang="hu-HU" sz="1800" dirty="0"/>
              <a:t>hatmilliárd forintból fejlesztette nyíregyházi telephelyét a </a:t>
            </a:r>
            <a:r>
              <a:rPr lang="hu-HU" sz="1800" b="1" i="1" dirty="0" err="1"/>
              <a:t>Continental</a:t>
            </a:r>
            <a:r>
              <a:rPr lang="hu-HU" sz="1800" b="1" i="1" dirty="0"/>
              <a:t> </a:t>
            </a:r>
            <a:r>
              <a:rPr lang="hu-HU" sz="1800" dirty="0"/>
              <a:t>autóipari cégcsoporthoz tartozó </a:t>
            </a:r>
            <a:r>
              <a:rPr lang="hu-HU" sz="1800" b="1" i="1" dirty="0" err="1"/>
              <a:t>ContiTech</a:t>
            </a:r>
            <a:r>
              <a:rPr lang="hu-HU" sz="1800" b="1" i="1" dirty="0"/>
              <a:t> Magyarország Kft</a:t>
            </a:r>
            <a:r>
              <a:rPr lang="hu-HU" sz="1800" b="1" dirty="0"/>
              <a:t>., </a:t>
            </a:r>
            <a:r>
              <a:rPr lang="hu-HU" sz="1800" dirty="0"/>
              <a:t>a cég egyebek mellett új kaucsukkeverő gyártósort, félkész terméket gyártó berendezést vásárolt, és komplett járműipari termelési technológiát alakított ki. A </a:t>
            </a:r>
            <a:r>
              <a:rPr lang="hu-HU" sz="1800" dirty="0" smtClean="0"/>
              <a:t>fejlesztés több </a:t>
            </a:r>
            <a:r>
              <a:rPr lang="hu-HU" sz="1800" dirty="0"/>
              <a:t>mint kétmilliárd </a:t>
            </a:r>
            <a:r>
              <a:rPr lang="hu-HU" sz="1800" dirty="0" smtClean="0"/>
              <a:t>forint </a:t>
            </a:r>
            <a:r>
              <a:rPr lang="hu-HU" sz="1800" dirty="0"/>
              <a:t>kormányzati támogatással </a:t>
            </a:r>
            <a:r>
              <a:rPr lang="hu-HU" sz="1800" dirty="0" smtClean="0"/>
              <a:t>valósult meg.  </a:t>
            </a:r>
            <a:endParaRPr lang="hu-HU" sz="1800" dirty="0"/>
          </a:p>
          <a:p>
            <a:pPr marL="0" indent="0" algn="just">
              <a:buNone/>
            </a:pPr>
            <a:r>
              <a:rPr lang="hu-HU" sz="1800" b="1" dirty="0" smtClean="0"/>
              <a:t>Január 30. </a:t>
            </a:r>
            <a:r>
              <a:rPr lang="hu-HU" sz="1800" dirty="0"/>
              <a:t>Száz mérnököt foglalkoztató új mesterséges intelligencia központot hoz létre a </a:t>
            </a:r>
            <a:r>
              <a:rPr lang="hu-HU" sz="1800" b="1" i="1" dirty="0" err="1" smtClean="0"/>
              <a:t>Continental</a:t>
            </a:r>
            <a:r>
              <a:rPr lang="hu-HU" sz="1800" b="1" dirty="0" smtClean="0"/>
              <a:t> </a:t>
            </a:r>
            <a:r>
              <a:rPr lang="hu-HU" sz="1800" dirty="0"/>
              <a:t>autóipari vállalat Budapesten, az 5,</a:t>
            </a:r>
            <a:r>
              <a:rPr lang="hu-HU" sz="1800" dirty="0" err="1"/>
              <a:t>5</a:t>
            </a:r>
            <a:r>
              <a:rPr lang="hu-HU" sz="1800" dirty="0"/>
              <a:t> milliárd forintos beruházáshoz 1,37 milliárd forint támogatást biztosít a magyar </a:t>
            </a:r>
            <a:r>
              <a:rPr lang="hu-HU" sz="1800" dirty="0" smtClean="0"/>
              <a:t>kormány. </a:t>
            </a:r>
          </a:p>
          <a:p>
            <a:pPr marL="0" indent="0" algn="just">
              <a:buNone/>
            </a:pPr>
            <a:r>
              <a:rPr lang="hu-HU" sz="1800" b="1" dirty="0" smtClean="0"/>
              <a:t>Február 19. </a:t>
            </a:r>
            <a:r>
              <a:rPr lang="hu-HU" sz="1800" dirty="0"/>
              <a:t>Ötödrészben kormányzati támogatásból, 6,15 milliárd forintból megvalósuló beruházással hoz létre új kutatás-fejlesztési központot </a:t>
            </a:r>
            <a:r>
              <a:rPr lang="hu-HU" sz="1800" dirty="0" smtClean="0"/>
              <a:t>Győrben </a:t>
            </a:r>
            <a:r>
              <a:rPr lang="hu-HU" sz="1800" dirty="0"/>
              <a:t>az </a:t>
            </a:r>
            <a:r>
              <a:rPr lang="hu-HU" sz="1800" b="1" i="1" dirty="0"/>
              <a:t>Audi</a:t>
            </a:r>
            <a:r>
              <a:rPr lang="hu-HU" sz="1800" i="1" dirty="0"/>
              <a:t> </a:t>
            </a:r>
            <a:r>
              <a:rPr lang="hu-HU" sz="1800" i="1" dirty="0" smtClean="0"/>
              <a:t>. </a:t>
            </a:r>
          </a:p>
          <a:p>
            <a:pPr marL="0" indent="0" algn="just">
              <a:buNone/>
            </a:pPr>
            <a:r>
              <a:rPr lang="hu-HU" sz="1800" b="1" dirty="0" smtClean="0"/>
              <a:t>Február 21. </a:t>
            </a:r>
            <a:r>
              <a:rPr lang="hu-HU" sz="1800" dirty="0" smtClean="0"/>
              <a:t>A</a:t>
            </a:r>
            <a:r>
              <a:rPr lang="hu-HU" sz="1800" b="1" dirty="0" smtClean="0"/>
              <a:t> </a:t>
            </a:r>
            <a:r>
              <a:rPr lang="hu-HU" sz="1800" b="1" i="1" dirty="0" err="1" smtClean="0"/>
              <a:t>Continental</a:t>
            </a:r>
            <a:r>
              <a:rPr lang="hu-HU" sz="1800" b="1" dirty="0" smtClean="0"/>
              <a:t> </a:t>
            </a:r>
            <a:r>
              <a:rPr lang="hu-HU" sz="1800" dirty="0"/>
              <a:t>új debreceni </a:t>
            </a:r>
            <a:r>
              <a:rPr lang="hu-HU" sz="1800" dirty="0" smtClean="0"/>
              <a:t>autóipari beszállítói beruházásának bejelentése. A 7 </a:t>
            </a:r>
            <a:r>
              <a:rPr lang="hu-HU" sz="1800" dirty="0"/>
              <a:t>ezer </a:t>
            </a:r>
            <a:r>
              <a:rPr lang="hu-HU" sz="1800" dirty="0" smtClean="0"/>
              <a:t>négyzetméteres üzemben 100 </a:t>
            </a:r>
            <a:r>
              <a:rPr lang="hu-HU" sz="1800" dirty="0"/>
              <a:t>millió euró értékű </a:t>
            </a:r>
            <a:r>
              <a:rPr lang="hu-HU" sz="1800" dirty="0" smtClean="0"/>
              <a:t>, 450 </a:t>
            </a:r>
            <a:r>
              <a:rPr lang="hu-HU" sz="1800" dirty="0"/>
              <a:t>új munkahelyet teremtő </a:t>
            </a:r>
            <a:r>
              <a:rPr lang="hu-HU" sz="1800" dirty="0" smtClean="0"/>
              <a:t>beruházás jön létre, melyet a  kormány </a:t>
            </a:r>
            <a:r>
              <a:rPr lang="hu-HU" sz="1800" dirty="0"/>
              <a:t>10,6 milliárd forint vissza nem térítendő támogatással segíti</a:t>
            </a:r>
            <a:r>
              <a:rPr lang="hu-HU" sz="1800" dirty="0" smtClean="0"/>
              <a:t>. A </a:t>
            </a:r>
            <a:r>
              <a:rPr lang="hu-HU" sz="1800" dirty="0" err="1" smtClean="0"/>
              <a:t>Continental</a:t>
            </a:r>
            <a:r>
              <a:rPr lang="hu-HU" sz="1800" dirty="0" smtClean="0"/>
              <a:t> </a:t>
            </a:r>
            <a:r>
              <a:rPr lang="hu-HU" sz="1800" dirty="0"/>
              <a:t>27 éve van Magyarországon, 6 gyárat és egy kereskedelmi központot üzemeltetnek 8 ezer munkavállalóval. </a:t>
            </a:r>
            <a:endParaRPr lang="hu-HU" sz="1800" dirty="0" smtClean="0"/>
          </a:p>
          <a:p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22611024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2018 első félévi </a:t>
            </a:r>
            <a:r>
              <a:rPr lang="hu-HU" dirty="0" smtClean="0"/>
              <a:t>bejelentések 2.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hu-HU" b="1" dirty="0" smtClean="0"/>
              <a:t>Március 2. </a:t>
            </a:r>
            <a:r>
              <a:rPr lang="hu-HU" dirty="0" smtClean="0"/>
              <a:t>A</a:t>
            </a:r>
            <a:r>
              <a:rPr lang="hu-HU" b="1" dirty="0" smtClean="0"/>
              <a:t> </a:t>
            </a:r>
            <a:r>
              <a:rPr lang="hu-HU" b="1" i="1" dirty="0" err="1"/>
              <a:t>thyssenkrupp</a:t>
            </a:r>
            <a:r>
              <a:rPr lang="hu-HU" b="1" i="1" dirty="0"/>
              <a:t> </a:t>
            </a:r>
            <a:r>
              <a:rPr lang="hu-HU" b="1" i="1" dirty="0" err="1"/>
              <a:t>Components</a:t>
            </a:r>
            <a:r>
              <a:rPr lang="hu-HU" b="1" i="1" dirty="0"/>
              <a:t> </a:t>
            </a:r>
            <a:r>
              <a:rPr lang="hu-HU" b="1" i="1" dirty="0" err="1"/>
              <a:t>Technology</a:t>
            </a:r>
            <a:r>
              <a:rPr lang="hu-HU" b="1" i="1" dirty="0"/>
              <a:t> Hungary K</a:t>
            </a:r>
            <a:r>
              <a:rPr lang="hu-HU" b="1" dirty="0"/>
              <a:t>ft. </a:t>
            </a:r>
            <a:r>
              <a:rPr lang="hu-HU" b="1" dirty="0" err="1" smtClean="0"/>
              <a:t>jászfényszarui</a:t>
            </a:r>
            <a:r>
              <a:rPr lang="hu-HU" b="1" dirty="0" smtClean="0"/>
              <a:t> </a:t>
            </a:r>
            <a:r>
              <a:rPr lang="hu-HU" dirty="0" smtClean="0"/>
              <a:t>megnyitása </a:t>
            </a:r>
            <a:r>
              <a:rPr lang="hu-HU" i="1" dirty="0" smtClean="0"/>
              <a:t>Orbán Viktor </a:t>
            </a:r>
            <a:r>
              <a:rPr lang="hu-HU" dirty="0" smtClean="0"/>
              <a:t>részvételével</a:t>
            </a:r>
            <a:r>
              <a:rPr lang="hu-HU" dirty="0"/>
              <a:t>. </a:t>
            </a:r>
            <a:r>
              <a:rPr lang="hu-HU" dirty="0" smtClean="0"/>
              <a:t>Az új üzem 33,38 </a:t>
            </a:r>
            <a:r>
              <a:rPr lang="hu-HU" dirty="0"/>
              <a:t>milliárd </a:t>
            </a:r>
            <a:r>
              <a:rPr lang="hu-HU" dirty="0" smtClean="0"/>
              <a:t>forintból jön létre, 500 főnek biztosít munkát, s a beruházást a kormány 10,5 </a:t>
            </a:r>
            <a:r>
              <a:rPr lang="hu-HU" dirty="0"/>
              <a:t>milliárd forinttal </a:t>
            </a:r>
            <a:r>
              <a:rPr lang="hu-HU" dirty="0" smtClean="0"/>
              <a:t>támogatta. </a:t>
            </a:r>
          </a:p>
          <a:p>
            <a:pPr marL="0" indent="0" algn="just">
              <a:buNone/>
            </a:pPr>
            <a:endParaRPr lang="hu-HU" b="1" dirty="0"/>
          </a:p>
          <a:p>
            <a:pPr marL="0" indent="0" algn="just">
              <a:buNone/>
            </a:pPr>
            <a:r>
              <a:rPr lang="hu-HU" b="1" dirty="0" smtClean="0"/>
              <a:t>Március </a:t>
            </a:r>
            <a:r>
              <a:rPr lang="hu-HU" b="1" dirty="0"/>
              <a:t>14</a:t>
            </a:r>
            <a:r>
              <a:rPr lang="hu-HU" dirty="0"/>
              <a:t>. 14</a:t>
            </a:r>
            <a:r>
              <a:rPr lang="hu-HU" b="1" dirty="0"/>
              <a:t> </a:t>
            </a:r>
            <a:r>
              <a:rPr lang="hu-HU" dirty="0"/>
              <a:t>milliárd forintos beruházásának köszönhetően német anyacége kelet-európai termelési központjává válik az 1996-ban alapított, győri székhelyű autóipari alkatrészeket gyártó </a:t>
            </a:r>
            <a:r>
              <a:rPr lang="hu-HU" b="1" i="1" dirty="0" err="1"/>
              <a:t>Erbslöh</a:t>
            </a:r>
            <a:r>
              <a:rPr lang="hu-HU" b="1" i="1" dirty="0"/>
              <a:t> Hungária Kft</a:t>
            </a:r>
            <a:r>
              <a:rPr lang="hu-HU" dirty="0"/>
              <a:t>., a kapacitásbővítő fejlesztést 3,05 forinttal támogatja a kormány. Szijjártó Péter: az új gyártócsarnokban megvalósuló új felületkezelési technológia alkalmazásával a vállalat világszinten egyedülálló lesz.</a:t>
            </a:r>
          </a:p>
          <a:p>
            <a:pPr marL="0" indent="0" algn="just">
              <a:buNone/>
            </a:pPr>
            <a:endParaRPr lang="hu-HU" dirty="0" smtClean="0"/>
          </a:p>
          <a:p>
            <a:pPr marL="0" indent="0" algn="just">
              <a:buNone/>
            </a:pPr>
            <a:r>
              <a:rPr lang="hu-HU" b="1" dirty="0" smtClean="0"/>
              <a:t>Június </a:t>
            </a:r>
            <a:r>
              <a:rPr lang="hu-HU" b="1" dirty="0"/>
              <a:t>5. </a:t>
            </a:r>
            <a:r>
              <a:rPr lang="hu-HU" dirty="0"/>
              <a:t>A </a:t>
            </a:r>
            <a:r>
              <a:rPr lang="hu-HU" b="1" i="1" dirty="0"/>
              <a:t>Mercedes-Benz </a:t>
            </a:r>
            <a:r>
              <a:rPr lang="hu-HU" b="1" i="1" dirty="0" err="1"/>
              <a:t>Cars</a:t>
            </a:r>
            <a:r>
              <a:rPr lang="hu-HU" b="1" i="1" dirty="0"/>
              <a:t> </a:t>
            </a:r>
            <a:r>
              <a:rPr lang="hu-HU" dirty="0"/>
              <a:t>megkezdi új autógyára építését Kecskeméten, a beruházás egymilliárd euróból, mintegy 320 milliárd forintból valósul meg és több mint 2500 új munkahelyet teremt. Az új gyárban a termelés a tervek szerint 2020-ban indul.</a:t>
            </a:r>
          </a:p>
          <a:p>
            <a:pPr marL="0" indent="0" algn="just">
              <a:buNone/>
            </a:pPr>
            <a:endParaRPr lang="hu-HU" dirty="0" smtClean="0"/>
          </a:p>
          <a:p>
            <a:pPr marL="0" indent="0" algn="just">
              <a:buNone/>
            </a:pPr>
            <a:r>
              <a:rPr lang="hu-HU" b="1" dirty="0" smtClean="0"/>
              <a:t>Június </a:t>
            </a:r>
            <a:r>
              <a:rPr lang="hu-HU" b="1" dirty="0"/>
              <a:t>18</a:t>
            </a:r>
            <a:r>
              <a:rPr lang="hu-HU" dirty="0"/>
              <a:t>. Átadták az </a:t>
            </a:r>
            <a:r>
              <a:rPr lang="hu-HU" b="1" i="1" dirty="0" err="1"/>
              <a:t>Infineon</a:t>
            </a:r>
            <a:r>
              <a:rPr lang="hu-HU" dirty="0"/>
              <a:t> új központi épületét Cegléden. A fejlesztést a kormány 1,2 milliárd forint vissza nem térítendő támogatással segítette. Szijjártó Péter: a 17 milliárd forintos beruházásnak köszönhetően 533 munkahely jön létre.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394332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Stratégiai partneri megállapodások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hu-HU" i="1" dirty="0" err="1" smtClean="0"/>
              <a:t>Daimler</a:t>
            </a:r>
            <a:r>
              <a:rPr lang="hu-HU" dirty="0" smtClean="0"/>
              <a:t> (2012), </a:t>
            </a:r>
          </a:p>
          <a:p>
            <a:pPr marL="0" indent="0" algn="just">
              <a:buNone/>
            </a:pPr>
            <a:r>
              <a:rPr lang="hu-HU" i="1" dirty="0" smtClean="0"/>
              <a:t>Audi, </a:t>
            </a:r>
            <a:r>
              <a:rPr lang="hu-HU" i="1" dirty="0" err="1" smtClean="0"/>
              <a:t>Continental</a:t>
            </a:r>
            <a:r>
              <a:rPr lang="hu-HU" i="1" dirty="0" smtClean="0"/>
              <a:t>, Siemens, Bosch-csoport, Knorr </a:t>
            </a:r>
            <a:r>
              <a:rPr lang="hu-HU" i="1" dirty="0" err="1" smtClean="0"/>
              <a:t>Bremse</a:t>
            </a:r>
            <a:r>
              <a:rPr lang="hu-HU" i="1" dirty="0" smtClean="0"/>
              <a:t> </a:t>
            </a:r>
            <a:r>
              <a:rPr lang="hu-HU" dirty="0" smtClean="0"/>
              <a:t>(2013), </a:t>
            </a:r>
          </a:p>
          <a:p>
            <a:pPr marL="0" indent="0" algn="just">
              <a:buNone/>
            </a:pPr>
            <a:r>
              <a:rPr lang="hu-HU" i="1" dirty="0" smtClean="0"/>
              <a:t>Magyar Telekom, ZF Hungaria, </a:t>
            </a:r>
            <a:r>
              <a:rPr lang="hu-HU" i="1" dirty="0" err="1" smtClean="0"/>
              <a:t>Festo</a:t>
            </a:r>
            <a:r>
              <a:rPr lang="hu-HU" i="1" dirty="0" smtClean="0"/>
              <a:t> </a:t>
            </a:r>
            <a:r>
              <a:rPr lang="hu-HU" dirty="0" smtClean="0"/>
              <a:t>(2014), </a:t>
            </a:r>
          </a:p>
          <a:p>
            <a:pPr marL="0" indent="0" algn="just">
              <a:buNone/>
            </a:pPr>
            <a:r>
              <a:rPr lang="hu-HU" i="1" dirty="0" smtClean="0"/>
              <a:t>IT </a:t>
            </a:r>
            <a:r>
              <a:rPr lang="hu-HU" i="1" dirty="0" err="1" smtClean="0"/>
              <a:t>Services</a:t>
            </a:r>
            <a:r>
              <a:rPr lang="hu-HU" i="1" dirty="0" smtClean="0"/>
              <a:t> Hungary Szolgáltató Kft</a:t>
            </a:r>
            <a:r>
              <a:rPr lang="hu-HU" dirty="0" smtClean="0"/>
              <a:t>. (2015), </a:t>
            </a:r>
            <a:r>
              <a:rPr lang="hu-HU" i="1" dirty="0" smtClean="0"/>
              <a:t>Henkel Magyarország Kft., </a:t>
            </a:r>
            <a:r>
              <a:rPr lang="hu-HU" i="1" dirty="0" err="1" smtClean="0"/>
              <a:t>ThyssenKrupp</a:t>
            </a:r>
            <a:r>
              <a:rPr lang="hu-HU" i="1" dirty="0" smtClean="0"/>
              <a:t> </a:t>
            </a:r>
            <a:r>
              <a:rPr lang="hu-HU" i="1" dirty="0" err="1" smtClean="0"/>
              <a:t>Presta</a:t>
            </a:r>
            <a:r>
              <a:rPr lang="hu-HU" i="1" dirty="0" smtClean="0"/>
              <a:t> Hungary Kft</a:t>
            </a:r>
            <a:r>
              <a:rPr lang="hu-HU" dirty="0" smtClean="0"/>
              <a:t>. (2016), </a:t>
            </a:r>
          </a:p>
          <a:p>
            <a:pPr marL="0" indent="0" algn="just">
              <a:buNone/>
            </a:pPr>
            <a:r>
              <a:rPr lang="hu-HU" i="1" dirty="0" smtClean="0"/>
              <a:t>SAP Hungary Kft., </a:t>
            </a:r>
            <a:r>
              <a:rPr lang="hu-HU" i="1" dirty="0" err="1" smtClean="0"/>
              <a:t>Kühne</a:t>
            </a:r>
            <a:r>
              <a:rPr lang="hu-HU" i="1" dirty="0" smtClean="0"/>
              <a:t>+</a:t>
            </a:r>
            <a:r>
              <a:rPr lang="hu-HU" i="1" dirty="0" err="1" smtClean="0"/>
              <a:t>Nagel</a:t>
            </a:r>
            <a:r>
              <a:rPr lang="hu-HU" i="1" dirty="0" smtClean="0"/>
              <a:t> </a:t>
            </a:r>
            <a:r>
              <a:rPr lang="hu-HU" dirty="0" smtClean="0"/>
              <a:t>(2017)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299667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800" dirty="0" smtClean="0"/>
              <a:t>Stratégiai megállapodások: együttműködés a képzésben, az innovációban és a hazai beszállító-ipar fejlesztésében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endParaRPr lang="hu-HU" dirty="0" smtClean="0"/>
          </a:p>
          <a:p>
            <a:pPr marL="0" indent="0" algn="just">
              <a:buNone/>
            </a:pPr>
            <a:r>
              <a:rPr lang="hu-HU" dirty="0" smtClean="0"/>
              <a:t>A kormányzattal stratégiai megállapodást kötött 76 </a:t>
            </a:r>
            <a:r>
              <a:rPr lang="hu-HU" dirty="0"/>
              <a:t>vállalat a megállapodások alapján 55 </a:t>
            </a:r>
            <a:r>
              <a:rPr lang="hu-HU" dirty="0" smtClean="0"/>
              <a:t>%-ról </a:t>
            </a:r>
            <a:r>
              <a:rPr lang="hu-HU" dirty="0"/>
              <a:t>61 </a:t>
            </a:r>
            <a:r>
              <a:rPr lang="hu-HU" dirty="0" smtClean="0"/>
              <a:t>%-ra </a:t>
            </a:r>
            <a:r>
              <a:rPr lang="hu-HU" dirty="0"/>
              <a:t>emelte a belföldi beszállítói arányát, ami euróban mérve is milliárdos nagyságrendű többlet árbevételt hozott a </a:t>
            </a:r>
            <a:r>
              <a:rPr lang="hu-HU" i="1" dirty="0"/>
              <a:t>Magyarország</a:t>
            </a:r>
            <a:r>
              <a:rPr lang="hu-HU" dirty="0"/>
              <a:t>on működő vállalkozásoknak.</a:t>
            </a:r>
          </a:p>
        </p:txBody>
      </p:sp>
    </p:spTree>
    <p:extLst>
      <p:ext uri="{BB962C8B-B14F-4D97-AF65-F5344CB8AC3E}">
        <p14:creationId xmlns:p14="http://schemas.microsoft.com/office/powerpoint/2010/main" val="37048622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berlini nagykövetség gazdaságdiplomáciai feladatai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/>
            <a:r>
              <a:rPr lang="hu-HU" dirty="0" smtClean="0"/>
              <a:t>Magas szintű látogatások előkészítése → tájékoztató előadások a berlini gazdasági közélet képviselői részére, </a:t>
            </a:r>
            <a:r>
              <a:rPr lang="hu-HU" i="1" dirty="0" smtClean="0"/>
              <a:t>zalaegerszegi tesztpálya </a:t>
            </a:r>
            <a:r>
              <a:rPr lang="hu-HU" dirty="0" smtClean="0"/>
              <a:t>bemutatása</a:t>
            </a:r>
          </a:p>
          <a:p>
            <a:pPr algn="just"/>
            <a:r>
              <a:rPr lang="hu-HU" dirty="0" smtClean="0"/>
              <a:t>A német gazdasággal kapcsolatos jelentések (</a:t>
            </a:r>
            <a:r>
              <a:rPr lang="hu-HU" i="1" dirty="0" smtClean="0"/>
              <a:t>MKIK </a:t>
            </a:r>
            <a:r>
              <a:rPr lang="hu-HU" dirty="0" smtClean="0"/>
              <a:t>német tagozat honlapján hozzáférhetőek)</a:t>
            </a:r>
          </a:p>
          <a:p>
            <a:pPr algn="just"/>
            <a:r>
              <a:rPr lang="hu-HU" dirty="0" smtClean="0"/>
              <a:t>Vegyes bizottsági ülések (</a:t>
            </a:r>
            <a:r>
              <a:rPr lang="hu-HU" i="1" dirty="0" smtClean="0"/>
              <a:t>Szászország, Türingia</a:t>
            </a:r>
            <a:r>
              <a:rPr lang="hu-HU" dirty="0" smtClean="0"/>
              <a:t>)</a:t>
            </a:r>
          </a:p>
          <a:p>
            <a:pPr algn="just"/>
            <a:r>
              <a:rPr lang="hu-HU" dirty="0" smtClean="0"/>
              <a:t>Vásári részvétel támogatása (</a:t>
            </a:r>
            <a:r>
              <a:rPr lang="hu-HU" i="1" dirty="0" smtClean="0"/>
              <a:t>Berlin - </a:t>
            </a:r>
            <a:r>
              <a:rPr lang="hu-HU" i="1" dirty="0" err="1" smtClean="0"/>
              <a:t>Innotrans</a:t>
            </a:r>
            <a:r>
              <a:rPr lang="hu-HU" i="1" dirty="0" smtClean="0"/>
              <a:t>, Hannover – haszonjármű-kiállítás)</a:t>
            </a:r>
          </a:p>
          <a:p>
            <a:pPr algn="just"/>
            <a:r>
              <a:rPr lang="hu-HU" dirty="0" smtClean="0"/>
              <a:t>Vállalati/vállalkozói tevékenység segítése (</a:t>
            </a:r>
            <a:r>
              <a:rPr lang="hu-HU" dirty="0" err="1" smtClean="0"/>
              <a:t>partner--keresés</a:t>
            </a:r>
            <a:r>
              <a:rPr lang="hu-HU" dirty="0" smtClean="0"/>
              <a:t>, egyes fontosabb jogszabályok, stb. )  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5874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Köszönöm sokéves </a:t>
            </a:r>
            <a:br>
              <a:rPr lang="hu-HU" dirty="0" smtClean="0"/>
            </a:br>
            <a:r>
              <a:rPr lang="hu-HU" dirty="0" smtClean="0"/>
              <a:t>megtisztelő figyelmüket!</a:t>
            </a:r>
            <a:endParaRPr lang="hu-HU" dirty="0"/>
          </a:p>
        </p:txBody>
      </p:sp>
      <p:pic>
        <p:nvPicPr>
          <p:cNvPr id="6146" name="Kép 15" descr="Leírás: Leírás: Leírás: Imre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42182" y="2759043"/>
            <a:ext cx="1659636" cy="2208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12441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1880</Words>
  <Application>Microsoft Office PowerPoint</Application>
  <PresentationFormat>Diavetítés a képernyőre (4:3 oldalarány)</PresentationFormat>
  <Paragraphs>410</Paragraphs>
  <Slides>25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25</vt:i4>
      </vt:variant>
    </vt:vector>
  </HeadingPairs>
  <TitlesOfParts>
    <vt:vector size="26" baseType="lpstr">
      <vt:lpstr>Office-téma</vt:lpstr>
      <vt:lpstr>Politikai válság és gazdasági kihívások Németországban – több mint 100 nappal kormányalakítás után</vt:lpstr>
      <vt:lpstr>A menekültválság politikai válsághoz vezetett</vt:lpstr>
      <vt:lpstr>A német gazdaság fejlődése</vt:lpstr>
      <vt:lpstr>Az Ifo gazdaságkutató intézet 2018 nyári előrejelzése</vt:lpstr>
      <vt:lpstr>Német gazdaság 2017-ben: egészséges fejlődés,  2018, 2019: a növekedési dinamika lassul (Ifo) </vt:lpstr>
      <vt:lpstr>Német Ipari és Kereskedelmi Kamarák Szövetsége (DIHK) </vt:lpstr>
      <vt:lpstr>A Nemzetközi Valutaalap üzenete a német kormánynak (2018 május)</vt:lpstr>
      <vt:lpstr>Németország külkereskedelme  2017-ben</vt:lpstr>
      <vt:lpstr>Németország külkereskedelme</vt:lpstr>
      <vt:lpstr>PowerPoint bemutató</vt:lpstr>
      <vt:lpstr>Bizonytalanságok a világgazdaságban</vt:lpstr>
      <vt:lpstr>(Egyes)belső gazdasági kihívások</vt:lpstr>
      <vt:lpstr>Mario Ohoven, a Kis- és Középvállalati Szövetség (BVMW) elnöke június 21-én a nagykoalíciós kormány 100 napos tevékenységéről</vt:lpstr>
      <vt:lpstr>Magyar-német áruforgalom  2011  és 2017 között  a Szövetségi Statisztikai Hivatal adatai alapján</vt:lpstr>
      <vt:lpstr>PowerPoint bemutató</vt:lpstr>
      <vt:lpstr>PowerPoint bemutató</vt:lpstr>
      <vt:lpstr>2017: 3,3 milliárd euró működő tőke Magyarországon, melynek több mint fele Németországból érkezett</vt:lpstr>
      <vt:lpstr>A német befektetők magyarországi aktivitása</vt:lpstr>
      <vt:lpstr>Német-Magyar Ipari és Kereskedelmi Kamara (DUIHK) tavaszi konjunktúra-felmérése</vt:lpstr>
      <vt:lpstr>2018 első félévi bejelentések 1.</vt:lpstr>
      <vt:lpstr>2018 első félévi bejelentések 2.</vt:lpstr>
      <vt:lpstr>Stratégiai partneri megállapodások</vt:lpstr>
      <vt:lpstr>Stratégiai megállapodások: együttműködés a képzésben, az innovációban és a hazai beszállító-ipar fejlesztésében</vt:lpstr>
      <vt:lpstr>A berlini nagykövetség gazdaságdiplomáciai feladatai</vt:lpstr>
      <vt:lpstr>Köszönöm sokéves  megtisztelő figyelmüket!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Politika és gazdaság Németországban – néhány hónappal kormányalakítás után</dc:title>
  <dc:creator>Juhász Imre</dc:creator>
  <cp:lastModifiedBy>Perlaky Barbara</cp:lastModifiedBy>
  <cp:revision>38</cp:revision>
  <cp:lastPrinted>2018-06-24T16:43:06Z</cp:lastPrinted>
  <dcterms:created xsi:type="dcterms:W3CDTF">2018-06-21T13:13:47Z</dcterms:created>
  <dcterms:modified xsi:type="dcterms:W3CDTF">2018-06-25T06:44:22Z</dcterms:modified>
</cp:coreProperties>
</file>