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8" r:id="rId4"/>
    <p:sldId id="257" r:id="rId5"/>
    <p:sldId id="281" r:id="rId6"/>
    <p:sldId id="283" r:id="rId7"/>
    <p:sldId id="275" r:id="rId8"/>
    <p:sldId id="266" r:id="rId9"/>
    <p:sldId id="282" r:id="rId10"/>
    <p:sldId id="259" r:id="rId11"/>
    <p:sldId id="269" r:id="rId12"/>
    <p:sldId id="274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Szerző" initials="S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B254"/>
    <a:srgbClr val="FFFF97"/>
    <a:srgbClr val="FFCC9B"/>
    <a:srgbClr val="E6E6E6"/>
    <a:srgbClr val="AFEAFF"/>
    <a:srgbClr val="C9740D"/>
    <a:srgbClr val="6DD9FF"/>
    <a:srgbClr val="4BD0FF"/>
    <a:srgbClr val="19C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5" autoAdjust="0"/>
    <p:restoredTop sz="54767" autoAdjust="0"/>
  </p:normalViewPr>
  <p:slideViewPr>
    <p:cSldViewPr>
      <p:cViewPr varScale="1">
        <p:scale>
          <a:sx n="48" d="100"/>
          <a:sy n="48" d="100"/>
        </p:scale>
        <p:origin x="2443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7529DA-4B7C-423F-81DB-6CFD5E3D0ADC}" type="doc">
      <dgm:prSet loTypeId="urn:microsoft.com/office/officeart/2005/8/layout/targe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4B4076-233A-4C9F-A8D2-C66FB98B7F76}">
      <dgm:prSet phldrT="[Text]" custT="1"/>
      <dgm:spPr>
        <a:solidFill>
          <a:schemeClr val="accent3">
            <a:lumMod val="20000"/>
            <a:lumOff val="80000"/>
          </a:schemeClr>
        </a:solidFill>
        <a:effectLst>
          <a:outerShdw blurRad="50800" dist="38100" dir="18900000" algn="b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u-HU" sz="2800" noProof="0" dirty="0" smtClean="0">
              <a:solidFill>
                <a:schemeClr val="tx2">
                  <a:lumMod val="50000"/>
                </a:schemeClr>
              </a:solidFill>
            </a:rPr>
            <a:t>Magyarország</a:t>
          </a:r>
          <a:endParaRPr lang="hu-HU" sz="2800" noProof="0" dirty="0">
            <a:solidFill>
              <a:schemeClr val="tx2">
                <a:lumMod val="50000"/>
              </a:schemeClr>
            </a:solidFill>
          </a:endParaRPr>
        </a:p>
      </dgm:t>
    </dgm:pt>
    <dgm:pt modelId="{52609B08-20DA-4F0B-86A7-5DAA2617C4B7}" type="parTrans" cxnId="{9667A6C6-B80B-4EFF-8D95-56FE0623E458}">
      <dgm:prSet/>
      <dgm:spPr/>
      <dgm:t>
        <a:bodyPr/>
        <a:lstStyle/>
        <a:p>
          <a:endParaRPr lang="en-US"/>
        </a:p>
      </dgm:t>
    </dgm:pt>
    <dgm:pt modelId="{3F1F5BA9-3F6F-43E1-999C-B228902F6D1A}" type="sibTrans" cxnId="{9667A6C6-B80B-4EFF-8D95-56FE0623E458}">
      <dgm:prSet/>
      <dgm:spPr/>
      <dgm:t>
        <a:bodyPr/>
        <a:lstStyle/>
        <a:p>
          <a:endParaRPr lang="en-US"/>
        </a:p>
      </dgm:t>
    </dgm:pt>
    <dgm:pt modelId="{2D8BB8AD-33AD-4128-B80C-D3B16F343070}">
      <dgm:prSet phldrT="[Text]" custT="1"/>
      <dgm:spPr/>
      <dgm:t>
        <a:bodyPr/>
        <a:lstStyle/>
        <a:p>
          <a:r>
            <a:rPr lang="hu-HU" sz="1200" b="1" noProof="0" dirty="0" smtClean="0">
              <a:solidFill>
                <a:schemeClr val="tx2">
                  <a:lumMod val="50000"/>
                </a:schemeClr>
              </a:solidFill>
            </a:rPr>
            <a:t>Hazai tőkebefektetések </a:t>
          </a:r>
          <a:r>
            <a:rPr lang="hu-HU" sz="1200" b="0" noProof="0" dirty="0" smtClean="0">
              <a:solidFill>
                <a:srgbClr val="FF0000"/>
              </a:solidFill>
            </a:rPr>
            <a:t>állományértékében Észak- Rajna-Vesztfália az első!</a:t>
          </a:r>
          <a:endParaRPr lang="hu-HU" sz="1200" noProof="0" dirty="0">
            <a:solidFill>
              <a:schemeClr val="tx2">
                <a:lumMod val="50000"/>
              </a:schemeClr>
            </a:solidFill>
          </a:endParaRPr>
        </a:p>
      </dgm:t>
    </dgm:pt>
    <dgm:pt modelId="{A8C1ADE9-730E-4582-92DA-79E305F42755}" type="parTrans" cxnId="{1A6757D2-537B-46DD-98F4-D63EDE2F7A6C}">
      <dgm:prSet/>
      <dgm:spPr/>
      <dgm:t>
        <a:bodyPr/>
        <a:lstStyle/>
        <a:p>
          <a:endParaRPr lang="en-US"/>
        </a:p>
      </dgm:t>
    </dgm:pt>
    <dgm:pt modelId="{BFAC7E68-3BAA-4A1A-A5F8-BA9E21528B48}" type="sibTrans" cxnId="{1A6757D2-537B-46DD-98F4-D63EDE2F7A6C}">
      <dgm:prSet/>
      <dgm:spPr/>
      <dgm:t>
        <a:bodyPr/>
        <a:lstStyle/>
        <a:p>
          <a:endParaRPr lang="en-US"/>
        </a:p>
      </dgm:t>
    </dgm:pt>
    <dgm:pt modelId="{9BA50D57-DBF6-49DF-B5B8-A55FDC6E415C}">
      <dgm:prSet phldrT="[Text]" custT="1"/>
      <dgm:spPr/>
      <dgm:t>
        <a:bodyPr/>
        <a:lstStyle/>
        <a:p>
          <a:r>
            <a:rPr lang="hu-HU" sz="4000" noProof="0" dirty="0" smtClean="0"/>
            <a:t>NRW</a:t>
          </a:r>
          <a:endParaRPr lang="hu-HU" sz="4000" noProof="0" dirty="0"/>
        </a:p>
      </dgm:t>
    </dgm:pt>
    <dgm:pt modelId="{1A2817E4-8B33-432D-9741-7F7065BBA7F7}" type="parTrans" cxnId="{D19D8516-5E7F-4A68-A45E-F93D7B27DE2F}">
      <dgm:prSet/>
      <dgm:spPr/>
      <dgm:t>
        <a:bodyPr/>
        <a:lstStyle/>
        <a:p>
          <a:endParaRPr lang="en-US"/>
        </a:p>
      </dgm:t>
    </dgm:pt>
    <dgm:pt modelId="{4E8B306A-1BBD-4D17-979C-630E919DFB88}" type="sibTrans" cxnId="{D19D8516-5E7F-4A68-A45E-F93D7B27DE2F}">
      <dgm:prSet/>
      <dgm:spPr/>
      <dgm:t>
        <a:bodyPr/>
        <a:lstStyle/>
        <a:p>
          <a:endParaRPr lang="en-US"/>
        </a:p>
      </dgm:t>
    </dgm:pt>
    <dgm:pt modelId="{A809E276-E84A-40E1-9F15-DD3DCA0005A3}">
      <dgm:prSet phldrT="[Text]" custT="1"/>
      <dgm:spPr/>
      <dgm:t>
        <a:bodyPr/>
        <a:lstStyle/>
        <a:p>
          <a:endParaRPr lang="hu-HU" sz="1050" noProof="0" dirty="0"/>
        </a:p>
      </dgm:t>
    </dgm:pt>
    <dgm:pt modelId="{DC3DB3CC-B237-4B06-9208-67E99C2DA484}" type="parTrans" cxnId="{A6913866-5825-4B67-9F82-62014A7F8897}">
      <dgm:prSet/>
      <dgm:spPr/>
      <dgm:t>
        <a:bodyPr/>
        <a:lstStyle/>
        <a:p>
          <a:endParaRPr lang="en-US"/>
        </a:p>
      </dgm:t>
    </dgm:pt>
    <dgm:pt modelId="{4944361B-628A-4532-B857-2CB763ED0A5B}" type="sibTrans" cxnId="{A6913866-5825-4B67-9F82-62014A7F8897}">
      <dgm:prSet/>
      <dgm:spPr/>
      <dgm:t>
        <a:bodyPr/>
        <a:lstStyle/>
        <a:p>
          <a:endParaRPr lang="en-US"/>
        </a:p>
      </dgm:t>
    </dgm:pt>
    <dgm:pt modelId="{DCE0648A-5572-4678-8E12-434EC9142EF1}">
      <dgm:prSet phldrT="[Text]" custT="1"/>
      <dgm:spPr/>
      <dgm:t>
        <a:bodyPr/>
        <a:lstStyle/>
        <a:p>
          <a:r>
            <a:rPr lang="hu-HU" sz="2800" noProof="0" dirty="0" smtClean="0"/>
            <a:t>Hessen</a:t>
          </a:r>
          <a:endParaRPr lang="hu-HU" sz="2800" noProof="0" dirty="0"/>
        </a:p>
      </dgm:t>
    </dgm:pt>
    <dgm:pt modelId="{E3928BD4-5DE9-4583-9878-DFE840EB45A9}" type="parTrans" cxnId="{B8875740-868C-4808-8EAC-47C63A7B0653}">
      <dgm:prSet/>
      <dgm:spPr/>
      <dgm:t>
        <a:bodyPr/>
        <a:lstStyle/>
        <a:p>
          <a:endParaRPr lang="en-US"/>
        </a:p>
      </dgm:t>
    </dgm:pt>
    <dgm:pt modelId="{69EF6CC7-4CD1-402A-A691-8E12430B80E4}" type="sibTrans" cxnId="{B8875740-868C-4808-8EAC-47C63A7B0653}">
      <dgm:prSet/>
      <dgm:spPr/>
      <dgm:t>
        <a:bodyPr/>
        <a:lstStyle/>
        <a:p>
          <a:endParaRPr lang="en-US"/>
        </a:p>
      </dgm:t>
    </dgm:pt>
    <dgm:pt modelId="{AC0508E8-ED81-41D1-9578-1B6094830F8C}">
      <dgm:prSet phldrT="[Text]"/>
      <dgm:spPr/>
      <dgm:t>
        <a:bodyPr/>
        <a:lstStyle/>
        <a:p>
          <a:r>
            <a:rPr lang="hu-HU" noProof="0" dirty="0" smtClean="0"/>
            <a:t>1,9 milliárd euró  magyar export</a:t>
          </a:r>
          <a:endParaRPr lang="hu-HU" noProof="0" dirty="0"/>
        </a:p>
      </dgm:t>
    </dgm:pt>
    <dgm:pt modelId="{C759A673-0357-4FD1-865B-2D3CEFF9D514}" type="parTrans" cxnId="{1AB46BC7-6F8C-43FB-8AEA-079786100219}">
      <dgm:prSet/>
      <dgm:spPr/>
      <dgm:t>
        <a:bodyPr/>
        <a:lstStyle/>
        <a:p>
          <a:endParaRPr lang="en-US"/>
        </a:p>
      </dgm:t>
    </dgm:pt>
    <dgm:pt modelId="{B4A12B0D-88B8-461F-8D36-0FD44C31FD44}" type="sibTrans" cxnId="{1AB46BC7-6F8C-43FB-8AEA-079786100219}">
      <dgm:prSet/>
      <dgm:spPr/>
      <dgm:t>
        <a:bodyPr/>
        <a:lstStyle/>
        <a:p>
          <a:endParaRPr lang="en-US"/>
        </a:p>
      </dgm:t>
    </dgm:pt>
    <dgm:pt modelId="{EDDF31C8-E06F-4A2F-B73F-B3F735BBF7B1}">
      <dgm:prSet phldrT="[Text]" custT="1"/>
      <dgm:spPr/>
      <dgm:t>
        <a:bodyPr/>
        <a:lstStyle/>
        <a:p>
          <a:r>
            <a:rPr lang="hu-HU" sz="1100" noProof="0" dirty="0" smtClean="0"/>
            <a:t>2,5 milliárd euró </a:t>
          </a:r>
          <a:r>
            <a:rPr lang="hu-HU" sz="1100" b="0" noProof="0" dirty="0" smtClean="0"/>
            <a:t>magya</a:t>
          </a:r>
          <a:r>
            <a:rPr lang="hu-HU" sz="1100" b="1" noProof="0" dirty="0" smtClean="0"/>
            <a:t>r</a:t>
          </a:r>
          <a:r>
            <a:rPr lang="hu-HU" sz="1100" noProof="0" dirty="0" smtClean="0"/>
            <a:t> export</a:t>
          </a:r>
          <a:endParaRPr lang="hu-HU" sz="1100" noProof="0" dirty="0"/>
        </a:p>
      </dgm:t>
    </dgm:pt>
    <dgm:pt modelId="{4B20FD28-F15B-451D-8401-0C59B68ECAC7}" type="parTrans" cxnId="{C8160E57-566A-4802-96B5-C6BE9366D2F0}">
      <dgm:prSet/>
      <dgm:spPr/>
      <dgm:t>
        <a:bodyPr/>
        <a:lstStyle/>
        <a:p>
          <a:endParaRPr lang="hu-HU"/>
        </a:p>
      </dgm:t>
    </dgm:pt>
    <dgm:pt modelId="{A8526E9F-593A-4AF0-A8D5-2A3119D105D3}" type="sibTrans" cxnId="{C8160E57-566A-4802-96B5-C6BE9366D2F0}">
      <dgm:prSet/>
      <dgm:spPr/>
      <dgm:t>
        <a:bodyPr/>
        <a:lstStyle/>
        <a:p>
          <a:endParaRPr lang="hu-HU"/>
        </a:p>
      </dgm:t>
    </dgm:pt>
    <dgm:pt modelId="{2289C281-FD50-4550-9B5B-575E800355AD}">
      <dgm:prSet phldrT="[Text]" custT="1"/>
      <dgm:spPr/>
      <dgm:t>
        <a:bodyPr/>
        <a:lstStyle/>
        <a:p>
          <a:r>
            <a:rPr lang="hu-HU" sz="1100" noProof="0" dirty="0" smtClean="0"/>
            <a:t>3,7 milliárd euró import</a:t>
          </a:r>
          <a:endParaRPr lang="hu-HU" sz="1100" noProof="0" dirty="0"/>
        </a:p>
      </dgm:t>
    </dgm:pt>
    <dgm:pt modelId="{033E0AC6-4A5C-438C-84D5-C103F22983F5}" type="parTrans" cxnId="{83E7EB49-F5C2-4081-BF56-74C2B203B738}">
      <dgm:prSet/>
      <dgm:spPr/>
      <dgm:t>
        <a:bodyPr/>
        <a:lstStyle/>
        <a:p>
          <a:endParaRPr lang="hu-HU"/>
        </a:p>
      </dgm:t>
    </dgm:pt>
    <dgm:pt modelId="{92EF3BC9-0D93-4ABD-A08C-8B847A423027}" type="sibTrans" cxnId="{83E7EB49-F5C2-4081-BF56-74C2B203B738}">
      <dgm:prSet/>
      <dgm:spPr/>
      <dgm:t>
        <a:bodyPr/>
        <a:lstStyle/>
        <a:p>
          <a:endParaRPr lang="hu-HU"/>
        </a:p>
      </dgm:t>
    </dgm:pt>
    <dgm:pt modelId="{001E7A05-1FE3-4859-9F65-384C94E29AE5}">
      <dgm:prSet phldrT="[Text]" custT="1"/>
      <dgm:spPr/>
      <dgm:t>
        <a:bodyPr/>
        <a:lstStyle/>
        <a:p>
          <a:r>
            <a:rPr lang="hu-HU" sz="1100" u="sng" noProof="0" dirty="0" smtClean="0">
              <a:solidFill>
                <a:srgbClr val="FF0000"/>
              </a:solidFill>
            </a:rPr>
            <a:t>2017: 9,1 </a:t>
          </a:r>
          <a:r>
            <a:rPr lang="hu-HU" sz="1100" u="sng" noProof="0" dirty="0" smtClean="0">
              <a:solidFill>
                <a:srgbClr val="FF0000"/>
              </a:solidFill>
            </a:rPr>
            <a:t>% export</a:t>
          </a:r>
          <a:r>
            <a:rPr lang="hu-HU" sz="1100" u="sng" noProof="0" dirty="0" smtClean="0">
              <a:solidFill>
                <a:srgbClr val="FF0000"/>
              </a:solidFill>
            </a:rPr>
            <a:t>, 10,9%-</a:t>
          </a:r>
          <a:r>
            <a:rPr lang="hu-HU" sz="1100" u="sng" noProof="0" dirty="0" err="1" smtClean="0">
              <a:solidFill>
                <a:srgbClr val="FF0000"/>
              </a:solidFill>
            </a:rPr>
            <a:t>os</a:t>
          </a:r>
          <a:r>
            <a:rPr lang="hu-HU" sz="1100" u="sng" noProof="0" dirty="0" smtClean="0">
              <a:solidFill>
                <a:srgbClr val="FF0000"/>
              </a:solidFill>
            </a:rPr>
            <a:t> forgalomnövekedés!</a:t>
          </a:r>
          <a:endParaRPr lang="hu-HU" sz="1100" u="sng" noProof="0" dirty="0">
            <a:solidFill>
              <a:srgbClr val="FF0000"/>
            </a:solidFill>
          </a:endParaRPr>
        </a:p>
      </dgm:t>
    </dgm:pt>
    <dgm:pt modelId="{835860DC-4F3B-45D3-A36D-20FBE760FB59}" type="parTrans" cxnId="{3BB77857-1E32-47DE-9775-C6CF4C9E6FB0}">
      <dgm:prSet/>
      <dgm:spPr/>
      <dgm:t>
        <a:bodyPr/>
        <a:lstStyle/>
        <a:p>
          <a:endParaRPr lang="hu-HU"/>
        </a:p>
      </dgm:t>
    </dgm:pt>
    <dgm:pt modelId="{F5392104-8196-4554-807D-514E5DD4D972}" type="sibTrans" cxnId="{3BB77857-1E32-47DE-9775-C6CF4C9E6FB0}">
      <dgm:prSet/>
      <dgm:spPr/>
      <dgm:t>
        <a:bodyPr/>
        <a:lstStyle/>
        <a:p>
          <a:endParaRPr lang="hu-HU"/>
        </a:p>
      </dgm:t>
    </dgm:pt>
    <dgm:pt modelId="{3DC4FCD7-4C44-4D43-9CA4-A3E63B0C0808}">
      <dgm:prSet phldrT="[Text]"/>
      <dgm:spPr/>
      <dgm:t>
        <a:bodyPr/>
        <a:lstStyle/>
        <a:p>
          <a:r>
            <a:rPr lang="hu-HU" noProof="0" dirty="0" smtClean="0"/>
            <a:t>1,3 milliárd euró magyar import</a:t>
          </a:r>
          <a:endParaRPr lang="hu-HU" noProof="0" dirty="0"/>
        </a:p>
      </dgm:t>
    </dgm:pt>
    <dgm:pt modelId="{4857A8A3-BD8A-4637-A3C5-32C1F52DBF89}" type="parTrans" cxnId="{C3567929-8CC3-43A6-B5F4-B31B53823221}">
      <dgm:prSet/>
      <dgm:spPr/>
      <dgm:t>
        <a:bodyPr/>
        <a:lstStyle/>
        <a:p>
          <a:endParaRPr lang="hu-HU"/>
        </a:p>
      </dgm:t>
    </dgm:pt>
    <dgm:pt modelId="{32CC5788-5E75-4D4B-9E84-B4F93C66646A}" type="sibTrans" cxnId="{C3567929-8CC3-43A6-B5F4-B31B53823221}">
      <dgm:prSet/>
      <dgm:spPr/>
      <dgm:t>
        <a:bodyPr/>
        <a:lstStyle/>
        <a:p>
          <a:endParaRPr lang="hu-HU"/>
        </a:p>
      </dgm:t>
    </dgm:pt>
    <dgm:pt modelId="{37D75430-FCA6-4026-A30E-5F3552BA0EF2}">
      <dgm:prSet phldrT="[Text]"/>
      <dgm:spPr/>
      <dgm:t>
        <a:bodyPr/>
        <a:lstStyle/>
        <a:p>
          <a:endParaRPr lang="hu-HU" sz="800" noProof="0" dirty="0">
            <a:solidFill>
              <a:srgbClr val="FF0000"/>
            </a:solidFill>
          </a:endParaRPr>
        </a:p>
      </dgm:t>
    </dgm:pt>
    <dgm:pt modelId="{B9D7DFF3-5478-42CD-B274-207A3BBBF33F}" type="parTrans" cxnId="{C780CECE-5DCE-4794-9A7C-97B88D2D4B8B}">
      <dgm:prSet/>
      <dgm:spPr/>
      <dgm:t>
        <a:bodyPr/>
        <a:lstStyle/>
        <a:p>
          <a:endParaRPr lang="hu-HU"/>
        </a:p>
      </dgm:t>
    </dgm:pt>
    <dgm:pt modelId="{18409ABD-665C-4D10-A043-FA9F5BED6287}" type="sibTrans" cxnId="{C780CECE-5DCE-4794-9A7C-97B88D2D4B8B}">
      <dgm:prSet/>
      <dgm:spPr/>
      <dgm:t>
        <a:bodyPr/>
        <a:lstStyle/>
        <a:p>
          <a:endParaRPr lang="hu-HU"/>
        </a:p>
      </dgm:t>
    </dgm:pt>
    <dgm:pt modelId="{FCAC15DB-CD73-4F30-8A60-A658B1B98F65}">
      <dgm:prSet phldrT="[Text]"/>
      <dgm:spPr/>
      <dgm:t>
        <a:bodyPr/>
        <a:lstStyle/>
        <a:p>
          <a:endParaRPr lang="hu-HU" sz="800" noProof="0" dirty="0">
            <a:solidFill>
              <a:srgbClr val="FF0000"/>
            </a:solidFill>
          </a:endParaRPr>
        </a:p>
      </dgm:t>
    </dgm:pt>
    <dgm:pt modelId="{DF454A75-D25D-4606-9B2A-E2840D8E4F14}" type="parTrans" cxnId="{1A8184E1-E6C2-4218-A7A5-669F59BC0459}">
      <dgm:prSet/>
      <dgm:spPr/>
      <dgm:t>
        <a:bodyPr/>
        <a:lstStyle/>
        <a:p>
          <a:endParaRPr lang="hu-HU"/>
        </a:p>
      </dgm:t>
    </dgm:pt>
    <dgm:pt modelId="{4AD24626-D33D-4F00-9F0F-218BD1FB92C5}" type="sibTrans" cxnId="{1A8184E1-E6C2-4218-A7A5-669F59BC0459}">
      <dgm:prSet/>
      <dgm:spPr/>
      <dgm:t>
        <a:bodyPr/>
        <a:lstStyle/>
        <a:p>
          <a:endParaRPr lang="hu-HU"/>
        </a:p>
      </dgm:t>
    </dgm:pt>
    <dgm:pt modelId="{5B42CE0A-B8DC-4D25-A6E9-FE2FA73ED300}">
      <dgm:prSet phldrT="[Text]"/>
      <dgm:spPr/>
      <dgm:t>
        <a:bodyPr/>
        <a:lstStyle/>
        <a:p>
          <a:r>
            <a:rPr lang="hu-HU" noProof="0" dirty="0" smtClean="0"/>
            <a:t>Fő export termékek: IKT és optikai termékek, járműipar, gumi- és műanyagipar, gépipar, gyógyszeripari termékek, elektronika és villamosipari termékek,  fémek és fémipari termékek, élelmiszeripari termékek</a:t>
          </a:r>
          <a:endParaRPr lang="hu-HU" noProof="0" dirty="0"/>
        </a:p>
      </dgm:t>
    </dgm:pt>
    <dgm:pt modelId="{6FA59C4A-9679-4F85-9CE2-A9E6A4A58C68}" type="parTrans" cxnId="{F8B332D0-536D-418F-AFE4-000E969E5911}">
      <dgm:prSet/>
      <dgm:spPr/>
      <dgm:t>
        <a:bodyPr/>
        <a:lstStyle/>
        <a:p>
          <a:endParaRPr lang="hu-HU"/>
        </a:p>
      </dgm:t>
    </dgm:pt>
    <dgm:pt modelId="{F8AD8F74-206E-4906-AFC1-DE4AE0892F83}" type="sibTrans" cxnId="{F8B332D0-536D-418F-AFE4-000E969E5911}">
      <dgm:prSet/>
      <dgm:spPr/>
      <dgm:t>
        <a:bodyPr/>
        <a:lstStyle/>
        <a:p>
          <a:endParaRPr lang="hu-HU"/>
        </a:p>
      </dgm:t>
    </dgm:pt>
    <dgm:pt modelId="{B207E13D-8D7A-44E8-8813-537829F74CD1}">
      <dgm:prSet phldrT="[Text]" custT="1"/>
      <dgm:spPr/>
      <dgm:t>
        <a:bodyPr/>
        <a:lstStyle/>
        <a:p>
          <a:r>
            <a:rPr lang="hu-HU" sz="1100" noProof="0" dirty="0" smtClean="0">
              <a:solidFill>
                <a:schemeClr val="tx1"/>
              </a:solidFill>
            </a:rPr>
            <a:t>Fő exporttermékek: gépjárművek és alkatrészek; gépipari termékek, elektronikai termékek, élelmiszeripari termékek</a:t>
          </a:r>
          <a:endParaRPr lang="hu-HU" sz="1100" noProof="0" dirty="0">
            <a:solidFill>
              <a:schemeClr val="tx1"/>
            </a:solidFill>
          </a:endParaRPr>
        </a:p>
      </dgm:t>
    </dgm:pt>
    <dgm:pt modelId="{A2E6DBB9-9D13-42C7-B984-54238113482E}" type="parTrans" cxnId="{21310AA0-68B1-42C7-992E-BB1DF67FA616}">
      <dgm:prSet/>
      <dgm:spPr/>
      <dgm:t>
        <a:bodyPr/>
        <a:lstStyle/>
        <a:p>
          <a:endParaRPr lang="hu-HU"/>
        </a:p>
      </dgm:t>
    </dgm:pt>
    <dgm:pt modelId="{ACBF191A-F135-40A8-BD11-A0D5DD18BFE3}" type="sibTrans" cxnId="{21310AA0-68B1-42C7-992E-BB1DF67FA616}">
      <dgm:prSet/>
      <dgm:spPr/>
      <dgm:t>
        <a:bodyPr/>
        <a:lstStyle/>
        <a:p>
          <a:endParaRPr lang="hu-HU"/>
        </a:p>
      </dgm:t>
    </dgm:pt>
    <dgm:pt modelId="{5485432E-0185-42E8-9715-17BDBE4DBA10}">
      <dgm:prSet phldrT="[Text]" custT="1"/>
      <dgm:spPr/>
      <dgm:t>
        <a:bodyPr/>
        <a:lstStyle/>
        <a:p>
          <a:r>
            <a:rPr lang="hu-HU" sz="1200" noProof="0" dirty="0" smtClean="0">
              <a:solidFill>
                <a:schemeClr val="tx1"/>
              </a:solidFill>
            </a:rPr>
            <a:t>Hessen negyedik helyen a tartományok között</a:t>
          </a:r>
          <a:endParaRPr lang="hu-HU" sz="1200" noProof="0" dirty="0">
            <a:solidFill>
              <a:schemeClr val="tx1"/>
            </a:solidFill>
          </a:endParaRPr>
        </a:p>
      </dgm:t>
    </dgm:pt>
    <dgm:pt modelId="{BADCA14A-1AFD-48DB-A0F2-EB5889C9E5D9}" type="parTrans" cxnId="{1EF5B8BC-CF6A-4C64-9389-50F36F42FC78}">
      <dgm:prSet/>
      <dgm:spPr/>
      <dgm:t>
        <a:bodyPr/>
        <a:lstStyle/>
        <a:p>
          <a:endParaRPr lang="hu-HU"/>
        </a:p>
      </dgm:t>
    </dgm:pt>
    <dgm:pt modelId="{C2F58521-043F-4950-AA5F-443D15098325}" type="sibTrans" cxnId="{1EF5B8BC-CF6A-4C64-9389-50F36F42FC78}">
      <dgm:prSet/>
      <dgm:spPr/>
      <dgm:t>
        <a:bodyPr/>
        <a:lstStyle/>
        <a:p>
          <a:endParaRPr lang="hu-HU"/>
        </a:p>
      </dgm:t>
    </dgm:pt>
    <dgm:pt modelId="{C58C64CE-ECF9-4124-A5AA-78F10A69C3E1}">
      <dgm:prSet phldrT="[Text]" custT="1"/>
      <dgm:spPr/>
      <dgm:t>
        <a:bodyPr/>
        <a:lstStyle/>
        <a:p>
          <a:r>
            <a:rPr lang="hu-HU" sz="1100" noProof="0" dirty="0" smtClean="0">
              <a:solidFill>
                <a:schemeClr val="tx1"/>
              </a:solidFill>
            </a:rPr>
            <a:t>3. A tartományok között</a:t>
          </a:r>
          <a:endParaRPr lang="hu-HU" sz="1100" noProof="0" dirty="0">
            <a:solidFill>
              <a:schemeClr val="tx1"/>
            </a:solidFill>
          </a:endParaRPr>
        </a:p>
      </dgm:t>
    </dgm:pt>
    <dgm:pt modelId="{3D3B9F3C-E735-4AF8-B527-913289C3B9A2}" type="parTrans" cxnId="{8D0BCF4D-AA6D-49B6-94F2-3B3451501083}">
      <dgm:prSet/>
      <dgm:spPr/>
      <dgm:t>
        <a:bodyPr/>
        <a:lstStyle/>
        <a:p>
          <a:endParaRPr lang="hu-HU"/>
        </a:p>
      </dgm:t>
    </dgm:pt>
    <dgm:pt modelId="{43334EA0-8150-4BEE-8446-7689A714CAFE}" type="sibTrans" cxnId="{8D0BCF4D-AA6D-49B6-94F2-3B3451501083}">
      <dgm:prSet/>
      <dgm:spPr/>
      <dgm:t>
        <a:bodyPr/>
        <a:lstStyle/>
        <a:p>
          <a:endParaRPr lang="hu-HU"/>
        </a:p>
      </dgm:t>
    </dgm:pt>
    <dgm:pt modelId="{D4B634D9-934E-4169-9E77-3637D598D956}">
      <dgm:prSet phldrT="[Text]"/>
      <dgm:spPr/>
      <dgm:t>
        <a:bodyPr/>
        <a:lstStyle/>
        <a:p>
          <a:r>
            <a:rPr lang="hu-HU" noProof="0" dirty="0" smtClean="0"/>
            <a:t>5. A tartományok között</a:t>
          </a:r>
          <a:endParaRPr lang="hu-HU" noProof="0" dirty="0"/>
        </a:p>
      </dgm:t>
    </dgm:pt>
    <dgm:pt modelId="{93502042-8C3E-40A0-922C-54DEFC2BCBFF}" type="parTrans" cxnId="{2BD3D4A9-E97D-4468-AE1B-4BEE4A035103}">
      <dgm:prSet/>
      <dgm:spPr/>
      <dgm:t>
        <a:bodyPr/>
        <a:lstStyle/>
        <a:p>
          <a:endParaRPr lang="hu-HU"/>
        </a:p>
      </dgm:t>
    </dgm:pt>
    <dgm:pt modelId="{483772A6-62FC-409B-96AF-CBEEAD4DC6C6}" type="sibTrans" cxnId="{2BD3D4A9-E97D-4468-AE1B-4BEE4A035103}">
      <dgm:prSet/>
      <dgm:spPr/>
      <dgm:t>
        <a:bodyPr/>
        <a:lstStyle/>
        <a:p>
          <a:endParaRPr lang="hu-HU"/>
        </a:p>
      </dgm:t>
    </dgm:pt>
    <dgm:pt modelId="{B308BFF2-F538-403B-8A02-DB8BDA6B2719}" type="pres">
      <dgm:prSet presAssocID="{1C7529DA-4B7C-423F-81DB-6CFD5E3D0AD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7B078F5-8F08-47E0-A4F8-94613BBABB9C}" type="pres">
      <dgm:prSet presAssocID="{3B4B4076-233A-4C9F-A8D2-C66FB98B7F76}" presName="circle1" presStyleLbl="node1" presStyleIdx="0" presStyleCnt="3" custScaleY="99774"/>
      <dgm:spPr/>
      <dgm:t>
        <a:bodyPr/>
        <a:lstStyle/>
        <a:p>
          <a:endParaRPr lang="en-US"/>
        </a:p>
      </dgm:t>
    </dgm:pt>
    <dgm:pt modelId="{F5626BAC-AC5C-44F5-B21A-3195343B0134}" type="pres">
      <dgm:prSet presAssocID="{3B4B4076-233A-4C9F-A8D2-C66FB98B7F76}" presName="space" presStyleCnt="0"/>
      <dgm:spPr/>
      <dgm:t>
        <a:bodyPr/>
        <a:lstStyle/>
        <a:p>
          <a:endParaRPr lang="en-US"/>
        </a:p>
      </dgm:t>
    </dgm:pt>
    <dgm:pt modelId="{BD3BE9F0-0CAC-4157-9E46-0F0134B9F740}" type="pres">
      <dgm:prSet presAssocID="{3B4B4076-233A-4C9F-A8D2-C66FB98B7F76}" presName="rect1" presStyleLbl="alignAcc1" presStyleIdx="0" presStyleCnt="3" custScaleX="100133" custScaleY="100000"/>
      <dgm:spPr/>
      <dgm:t>
        <a:bodyPr/>
        <a:lstStyle/>
        <a:p>
          <a:endParaRPr lang="en-US"/>
        </a:p>
      </dgm:t>
    </dgm:pt>
    <dgm:pt modelId="{42D4A862-359B-44CF-8CA5-94211F5C18E7}" type="pres">
      <dgm:prSet presAssocID="{9BA50D57-DBF6-49DF-B5B8-A55FDC6E415C}" presName="vertSpace2" presStyleLbl="node1" presStyleIdx="0" presStyleCnt="3"/>
      <dgm:spPr/>
      <dgm:t>
        <a:bodyPr/>
        <a:lstStyle/>
        <a:p>
          <a:endParaRPr lang="en-US"/>
        </a:p>
      </dgm:t>
    </dgm:pt>
    <dgm:pt modelId="{CC0488D7-AB8B-4CB7-BE9B-5C470E029F54}" type="pres">
      <dgm:prSet presAssocID="{9BA50D57-DBF6-49DF-B5B8-A55FDC6E415C}" presName="circle2" presStyleLbl="node1" presStyleIdx="1" presStyleCnt="3"/>
      <dgm:spPr/>
      <dgm:t>
        <a:bodyPr/>
        <a:lstStyle/>
        <a:p>
          <a:endParaRPr lang="en-US"/>
        </a:p>
      </dgm:t>
    </dgm:pt>
    <dgm:pt modelId="{F2D11CBB-27D3-4C6C-B610-9E25E398FE2B}" type="pres">
      <dgm:prSet presAssocID="{9BA50D57-DBF6-49DF-B5B8-A55FDC6E415C}" presName="rect2" presStyleLbl="alignAcc1" presStyleIdx="1" presStyleCnt="3" custScaleX="100133" custScaleY="99999" custLinFactNeighborX="313" custLinFactNeighborY="901"/>
      <dgm:spPr/>
      <dgm:t>
        <a:bodyPr/>
        <a:lstStyle/>
        <a:p>
          <a:endParaRPr lang="en-US"/>
        </a:p>
      </dgm:t>
    </dgm:pt>
    <dgm:pt modelId="{6537C74C-157F-4BFC-9AA2-F847C60375F3}" type="pres">
      <dgm:prSet presAssocID="{DCE0648A-5572-4678-8E12-434EC9142EF1}" presName="vertSpace3" presStyleLbl="node1" presStyleIdx="1" presStyleCnt="3"/>
      <dgm:spPr/>
      <dgm:t>
        <a:bodyPr/>
        <a:lstStyle/>
        <a:p>
          <a:endParaRPr lang="en-US"/>
        </a:p>
      </dgm:t>
    </dgm:pt>
    <dgm:pt modelId="{65ACC6ED-26AD-412F-A0DE-EF20BC771EE5}" type="pres">
      <dgm:prSet presAssocID="{DCE0648A-5572-4678-8E12-434EC9142EF1}" presName="circle3" presStyleLbl="node1" presStyleIdx="2" presStyleCnt="3" custScaleY="103323"/>
      <dgm:spPr/>
      <dgm:t>
        <a:bodyPr/>
        <a:lstStyle/>
        <a:p>
          <a:endParaRPr lang="en-US"/>
        </a:p>
      </dgm:t>
    </dgm:pt>
    <dgm:pt modelId="{5D617F1E-53C0-4096-832F-9EE948F88D6F}" type="pres">
      <dgm:prSet presAssocID="{DCE0648A-5572-4678-8E12-434EC9142EF1}" presName="rect3" presStyleLbl="alignAcc1" presStyleIdx="2" presStyleCnt="3" custScaleY="104361"/>
      <dgm:spPr/>
      <dgm:t>
        <a:bodyPr/>
        <a:lstStyle/>
        <a:p>
          <a:endParaRPr lang="en-US"/>
        </a:p>
      </dgm:t>
    </dgm:pt>
    <dgm:pt modelId="{8F42F309-598E-4BB4-90F1-50E43FA524CC}" type="pres">
      <dgm:prSet presAssocID="{3B4B4076-233A-4C9F-A8D2-C66FB98B7F76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7249F5-6A43-4677-858A-4209B274B459}" type="pres">
      <dgm:prSet presAssocID="{3B4B4076-233A-4C9F-A8D2-C66FB98B7F76}" presName="rect1ChTx" presStyleLbl="alignAcc1" presStyleIdx="2" presStyleCnt="3" custScaleX="102632" custScale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219803-8DC6-45F6-82DC-A32CC3A9CD7F}" type="pres">
      <dgm:prSet presAssocID="{9BA50D57-DBF6-49DF-B5B8-A55FDC6E415C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E3DE41-7537-4441-8B1C-5E8BE18ACA77}" type="pres">
      <dgm:prSet presAssocID="{9BA50D57-DBF6-49DF-B5B8-A55FDC6E415C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7FEF1-1639-4E5D-83AD-F0D9A362B7EA}" type="pres">
      <dgm:prSet presAssocID="{DCE0648A-5572-4678-8E12-434EC9142EF1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8D26A5-DBB8-4E90-9DA9-227A2AD5DEB3}" type="pres">
      <dgm:prSet presAssocID="{DCE0648A-5572-4678-8E12-434EC9142EF1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160E57-566A-4802-96B5-C6BE9366D2F0}" srcId="{9BA50D57-DBF6-49DF-B5B8-A55FDC6E415C}" destId="{EDDF31C8-E06F-4A2F-B73F-B3F735BBF7B1}" srcOrd="1" destOrd="0" parTransId="{4B20FD28-F15B-451D-8401-0C59B68ECAC7}" sibTransId="{A8526E9F-593A-4AF0-A8D5-2A3119D105D3}"/>
    <dgm:cxn modelId="{437B4986-2559-43D3-A8F6-A8C0BD705F3E}" type="presOf" srcId="{9BA50D57-DBF6-49DF-B5B8-A55FDC6E415C}" destId="{46219803-8DC6-45F6-82DC-A32CC3A9CD7F}" srcOrd="1" destOrd="0" presId="urn:microsoft.com/office/officeart/2005/8/layout/target3"/>
    <dgm:cxn modelId="{3EB76E4B-967A-483D-B306-80ABCD3FAB86}" type="presOf" srcId="{2D8BB8AD-33AD-4128-B80C-D3B16F343070}" destId="{8C7249F5-6A43-4677-858A-4209B274B459}" srcOrd="0" destOrd="0" presId="urn:microsoft.com/office/officeart/2005/8/layout/target3"/>
    <dgm:cxn modelId="{A6913866-5825-4B67-9F82-62014A7F8897}" srcId="{9BA50D57-DBF6-49DF-B5B8-A55FDC6E415C}" destId="{A809E276-E84A-40E1-9F15-DD3DCA0005A3}" srcOrd="0" destOrd="0" parTransId="{DC3DB3CC-B237-4B06-9208-67E99C2DA484}" sibTransId="{4944361B-628A-4532-B857-2CB763ED0A5B}"/>
    <dgm:cxn modelId="{8D0BCF4D-AA6D-49B6-94F2-3B3451501083}" srcId="{9BA50D57-DBF6-49DF-B5B8-A55FDC6E415C}" destId="{C58C64CE-ECF9-4124-A5AA-78F10A69C3E1}" srcOrd="4" destOrd="0" parTransId="{3D3B9F3C-E735-4AF8-B527-913289C3B9A2}" sibTransId="{43334EA0-8150-4BEE-8446-7689A714CAFE}"/>
    <dgm:cxn modelId="{83E7EB49-F5C2-4081-BF56-74C2B203B738}" srcId="{9BA50D57-DBF6-49DF-B5B8-A55FDC6E415C}" destId="{2289C281-FD50-4550-9B5B-575E800355AD}" srcOrd="2" destOrd="0" parTransId="{033E0AC6-4A5C-438C-84D5-C103F22983F5}" sibTransId="{92EF3BC9-0D93-4ABD-A08C-8B847A423027}"/>
    <dgm:cxn modelId="{9667A6C6-B80B-4EFF-8D95-56FE0623E458}" srcId="{1C7529DA-4B7C-423F-81DB-6CFD5E3D0ADC}" destId="{3B4B4076-233A-4C9F-A8D2-C66FB98B7F76}" srcOrd="0" destOrd="0" parTransId="{52609B08-20DA-4F0B-86A7-5DAA2617C4B7}" sibTransId="{3F1F5BA9-3F6F-43E1-999C-B228902F6D1A}"/>
    <dgm:cxn modelId="{67E9C7C0-9456-4179-9B51-D0BAAFD93A34}" type="presOf" srcId="{EDDF31C8-E06F-4A2F-B73F-B3F735BBF7B1}" destId="{DBE3DE41-7537-4441-8B1C-5E8BE18ACA77}" srcOrd="0" destOrd="1" presId="urn:microsoft.com/office/officeart/2005/8/layout/target3"/>
    <dgm:cxn modelId="{D19D8516-5E7F-4A68-A45E-F93D7B27DE2F}" srcId="{1C7529DA-4B7C-423F-81DB-6CFD5E3D0ADC}" destId="{9BA50D57-DBF6-49DF-B5B8-A55FDC6E415C}" srcOrd="1" destOrd="0" parTransId="{1A2817E4-8B33-432D-9741-7F7065BBA7F7}" sibTransId="{4E8B306A-1BBD-4D17-979C-630E919DFB88}"/>
    <dgm:cxn modelId="{9646E312-FBD9-4104-8851-48F67CE83D74}" type="presOf" srcId="{FCAC15DB-CD73-4F30-8A60-A658B1B98F65}" destId="{DBE3DE41-7537-4441-8B1C-5E8BE18ACA77}" srcOrd="0" destOrd="6" presId="urn:microsoft.com/office/officeart/2005/8/layout/target3"/>
    <dgm:cxn modelId="{1A6757D2-537B-46DD-98F4-D63EDE2F7A6C}" srcId="{3B4B4076-233A-4C9F-A8D2-C66FB98B7F76}" destId="{2D8BB8AD-33AD-4128-B80C-D3B16F343070}" srcOrd="0" destOrd="0" parTransId="{A8C1ADE9-730E-4582-92DA-79E305F42755}" sibTransId="{BFAC7E68-3BAA-4A1A-A5F8-BA9E21528B48}"/>
    <dgm:cxn modelId="{21310AA0-68B1-42C7-992E-BB1DF67FA616}" srcId="{9BA50D57-DBF6-49DF-B5B8-A55FDC6E415C}" destId="{B207E13D-8D7A-44E8-8813-537829F74CD1}" srcOrd="5" destOrd="0" parTransId="{A2E6DBB9-9D13-42C7-B984-54238113482E}" sibTransId="{ACBF191A-F135-40A8-BD11-A0D5DD18BFE3}"/>
    <dgm:cxn modelId="{5C584D83-0237-48FA-814D-B7D577DC7187}" type="presOf" srcId="{AC0508E8-ED81-41D1-9578-1B6094830F8C}" destId="{6C8D26A5-DBB8-4E90-9DA9-227A2AD5DEB3}" srcOrd="0" destOrd="0" presId="urn:microsoft.com/office/officeart/2005/8/layout/target3"/>
    <dgm:cxn modelId="{F8B332D0-536D-418F-AFE4-000E969E5911}" srcId="{DCE0648A-5572-4678-8E12-434EC9142EF1}" destId="{5B42CE0A-B8DC-4D25-A6E9-FE2FA73ED300}" srcOrd="3" destOrd="0" parTransId="{6FA59C4A-9679-4F85-9CE2-A9E6A4A58C68}" sibTransId="{F8AD8F74-206E-4906-AFC1-DE4AE0892F83}"/>
    <dgm:cxn modelId="{8136B8A3-52FA-4E64-B3C7-459AC454051F}" type="presOf" srcId="{5485432E-0185-42E8-9715-17BDBE4DBA10}" destId="{8C7249F5-6A43-4677-858A-4209B274B459}" srcOrd="0" destOrd="1" presId="urn:microsoft.com/office/officeart/2005/8/layout/target3"/>
    <dgm:cxn modelId="{239FFB94-EE40-40AD-9212-C4168921D009}" type="presOf" srcId="{2289C281-FD50-4550-9B5B-575E800355AD}" destId="{DBE3DE41-7537-4441-8B1C-5E8BE18ACA77}" srcOrd="0" destOrd="2" presId="urn:microsoft.com/office/officeart/2005/8/layout/target3"/>
    <dgm:cxn modelId="{A1EBF7A9-1206-4751-8812-C57F1DC2A403}" type="presOf" srcId="{C58C64CE-ECF9-4124-A5AA-78F10A69C3E1}" destId="{DBE3DE41-7537-4441-8B1C-5E8BE18ACA77}" srcOrd="0" destOrd="4" presId="urn:microsoft.com/office/officeart/2005/8/layout/target3"/>
    <dgm:cxn modelId="{E352974E-67F6-4C85-8795-270C210FB594}" type="presOf" srcId="{001E7A05-1FE3-4859-9F65-384C94E29AE5}" destId="{DBE3DE41-7537-4441-8B1C-5E8BE18ACA77}" srcOrd="0" destOrd="3" presId="urn:microsoft.com/office/officeart/2005/8/layout/target3"/>
    <dgm:cxn modelId="{1AB46BC7-6F8C-43FB-8AEA-079786100219}" srcId="{DCE0648A-5572-4678-8E12-434EC9142EF1}" destId="{AC0508E8-ED81-41D1-9578-1B6094830F8C}" srcOrd="0" destOrd="0" parTransId="{C759A673-0357-4FD1-865B-2D3CEFF9D514}" sibTransId="{B4A12B0D-88B8-461F-8D36-0FD44C31FD44}"/>
    <dgm:cxn modelId="{2F0EB6E7-AAE8-4304-A2B5-B5CA16564F51}" type="presOf" srcId="{1C7529DA-4B7C-423F-81DB-6CFD5E3D0ADC}" destId="{B308BFF2-F538-403B-8A02-DB8BDA6B2719}" srcOrd="0" destOrd="0" presId="urn:microsoft.com/office/officeart/2005/8/layout/target3"/>
    <dgm:cxn modelId="{50EEC347-EE6E-4B18-9F3F-56665B734891}" type="presOf" srcId="{DCE0648A-5572-4678-8E12-434EC9142EF1}" destId="{ABD7FEF1-1639-4E5D-83AD-F0D9A362B7EA}" srcOrd="1" destOrd="0" presId="urn:microsoft.com/office/officeart/2005/8/layout/target3"/>
    <dgm:cxn modelId="{0A224362-9E0C-497E-AC98-AD0FF2FB54E2}" type="presOf" srcId="{B207E13D-8D7A-44E8-8813-537829F74CD1}" destId="{DBE3DE41-7537-4441-8B1C-5E8BE18ACA77}" srcOrd="0" destOrd="5" presId="urn:microsoft.com/office/officeart/2005/8/layout/target3"/>
    <dgm:cxn modelId="{B8875740-868C-4808-8EAC-47C63A7B0653}" srcId="{1C7529DA-4B7C-423F-81DB-6CFD5E3D0ADC}" destId="{DCE0648A-5572-4678-8E12-434EC9142EF1}" srcOrd="2" destOrd="0" parTransId="{E3928BD4-5DE9-4583-9878-DFE840EB45A9}" sibTransId="{69EF6CC7-4CD1-402A-A691-8E12430B80E4}"/>
    <dgm:cxn modelId="{C780CECE-5DCE-4794-9A7C-97B88D2D4B8B}" srcId="{9BA50D57-DBF6-49DF-B5B8-A55FDC6E415C}" destId="{37D75430-FCA6-4026-A30E-5F3552BA0EF2}" srcOrd="7" destOrd="0" parTransId="{B9D7DFF3-5478-42CD-B274-207A3BBBF33F}" sibTransId="{18409ABD-665C-4D10-A043-FA9F5BED6287}"/>
    <dgm:cxn modelId="{B445F93E-257E-4AB3-86EC-0CC521F1E4D4}" type="presOf" srcId="{3B4B4076-233A-4C9F-A8D2-C66FB98B7F76}" destId="{8F42F309-598E-4BB4-90F1-50E43FA524CC}" srcOrd="1" destOrd="0" presId="urn:microsoft.com/office/officeart/2005/8/layout/target3"/>
    <dgm:cxn modelId="{CF004889-A881-4764-B226-3CC0BF03A92D}" type="presOf" srcId="{5B42CE0A-B8DC-4D25-A6E9-FE2FA73ED300}" destId="{6C8D26A5-DBB8-4E90-9DA9-227A2AD5DEB3}" srcOrd="0" destOrd="3" presId="urn:microsoft.com/office/officeart/2005/8/layout/target3"/>
    <dgm:cxn modelId="{FAA1FE7F-2B05-401A-A5BC-CD1E04D814A4}" type="presOf" srcId="{3B4B4076-233A-4C9F-A8D2-C66FB98B7F76}" destId="{BD3BE9F0-0CAC-4157-9E46-0F0134B9F740}" srcOrd="0" destOrd="0" presId="urn:microsoft.com/office/officeart/2005/8/layout/target3"/>
    <dgm:cxn modelId="{E7C55D17-4B4E-44FA-A69D-9AC9391CF2D1}" type="presOf" srcId="{DCE0648A-5572-4678-8E12-434EC9142EF1}" destId="{5D617F1E-53C0-4096-832F-9EE948F88D6F}" srcOrd="0" destOrd="0" presId="urn:microsoft.com/office/officeart/2005/8/layout/target3"/>
    <dgm:cxn modelId="{56CC6B03-5AEB-4229-A733-D203A02F9938}" type="presOf" srcId="{A809E276-E84A-40E1-9F15-DD3DCA0005A3}" destId="{DBE3DE41-7537-4441-8B1C-5E8BE18ACA77}" srcOrd="0" destOrd="0" presId="urn:microsoft.com/office/officeart/2005/8/layout/target3"/>
    <dgm:cxn modelId="{94831CED-DC6D-4DBE-B20B-A728AA1ED13B}" type="presOf" srcId="{D4B634D9-934E-4169-9E77-3637D598D956}" destId="{6C8D26A5-DBB8-4E90-9DA9-227A2AD5DEB3}" srcOrd="0" destOrd="2" presId="urn:microsoft.com/office/officeart/2005/8/layout/target3"/>
    <dgm:cxn modelId="{0BDBA4E4-4369-4FB3-9E00-A2F45469ABFD}" type="presOf" srcId="{9BA50D57-DBF6-49DF-B5B8-A55FDC6E415C}" destId="{F2D11CBB-27D3-4C6C-B610-9E25E398FE2B}" srcOrd="0" destOrd="0" presId="urn:microsoft.com/office/officeart/2005/8/layout/target3"/>
    <dgm:cxn modelId="{0BA60F31-C648-4638-B68C-D2F0D507F75E}" type="presOf" srcId="{37D75430-FCA6-4026-A30E-5F3552BA0EF2}" destId="{DBE3DE41-7537-4441-8B1C-5E8BE18ACA77}" srcOrd="0" destOrd="7" presId="urn:microsoft.com/office/officeart/2005/8/layout/target3"/>
    <dgm:cxn modelId="{C3567929-8CC3-43A6-B5F4-B31B53823221}" srcId="{DCE0648A-5572-4678-8E12-434EC9142EF1}" destId="{3DC4FCD7-4C44-4D43-9CA4-A3E63B0C0808}" srcOrd="1" destOrd="0" parTransId="{4857A8A3-BD8A-4637-A3C5-32C1F52DBF89}" sibTransId="{32CC5788-5E75-4D4B-9E84-B4F93C66646A}"/>
    <dgm:cxn modelId="{1A8184E1-E6C2-4218-A7A5-669F59BC0459}" srcId="{9BA50D57-DBF6-49DF-B5B8-A55FDC6E415C}" destId="{FCAC15DB-CD73-4F30-8A60-A658B1B98F65}" srcOrd="6" destOrd="0" parTransId="{DF454A75-D25D-4606-9B2A-E2840D8E4F14}" sibTransId="{4AD24626-D33D-4F00-9F0F-218BD1FB92C5}"/>
    <dgm:cxn modelId="{2BD3D4A9-E97D-4468-AE1B-4BEE4A035103}" srcId="{DCE0648A-5572-4678-8E12-434EC9142EF1}" destId="{D4B634D9-934E-4169-9E77-3637D598D956}" srcOrd="2" destOrd="0" parTransId="{93502042-8C3E-40A0-922C-54DEFC2BCBFF}" sibTransId="{483772A6-62FC-409B-96AF-CBEEAD4DC6C6}"/>
    <dgm:cxn modelId="{3BB77857-1E32-47DE-9775-C6CF4C9E6FB0}" srcId="{9BA50D57-DBF6-49DF-B5B8-A55FDC6E415C}" destId="{001E7A05-1FE3-4859-9F65-384C94E29AE5}" srcOrd="3" destOrd="0" parTransId="{835860DC-4F3B-45D3-A36D-20FBE760FB59}" sibTransId="{F5392104-8196-4554-807D-514E5DD4D972}"/>
    <dgm:cxn modelId="{97F12048-ACB4-4CEF-AE70-7388E0FF9BBB}" type="presOf" srcId="{3DC4FCD7-4C44-4D43-9CA4-A3E63B0C0808}" destId="{6C8D26A5-DBB8-4E90-9DA9-227A2AD5DEB3}" srcOrd="0" destOrd="1" presId="urn:microsoft.com/office/officeart/2005/8/layout/target3"/>
    <dgm:cxn modelId="{1EF5B8BC-CF6A-4C64-9389-50F36F42FC78}" srcId="{3B4B4076-233A-4C9F-A8D2-C66FB98B7F76}" destId="{5485432E-0185-42E8-9715-17BDBE4DBA10}" srcOrd="1" destOrd="0" parTransId="{BADCA14A-1AFD-48DB-A0F2-EB5889C9E5D9}" sibTransId="{C2F58521-043F-4950-AA5F-443D15098325}"/>
    <dgm:cxn modelId="{8DFB696C-5055-4782-90F8-03358C15126D}" type="presParOf" srcId="{B308BFF2-F538-403B-8A02-DB8BDA6B2719}" destId="{F7B078F5-8F08-47E0-A4F8-94613BBABB9C}" srcOrd="0" destOrd="0" presId="urn:microsoft.com/office/officeart/2005/8/layout/target3"/>
    <dgm:cxn modelId="{FCE88188-B063-4A68-9B55-17F7E511117F}" type="presParOf" srcId="{B308BFF2-F538-403B-8A02-DB8BDA6B2719}" destId="{F5626BAC-AC5C-44F5-B21A-3195343B0134}" srcOrd="1" destOrd="0" presId="urn:microsoft.com/office/officeart/2005/8/layout/target3"/>
    <dgm:cxn modelId="{7A8AB378-EC26-4BF6-9B8F-E1DE79DF3001}" type="presParOf" srcId="{B308BFF2-F538-403B-8A02-DB8BDA6B2719}" destId="{BD3BE9F0-0CAC-4157-9E46-0F0134B9F740}" srcOrd="2" destOrd="0" presId="urn:microsoft.com/office/officeart/2005/8/layout/target3"/>
    <dgm:cxn modelId="{B8A5AD1E-C9F6-4729-A510-0D0B666211BE}" type="presParOf" srcId="{B308BFF2-F538-403B-8A02-DB8BDA6B2719}" destId="{42D4A862-359B-44CF-8CA5-94211F5C18E7}" srcOrd="3" destOrd="0" presId="urn:microsoft.com/office/officeart/2005/8/layout/target3"/>
    <dgm:cxn modelId="{504DC796-280B-45CA-BF7E-1706DA1414A6}" type="presParOf" srcId="{B308BFF2-F538-403B-8A02-DB8BDA6B2719}" destId="{CC0488D7-AB8B-4CB7-BE9B-5C470E029F54}" srcOrd="4" destOrd="0" presId="urn:microsoft.com/office/officeart/2005/8/layout/target3"/>
    <dgm:cxn modelId="{79CBB708-F9F5-4D75-8A27-6BE0BE296114}" type="presParOf" srcId="{B308BFF2-F538-403B-8A02-DB8BDA6B2719}" destId="{F2D11CBB-27D3-4C6C-B610-9E25E398FE2B}" srcOrd="5" destOrd="0" presId="urn:microsoft.com/office/officeart/2005/8/layout/target3"/>
    <dgm:cxn modelId="{6BDFFDEE-986F-4037-810D-4DCD509169AC}" type="presParOf" srcId="{B308BFF2-F538-403B-8A02-DB8BDA6B2719}" destId="{6537C74C-157F-4BFC-9AA2-F847C60375F3}" srcOrd="6" destOrd="0" presId="urn:microsoft.com/office/officeart/2005/8/layout/target3"/>
    <dgm:cxn modelId="{96849AAC-7020-4877-A52E-7B797DCFC472}" type="presParOf" srcId="{B308BFF2-F538-403B-8A02-DB8BDA6B2719}" destId="{65ACC6ED-26AD-412F-A0DE-EF20BC771EE5}" srcOrd="7" destOrd="0" presId="urn:microsoft.com/office/officeart/2005/8/layout/target3"/>
    <dgm:cxn modelId="{F40E30AD-3459-4E89-B94C-436094646F4E}" type="presParOf" srcId="{B308BFF2-F538-403B-8A02-DB8BDA6B2719}" destId="{5D617F1E-53C0-4096-832F-9EE948F88D6F}" srcOrd="8" destOrd="0" presId="urn:microsoft.com/office/officeart/2005/8/layout/target3"/>
    <dgm:cxn modelId="{5B3C15C9-C72F-4F36-BE20-03C0C1FE24C8}" type="presParOf" srcId="{B308BFF2-F538-403B-8A02-DB8BDA6B2719}" destId="{8F42F309-598E-4BB4-90F1-50E43FA524CC}" srcOrd="9" destOrd="0" presId="urn:microsoft.com/office/officeart/2005/8/layout/target3"/>
    <dgm:cxn modelId="{83E7725F-3CEA-48BF-A017-BB1B61320593}" type="presParOf" srcId="{B308BFF2-F538-403B-8A02-DB8BDA6B2719}" destId="{8C7249F5-6A43-4677-858A-4209B274B459}" srcOrd="10" destOrd="0" presId="urn:microsoft.com/office/officeart/2005/8/layout/target3"/>
    <dgm:cxn modelId="{0A7C9387-F9AC-4A2C-AFAD-8EE05817A1D5}" type="presParOf" srcId="{B308BFF2-F538-403B-8A02-DB8BDA6B2719}" destId="{46219803-8DC6-45F6-82DC-A32CC3A9CD7F}" srcOrd="11" destOrd="0" presId="urn:microsoft.com/office/officeart/2005/8/layout/target3"/>
    <dgm:cxn modelId="{B83FD63C-26F4-4CDF-A562-B9064196CE69}" type="presParOf" srcId="{B308BFF2-F538-403B-8A02-DB8BDA6B2719}" destId="{DBE3DE41-7537-4441-8B1C-5E8BE18ACA77}" srcOrd="12" destOrd="0" presId="urn:microsoft.com/office/officeart/2005/8/layout/target3"/>
    <dgm:cxn modelId="{DE2C657B-E9FE-462F-8385-2D0AFB71FD52}" type="presParOf" srcId="{B308BFF2-F538-403B-8A02-DB8BDA6B2719}" destId="{ABD7FEF1-1639-4E5D-83AD-F0D9A362B7EA}" srcOrd="13" destOrd="0" presId="urn:microsoft.com/office/officeart/2005/8/layout/target3"/>
    <dgm:cxn modelId="{C27A2883-4A0D-4BBF-AEED-FB84743FDCB3}" type="presParOf" srcId="{B308BFF2-F538-403B-8A02-DB8BDA6B2719}" destId="{6C8D26A5-DBB8-4E90-9DA9-227A2AD5DEB3}" srcOrd="14" destOrd="0" presId="urn:microsoft.com/office/officeart/2005/8/layout/target3"/>
  </dgm:cxnLst>
  <dgm:bg>
    <a:effectLst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7B4DFB-67FC-4DF7-832F-55CCF897D9C1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E1FB5D76-FBB6-4A58-9A69-517AF500D05A}">
      <dgm:prSet phldrT="[Text]" custT="1"/>
      <dgm:spPr/>
      <dgm:t>
        <a:bodyPr/>
        <a:lstStyle/>
        <a:p>
          <a:r>
            <a:rPr lang="hu-HU" sz="1800" noProof="0" dirty="0" smtClean="0"/>
            <a:t>Megállapodás</a:t>
          </a:r>
        </a:p>
        <a:p>
          <a:r>
            <a:rPr lang="hu-HU" sz="1800" noProof="0" dirty="0" smtClean="0"/>
            <a:t>digitális partnerségről</a:t>
          </a:r>
        </a:p>
        <a:p>
          <a:r>
            <a:rPr lang="hu-HU" sz="1800" noProof="0" dirty="0" smtClean="0"/>
            <a:t>2017. március 28., Düsseldorf</a:t>
          </a:r>
        </a:p>
        <a:p>
          <a:endParaRPr lang="hu-HU" sz="2400" noProof="0" dirty="0" smtClean="0"/>
        </a:p>
        <a:p>
          <a:r>
            <a:rPr lang="hu-HU" sz="2400" noProof="0" dirty="0" smtClean="0"/>
            <a:t> </a:t>
          </a:r>
          <a:endParaRPr lang="hu-HU" sz="2400" noProof="0" dirty="0"/>
        </a:p>
      </dgm:t>
    </dgm:pt>
    <dgm:pt modelId="{17CB2123-48DD-4C71-B2D2-018172F5778B}" type="parTrans" cxnId="{1BB60B89-6499-4A66-BC74-67686E269CCE}">
      <dgm:prSet/>
      <dgm:spPr/>
      <dgm:t>
        <a:bodyPr/>
        <a:lstStyle/>
        <a:p>
          <a:endParaRPr lang="hu-HU" noProof="0"/>
        </a:p>
      </dgm:t>
    </dgm:pt>
    <dgm:pt modelId="{2ED48579-2925-450B-A053-00984BCF4EEC}" type="sibTrans" cxnId="{1BB60B89-6499-4A66-BC74-67686E269CCE}">
      <dgm:prSet/>
      <dgm:spPr/>
      <dgm:t>
        <a:bodyPr/>
        <a:lstStyle/>
        <a:p>
          <a:endParaRPr lang="hu-HU" noProof="0"/>
        </a:p>
      </dgm:t>
    </dgm:pt>
    <dgm:pt modelId="{71A49469-059D-4681-A139-8231C7FA4F77}">
      <dgm:prSet phldrT="[Text]" custT="1"/>
      <dgm:spPr/>
      <dgm:t>
        <a:bodyPr/>
        <a:lstStyle/>
        <a:p>
          <a:r>
            <a:rPr lang="hu-HU" sz="1400" noProof="0" dirty="0" smtClean="0"/>
            <a:t>2017. március 28: Be </a:t>
          </a:r>
          <a:r>
            <a:rPr lang="hu-HU" sz="1400" noProof="0" dirty="0" err="1" smtClean="0"/>
            <a:t>Smart</a:t>
          </a:r>
          <a:r>
            <a:rPr lang="hu-HU" sz="1400" noProof="0" dirty="0" smtClean="0"/>
            <a:t>! </a:t>
          </a:r>
          <a:r>
            <a:rPr lang="hu-HU" sz="1400" noProof="0" dirty="0" err="1" smtClean="0"/>
            <a:t>Hungarian</a:t>
          </a:r>
          <a:r>
            <a:rPr lang="hu-HU" sz="1400" noProof="0" dirty="0" smtClean="0"/>
            <a:t> </a:t>
          </a:r>
          <a:r>
            <a:rPr lang="hu-HU" sz="1400" noProof="0" dirty="0" err="1" smtClean="0"/>
            <a:t>Tech</a:t>
          </a:r>
          <a:r>
            <a:rPr lang="hu-HU" sz="1400" noProof="0" dirty="0" smtClean="0"/>
            <a:t> Day</a:t>
          </a:r>
        </a:p>
        <a:p>
          <a:r>
            <a:rPr lang="hu-HU" sz="1400" noProof="0" dirty="0" smtClean="0"/>
            <a:t>2017. június Be </a:t>
          </a:r>
          <a:r>
            <a:rPr lang="hu-HU" sz="1400" noProof="0" dirty="0" err="1" smtClean="0"/>
            <a:t>Smart</a:t>
          </a:r>
          <a:r>
            <a:rPr lang="hu-HU" sz="1400" noProof="0" dirty="0" smtClean="0"/>
            <a:t>! </a:t>
          </a:r>
          <a:r>
            <a:rPr lang="hu-HU" sz="1400" noProof="0" dirty="0" err="1" smtClean="0"/>
            <a:t>Hungarian</a:t>
          </a:r>
          <a:r>
            <a:rPr lang="hu-HU" sz="1400" noProof="0" dirty="0" smtClean="0"/>
            <a:t> E-Health Day</a:t>
          </a:r>
        </a:p>
        <a:p>
          <a:r>
            <a:rPr lang="hu-HU" sz="1400" noProof="0" dirty="0" smtClean="0"/>
            <a:t>2017 december 14. Be </a:t>
          </a:r>
          <a:r>
            <a:rPr lang="hu-HU" sz="1400" noProof="0" dirty="0" err="1" smtClean="0"/>
            <a:t>Smart</a:t>
          </a:r>
          <a:r>
            <a:rPr lang="hu-HU" sz="1400" noProof="0" dirty="0" smtClean="0"/>
            <a:t>! </a:t>
          </a:r>
          <a:r>
            <a:rPr lang="hu-HU" sz="1400" noProof="0" dirty="0" err="1" smtClean="0"/>
            <a:t>Hungarian</a:t>
          </a:r>
          <a:r>
            <a:rPr lang="hu-HU" sz="1400" noProof="0" dirty="0" smtClean="0"/>
            <a:t> </a:t>
          </a:r>
          <a:r>
            <a:rPr lang="hu-HU" sz="1400" noProof="0" dirty="0" err="1" smtClean="0"/>
            <a:t>Smart</a:t>
          </a:r>
          <a:r>
            <a:rPr lang="hu-HU" sz="1400" noProof="0" dirty="0" smtClean="0"/>
            <a:t> City and </a:t>
          </a:r>
          <a:r>
            <a:rPr lang="hu-HU" sz="1400" noProof="0" dirty="0" err="1" smtClean="0"/>
            <a:t>Mobility</a:t>
          </a:r>
          <a:r>
            <a:rPr lang="hu-HU" sz="1400" noProof="0" dirty="0" smtClean="0"/>
            <a:t> Day </a:t>
          </a:r>
        </a:p>
        <a:p>
          <a:r>
            <a:rPr lang="hu-HU" sz="1400" noProof="0" dirty="0" smtClean="0"/>
            <a:t>2018. március 27. </a:t>
          </a:r>
          <a:r>
            <a:rPr lang="hu-HU" sz="1400" noProof="0" dirty="0" err="1" smtClean="0"/>
            <a:t>Rheinland</a:t>
          </a:r>
          <a:r>
            <a:rPr lang="hu-HU" sz="1400" noProof="0" dirty="0" smtClean="0"/>
            <a:t> </a:t>
          </a:r>
          <a:r>
            <a:rPr lang="hu-HU" sz="1400" noProof="0" dirty="0" err="1" smtClean="0"/>
            <a:t>Pitch</a:t>
          </a:r>
          <a:r>
            <a:rPr lang="hu-HU" sz="1400" noProof="0" dirty="0" smtClean="0"/>
            <a:t>-elődöntő Budapest </a:t>
          </a:r>
        </a:p>
        <a:p>
          <a:r>
            <a:rPr lang="hu-HU" sz="1400" noProof="0" dirty="0" smtClean="0"/>
            <a:t>2018. június 26. </a:t>
          </a:r>
          <a:r>
            <a:rPr lang="hu-HU" sz="1400" noProof="0" dirty="0" err="1" smtClean="0"/>
            <a:t>Rheinland</a:t>
          </a:r>
          <a:r>
            <a:rPr lang="hu-HU" sz="1400" noProof="0" dirty="0" smtClean="0"/>
            <a:t> </a:t>
          </a:r>
          <a:r>
            <a:rPr lang="hu-HU" sz="1400" noProof="0" dirty="0" err="1" smtClean="0"/>
            <a:t>Pitch</a:t>
          </a:r>
          <a:r>
            <a:rPr lang="hu-HU" sz="1400" noProof="0" dirty="0" smtClean="0"/>
            <a:t>-döntő Düsseldorf</a:t>
          </a:r>
        </a:p>
        <a:p>
          <a:endParaRPr lang="hu-HU" sz="1400" noProof="0" dirty="0" smtClean="0"/>
        </a:p>
        <a:p>
          <a:endParaRPr lang="hu-HU" sz="1400" noProof="0" dirty="0" smtClean="0"/>
        </a:p>
        <a:p>
          <a:endParaRPr lang="hu-HU" sz="1400" noProof="0" dirty="0" smtClean="0"/>
        </a:p>
        <a:p>
          <a:endParaRPr lang="hu-HU" sz="1400" noProof="0" dirty="0" smtClean="0"/>
        </a:p>
        <a:p>
          <a:endParaRPr lang="hu-HU" sz="1400" noProof="0" dirty="0" smtClean="0"/>
        </a:p>
        <a:p>
          <a:endParaRPr lang="hu-HU" sz="1600" noProof="0" dirty="0"/>
        </a:p>
      </dgm:t>
    </dgm:pt>
    <dgm:pt modelId="{5BCA6A7B-7426-4B5D-844A-19BADA082EEF}" type="parTrans" cxnId="{C71DF406-CD4E-40E7-AFAE-0BBA139771AC}">
      <dgm:prSet/>
      <dgm:spPr/>
      <dgm:t>
        <a:bodyPr/>
        <a:lstStyle/>
        <a:p>
          <a:endParaRPr lang="hu-HU" noProof="0"/>
        </a:p>
      </dgm:t>
    </dgm:pt>
    <dgm:pt modelId="{27E8BEEE-0612-4B7C-A570-8F78C352B5B0}" type="sibTrans" cxnId="{C71DF406-CD4E-40E7-AFAE-0BBA139771AC}">
      <dgm:prSet/>
      <dgm:spPr/>
      <dgm:t>
        <a:bodyPr/>
        <a:lstStyle/>
        <a:p>
          <a:endParaRPr lang="hu-HU" noProof="0"/>
        </a:p>
      </dgm:t>
    </dgm:pt>
    <dgm:pt modelId="{98377E3E-83B0-4C13-9AB8-82A03CC895CF}">
      <dgm:prSet phldrT="[Text]" custT="1"/>
      <dgm:spPr/>
      <dgm:t>
        <a:bodyPr/>
        <a:lstStyle/>
        <a:p>
          <a:r>
            <a:rPr lang="hu-HU" sz="1800" noProof="0" dirty="0" smtClean="0"/>
            <a:t>Közös </a:t>
          </a:r>
          <a:r>
            <a:rPr lang="hu-HU" sz="1800" b="1" noProof="0" dirty="0" smtClean="0"/>
            <a:t>rendezvények</a:t>
          </a:r>
          <a:r>
            <a:rPr lang="hu-HU" sz="1800" noProof="0" dirty="0" smtClean="0"/>
            <a:t>, </a:t>
          </a:r>
          <a:r>
            <a:rPr lang="hu-HU" sz="1800" noProof="0" dirty="0" err="1" smtClean="0"/>
            <a:t>startup</a:t>
          </a:r>
          <a:r>
            <a:rPr lang="hu-HU" sz="1800" noProof="0" dirty="0" smtClean="0"/>
            <a:t> </a:t>
          </a:r>
          <a:r>
            <a:rPr lang="hu-HU" sz="1800" b="1" noProof="0" dirty="0" smtClean="0"/>
            <a:t>delegációk</a:t>
          </a:r>
          <a:r>
            <a:rPr lang="hu-HU" sz="1800" noProof="0" dirty="0" smtClean="0"/>
            <a:t> szervezése. </a:t>
          </a:r>
        </a:p>
        <a:p>
          <a:r>
            <a:rPr lang="hu-HU" sz="1800" noProof="0" dirty="0" smtClean="0"/>
            <a:t>Cél:  </a:t>
          </a:r>
          <a:r>
            <a:rPr lang="hu-HU" sz="1800" noProof="0" dirty="0" err="1" smtClean="0"/>
            <a:t>üzletfejelsztés</a:t>
          </a:r>
          <a:r>
            <a:rPr lang="hu-HU" sz="1800" noProof="0" dirty="0" smtClean="0"/>
            <a:t> kooperációk magyar és NRW </a:t>
          </a:r>
          <a:r>
            <a:rPr lang="hu-HU" sz="1800" noProof="0" dirty="0" err="1" smtClean="0"/>
            <a:t>startupok</a:t>
          </a:r>
          <a:r>
            <a:rPr lang="hu-HU" sz="1800" noProof="0" dirty="0" smtClean="0"/>
            <a:t> és nagyvállalatok között.</a:t>
          </a:r>
        </a:p>
        <a:p>
          <a:endParaRPr lang="hu-HU" sz="1800" noProof="0" dirty="0" smtClean="0"/>
        </a:p>
        <a:p>
          <a:endParaRPr lang="hu-HU" sz="1800" noProof="0" dirty="0" smtClean="0"/>
        </a:p>
        <a:p>
          <a:endParaRPr lang="hu-HU" sz="1800" noProof="0" dirty="0" smtClean="0"/>
        </a:p>
        <a:p>
          <a:endParaRPr lang="hu-HU" sz="1800" noProof="0" dirty="0" smtClean="0"/>
        </a:p>
        <a:p>
          <a:endParaRPr lang="hu-HU" sz="1800" noProof="0" dirty="0" smtClean="0"/>
        </a:p>
      </dgm:t>
    </dgm:pt>
    <dgm:pt modelId="{7A2DB50F-43F5-4473-89CF-EEEFF8C1CC02}" type="sibTrans" cxnId="{6A8A5B01-719C-46E3-9090-D38DDC80538A}">
      <dgm:prSet/>
      <dgm:spPr/>
      <dgm:t>
        <a:bodyPr/>
        <a:lstStyle/>
        <a:p>
          <a:endParaRPr lang="hu-HU" noProof="0"/>
        </a:p>
      </dgm:t>
    </dgm:pt>
    <dgm:pt modelId="{A9A802D5-19E9-47BA-AAA7-CE7E3540AFD4}" type="parTrans" cxnId="{6A8A5B01-719C-46E3-9090-D38DDC80538A}">
      <dgm:prSet/>
      <dgm:spPr/>
      <dgm:t>
        <a:bodyPr/>
        <a:lstStyle/>
        <a:p>
          <a:endParaRPr lang="hu-HU" noProof="0"/>
        </a:p>
      </dgm:t>
    </dgm:pt>
    <dgm:pt modelId="{040E8880-F900-4E5D-957C-0F8AFCFE4585}" type="pres">
      <dgm:prSet presAssocID="{177B4DFB-67FC-4DF7-832F-55CCF897D9C1}" presName="CompostProcess" presStyleCnt="0">
        <dgm:presLayoutVars>
          <dgm:dir/>
          <dgm:resizeHandles val="exact"/>
        </dgm:presLayoutVars>
      </dgm:prSet>
      <dgm:spPr/>
    </dgm:pt>
    <dgm:pt modelId="{5263EB06-7634-4EF3-ADD9-E380AC78EBD4}" type="pres">
      <dgm:prSet presAssocID="{177B4DFB-67FC-4DF7-832F-55CCF897D9C1}" presName="arrow" presStyleLbl="bgShp" presStyleIdx="0" presStyleCnt="1"/>
      <dgm:spPr/>
      <dgm:t>
        <a:bodyPr/>
        <a:lstStyle/>
        <a:p>
          <a:endParaRPr lang="hu-HU"/>
        </a:p>
      </dgm:t>
    </dgm:pt>
    <dgm:pt modelId="{479541B0-E654-4ABF-9105-05FC22C1066E}" type="pres">
      <dgm:prSet presAssocID="{177B4DFB-67FC-4DF7-832F-55CCF897D9C1}" presName="linearProcess" presStyleCnt="0"/>
      <dgm:spPr/>
    </dgm:pt>
    <dgm:pt modelId="{6AE956F3-3A10-4D73-B84A-BA268DE4BD31}" type="pres">
      <dgm:prSet presAssocID="{E1FB5D76-FBB6-4A58-9A69-517AF500D05A}" presName="textNode" presStyleLbl="node1" presStyleIdx="0" presStyleCnt="3" custScaleX="185618" custScaleY="250000" custLinFactNeighborX="-78190" custLinFactNeighborY="70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9B62FA-AB94-4BC8-9897-B34EA0AFD384}" type="pres">
      <dgm:prSet presAssocID="{2ED48579-2925-450B-A053-00984BCF4EEC}" presName="sibTrans" presStyleCnt="0"/>
      <dgm:spPr/>
    </dgm:pt>
    <dgm:pt modelId="{B94A5A5A-E7E9-49DD-99C6-F64F74DC8B95}" type="pres">
      <dgm:prSet presAssocID="{98377E3E-83B0-4C13-9AB8-82A03CC895CF}" presName="textNode" presStyleLbl="node1" presStyleIdx="1" presStyleCnt="3" custScaleX="190620" custScaleY="250000" custLinFactX="-3784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2F7931-AF76-4ECC-88A3-B0971DE6961E}" type="pres">
      <dgm:prSet presAssocID="{7A2DB50F-43F5-4473-89CF-EEEFF8C1CC02}" presName="sibTrans" presStyleCnt="0"/>
      <dgm:spPr/>
    </dgm:pt>
    <dgm:pt modelId="{1AED8D05-0371-4E06-A1C8-163D8CE9DA34}" type="pres">
      <dgm:prSet presAssocID="{71A49469-059D-4681-A139-8231C7FA4F77}" presName="textNode" presStyleLbl="node1" presStyleIdx="2" presStyleCnt="3" custScaleX="169166" custScaleY="250000" custLinFactX="-14965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4DF40F-2BD6-47F5-8377-19FDF1B66E3E}" type="presOf" srcId="{98377E3E-83B0-4C13-9AB8-82A03CC895CF}" destId="{B94A5A5A-E7E9-49DD-99C6-F64F74DC8B95}" srcOrd="0" destOrd="0" presId="urn:microsoft.com/office/officeart/2005/8/layout/hProcess9"/>
    <dgm:cxn modelId="{86F97E34-8CF7-4506-BC81-AA2ECD26F2EC}" type="presOf" srcId="{177B4DFB-67FC-4DF7-832F-55CCF897D9C1}" destId="{040E8880-F900-4E5D-957C-0F8AFCFE4585}" srcOrd="0" destOrd="0" presId="urn:microsoft.com/office/officeart/2005/8/layout/hProcess9"/>
    <dgm:cxn modelId="{CFEDB393-737D-4D46-A143-9A8B635C13E4}" type="presOf" srcId="{71A49469-059D-4681-A139-8231C7FA4F77}" destId="{1AED8D05-0371-4E06-A1C8-163D8CE9DA34}" srcOrd="0" destOrd="0" presId="urn:microsoft.com/office/officeart/2005/8/layout/hProcess9"/>
    <dgm:cxn modelId="{5193A522-9C1D-40CA-842F-58B1A93AB452}" type="presOf" srcId="{E1FB5D76-FBB6-4A58-9A69-517AF500D05A}" destId="{6AE956F3-3A10-4D73-B84A-BA268DE4BD31}" srcOrd="0" destOrd="0" presId="urn:microsoft.com/office/officeart/2005/8/layout/hProcess9"/>
    <dgm:cxn modelId="{1BB60B89-6499-4A66-BC74-67686E269CCE}" srcId="{177B4DFB-67FC-4DF7-832F-55CCF897D9C1}" destId="{E1FB5D76-FBB6-4A58-9A69-517AF500D05A}" srcOrd="0" destOrd="0" parTransId="{17CB2123-48DD-4C71-B2D2-018172F5778B}" sibTransId="{2ED48579-2925-450B-A053-00984BCF4EEC}"/>
    <dgm:cxn modelId="{C71DF406-CD4E-40E7-AFAE-0BBA139771AC}" srcId="{177B4DFB-67FC-4DF7-832F-55CCF897D9C1}" destId="{71A49469-059D-4681-A139-8231C7FA4F77}" srcOrd="2" destOrd="0" parTransId="{5BCA6A7B-7426-4B5D-844A-19BADA082EEF}" sibTransId="{27E8BEEE-0612-4B7C-A570-8F78C352B5B0}"/>
    <dgm:cxn modelId="{6A8A5B01-719C-46E3-9090-D38DDC80538A}" srcId="{177B4DFB-67FC-4DF7-832F-55CCF897D9C1}" destId="{98377E3E-83B0-4C13-9AB8-82A03CC895CF}" srcOrd="1" destOrd="0" parTransId="{A9A802D5-19E9-47BA-AAA7-CE7E3540AFD4}" sibTransId="{7A2DB50F-43F5-4473-89CF-EEEFF8C1CC02}"/>
    <dgm:cxn modelId="{7EE1039F-9363-45CC-AC72-6AA2B006DA14}" type="presParOf" srcId="{040E8880-F900-4E5D-957C-0F8AFCFE4585}" destId="{5263EB06-7634-4EF3-ADD9-E380AC78EBD4}" srcOrd="0" destOrd="0" presId="urn:microsoft.com/office/officeart/2005/8/layout/hProcess9"/>
    <dgm:cxn modelId="{AF99E589-39B4-4496-A8E3-73983E372312}" type="presParOf" srcId="{040E8880-F900-4E5D-957C-0F8AFCFE4585}" destId="{479541B0-E654-4ABF-9105-05FC22C1066E}" srcOrd="1" destOrd="0" presId="urn:microsoft.com/office/officeart/2005/8/layout/hProcess9"/>
    <dgm:cxn modelId="{D6907AC8-9A1B-4D77-9A58-A443F8FA32FF}" type="presParOf" srcId="{479541B0-E654-4ABF-9105-05FC22C1066E}" destId="{6AE956F3-3A10-4D73-B84A-BA268DE4BD31}" srcOrd="0" destOrd="0" presId="urn:microsoft.com/office/officeart/2005/8/layout/hProcess9"/>
    <dgm:cxn modelId="{F70AD378-B264-4B56-B577-6E72CE79A00E}" type="presParOf" srcId="{479541B0-E654-4ABF-9105-05FC22C1066E}" destId="{579B62FA-AB94-4BC8-9897-B34EA0AFD384}" srcOrd="1" destOrd="0" presId="urn:microsoft.com/office/officeart/2005/8/layout/hProcess9"/>
    <dgm:cxn modelId="{244478C6-D886-4F0F-A328-7F501C3D89EB}" type="presParOf" srcId="{479541B0-E654-4ABF-9105-05FC22C1066E}" destId="{B94A5A5A-E7E9-49DD-99C6-F64F74DC8B95}" srcOrd="2" destOrd="0" presId="urn:microsoft.com/office/officeart/2005/8/layout/hProcess9"/>
    <dgm:cxn modelId="{E6D4832B-28FC-4D3E-B278-5F3B91F2C588}" type="presParOf" srcId="{479541B0-E654-4ABF-9105-05FC22C1066E}" destId="{D92F7931-AF76-4ECC-88A3-B0971DE6961E}" srcOrd="3" destOrd="0" presId="urn:microsoft.com/office/officeart/2005/8/layout/hProcess9"/>
    <dgm:cxn modelId="{E8EA1171-276D-4FC9-8456-4316021A7FC6}" type="presParOf" srcId="{479541B0-E654-4ABF-9105-05FC22C1066E}" destId="{1AED8D05-0371-4E06-A1C8-163D8CE9DA3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0A9EEC-A1F3-4021-B282-84BE9DACC00E}" type="doc">
      <dgm:prSet loTypeId="urn:microsoft.com/office/officeart/2005/8/layout/vList3#1" loCatId="list" qsTypeId="urn:microsoft.com/office/officeart/2005/8/quickstyle/simple3" qsCatId="simple" csTypeId="urn:microsoft.com/office/officeart/2005/8/colors/accent1_2" csCatId="accent1" phldr="1"/>
      <dgm:spPr/>
    </dgm:pt>
    <dgm:pt modelId="{7FD2CFB3-6BBB-48E8-A19F-50DAD7A3CAD1}">
      <dgm:prSet phldrT="[Text]"/>
      <dgm:spPr/>
      <dgm:t>
        <a:bodyPr/>
        <a:lstStyle/>
        <a:p>
          <a:r>
            <a:rPr lang="hu-HU" noProof="0" dirty="0" smtClean="0"/>
            <a:t>A Főkonzulátus </a:t>
          </a:r>
          <a:r>
            <a:rPr lang="hu-HU" noProof="0" dirty="0" err="1" smtClean="0"/>
            <a:t>startup</a:t>
          </a:r>
          <a:r>
            <a:rPr lang="hu-HU" noProof="0" dirty="0" smtClean="0"/>
            <a:t> aktivitásának első látványos sikere</a:t>
          </a:r>
          <a:endParaRPr lang="hu-HU" noProof="0" dirty="0"/>
        </a:p>
      </dgm:t>
    </dgm:pt>
    <dgm:pt modelId="{138052AC-7CF3-4C5C-A9FA-E969EA70EE78}" type="parTrans" cxnId="{7F288708-7F26-485D-9FCD-2D9F8F2C8C79}">
      <dgm:prSet/>
      <dgm:spPr/>
      <dgm:t>
        <a:bodyPr/>
        <a:lstStyle/>
        <a:p>
          <a:endParaRPr lang="hu-HU" noProof="0"/>
        </a:p>
      </dgm:t>
    </dgm:pt>
    <dgm:pt modelId="{465AA3D7-2839-4551-A6D1-E61178C55C66}" type="sibTrans" cxnId="{7F288708-7F26-485D-9FCD-2D9F8F2C8C79}">
      <dgm:prSet/>
      <dgm:spPr/>
      <dgm:t>
        <a:bodyPr/>
        <a:lstStyle/>
        <a:p>
          <a:endParaRPr lang="hu-HU" noProof="0"/>
        </a:p>
      </dgm:t>
    </dgm:pt>
    <dgm:pt modelId="{BA50CEE2-C292-4705-AB0E-33D680F080D3}">
      <dgm:prSet phldrT="[Text]"/>
      <dgm:spPr/>
      <dgm:t>
        <a:bodyPr/>
        <a:lstStyle/>
        <a:p>
          <a:r>
            <a:rPr lang="hu-HU" noProof="0" dirty="0" smtClean="0"/>
            <a:t>2017 június: első külföldi telephely a dortmundi reptéren</a:t>
          </a:r>
          <a:endParaRPr lang="hu-HU" noProof="0" dirty="0"/>
        </a:p>
      </dgm:t>
    </dgm:pt>
    <dgm:pt modelId="{AC4A0E10-CB76-42A9-9F60-94BA99258952}" type="parTrans" cxnId="{31D954BE-9A5B-4F33-8224-0D7CEDE794F9}">
      <dgm:prSet/>
      <dgm:spPr/>
      <dgm:t>
        <a:bodyPr/>
        <a:lstStyle/>
        <a:p>
          <a:endParaRPr lang="hu-HU" noProof="0"/>
        </a:p>
      </dgm:t>
    </dgm:pt>
    <dgm:pt modelId="{612018B0-3F07-49C1-9BE0-FD1C23E7D5C8}" type="sibTrans" cxnId="{31D954BE-9A5B-4F33-8224-0D7CEDE794F9}">
      <dgm:prSet/>
      <dgm:spPr/>
      <dgm:t>
        <a:bodyPr/>
        <a:lstStyle/>
        <a:p>
          <a:endParaRPr lang="hu-HU" noProof="0"/>
        </a:p>
      </dgm:t>
    </dgm:pt>
    <dgm:pt modelId="{6869E6AD-8C90-4F21-BEA9-734BF8A72C95}">
      <dgm:prSet phldrT="[Text]"/>
      <dgm:spPr/>
      <dgm:t>
        <a:bodyPr/>
        <a:lstStyle/>
        <a:p>
          <a:r>
            <a:rPr lang="hu-HU" noProof="0" dirty="0" smtClean="0"/>
            <a:t>2018 május: düsseldorfi reptér</a:t>
          </a:r>
          <a:endParaRPr lang="hu-HU" noProof="0" dirty="0"/>
        </a:p>
      </dgm:t>
    </dgm:pt>
    <dgm:pt modelId="{4C127B45-4902-4460-865F-000A853E5738}" type="parTrans" cxnId="{749DD84E-5576-45AA-B099-A7A8C2677C80}">
      <dgm:prSet/>
      <dgm:spPr/>
      <dgm:t>
        <a:bodyPr/>
        <a:lstStyle/>
        <a:p>
          <a:endParaRPr lang="hu-HU" noProof="0"/>
        </a:p>
      </dgm:t>
    </dgm:pt>
    <dgm:pt modelId="{56C2DC52-8D99-4C92-81FA-BBA36F8D5C20}" type="sibTrans" cxnId="{749DD84E-5576-45AA-B099-A7A8C2677C80}">
      <dgm:prSet/>
      <dgm:spPr/>
      <dgm:t>
        <a:bodyPr/>
        <a:lstStyle/>
        <a:p>
          <a:endParaRPr lang="hu-HU" noProof="0"/>
        </a:p>
      </dgm:t>
    </dgm:pt>
    <dgm:pt modelId="{48F8D795-17DC-4FDA-B995-2265CEFF5124}">
      <dgm:prSet phldrT="[Text]"/>
      <dgm:spPr/>
      <dgm:t>
        <a:bodyPr/>
        <a:lstStyle/>
        <a:p>
          <a:r>
            <a:rPr lang="hu-HU" noProof="0" dirty="0" smtClean="0"/>
            <a:t>Be </a:t>
          </a:r>
          <a:r>
            <a:rPr lang="hu-HU" noProof="0" dirty="0" err="1" smtClean="0"/>
            <a:t>smart</a:t>
          </a:r>
          <a:r>
            <a:rPr lang="hu-HU" noProof="0" dirty="0" smtClean="0"/>
            <a:t> – </a:t>
          </a:r>
          <a:r>
            <a:rPr lang="hu-HU" noProof="0" dirty="0" err="1" smtClean="0"/>
            <a:t>Hungarian</a:t>
          </a:r>
          <a:r>
            <a:rPr lang="hu-HU" noProof="0" dirty="0" smtClean="0"/>
            <a:t> </a:t>
          </a:r>
          <a:r>
            <a:rPr lang="hu-HU" noProof="0" dirty="0" err="1" smtClean="0"/>
            <a:t>Tech</a:t>
          </a:r>
          <a:r>
            <a:rPr lang="hu-HU" noProof="0" dirty="0" smtClean="0"/>
            <a:t> Day 2017 első hely</a:t>
          </a:r>
          <a:endParaRPr lang="hu-HU" noProof="0" dirty="0"/>
        </a:p>
      </dgm:t>
    </dgm:pt>
    <dgm:pt modelId="{75358A58-6A0A-42B7-8632-F10270DED0FF}" type="parTrans" cxnId="{BEA6D506-D716-44E0-B012-281B76379E35}">
      <dgm:prSet/>
      <dgm:spPr/>
      <dgm:t>
        <a:bodyPr/>
        <a:lstStyle/>
        <a:p>
          <a:endParaRPr lang="hu-HU" noProof="0"/>
        </a:p>
      </dgm:t>
    </dgm:pt>
    <dgm:pt modelId="{25737AE1-B100-4F68-A727-8EA495043B7E}" type="sibTrans" cxnId="{BEA6D506-D716-44E0-B012-281B76379E35}">
      <dgm:prSet/>
      <dgm:spPr/>
      <dgm:t>
        <a:bodyPr/>
        <a:lstStyle/>
        <a:p>
          <a:endParaRPr lang="hu-HU" noProof="0"/>
        </a:p>
      </dgm:t>
    </dgm:pt>
    <dgm:pt modelId="{42972CCA-44F0-45AE-968E-2E4AC0C92DA1}">
      <dgm:prSet phldrT="[Text]"/>
      <dgm:spPr/>
      <dgm:t>
        <a:bodyPr/>
        <a:lstStyle/>
        <a:p>
          <a:r>
            <a:rPr lang="hu-HU" noProof="0" dirty="0" smtClean="0"/>
            <a:t>2018 február: 1,4 millió euró az </a:t>
          </a:r>
          <a:r>
            <a:rPr lang="hu-HU" noProof="0" dirty="0" err="1" smtClean="0"/>
            <a:t>Innogy</a:t>
          </a:r>
          <a:r>
            <a:rPr lang="hu-HU" noProof="0" dirty="0" smtClean="0"/>
            <a:t> </a:t>
          </a:r>
          <a:r>
            <a:rPr lang="hu-HU" noProof="0" dirty="0" err="1" smtClean="0"/>
            <a:t>Innovation</a:t>
          </a:r>
          <a:r>
            <a:rPr lang="hu-HU" noProof="0" dirty="0" smtClean="0"/>
            <a:t> </a:t>
          </a:r>
          <a:r>
            <a:rPr lang="hu-HU" noProof="0" dirty="0" err="1" smtClean="0"/>
            <a:t>Hub</a:t>
          </a:r>
          <a:r>
            <a:rPr lang="hu-HU" noProof="0" dirty="0" smtClean="0"/>
            <a:t> által</a:t>
          </a:r>
          <a:endParaRPr lang="hu-HU" noProof="0" dirty="0"/>
        </a:p>
      </dgm:t>
    </dgm:pt>
    <dgm:pt modelId="{5F4B010B-3DC1-46DE-8DFB-6638D1B30ED6}" type="parTrans" cxnId="{13E985E1-2B8B-4669-9197-F512F01C1800}">
      <dgm:prSet/>
      <dgm:spPr/>
      <dgm:t>
        <a:bodyPr/>
        <a:lstStyle/>
        <a:p>
          <a:endParaRPr lang="hu-HU" noProof="0"/>
        </a:p>
      </dgm:t>
    </dgm:pt>
    <dgm:pt modelId="{7E98FFBB-89E2-42A3-B425-D15C3F17D21A}" type="sibTrans" cxnId="{13E985E1-2B8B-4669-9197-F512F01C1800}">
      <dgm:prSet/>
      <dgm:spPr/>
      <dgm:t>
        <a:bodyPr/>
        <a:lstStyle/>
        <a:p>
          <a:endParaRPr lang="hu-HU" noProof="0"/>
        </a:p>
      </dgm:t>
    </dgm:pt>
    <dgm:pt modelId="{1BA5EF50-916E-406C-BBFC-185075569AAF}" type="pres">
      <dgm:prSet presAssocID="{1E0A9EEC-A1F3-4021-B282-84BE9DACC00E}" presName="linearFlow" presStyleCnt="0">
        <dgm:presLayoutVars>
          <dgm:dir/>
          <dgm:resizeHandles val="exact"/>
        </dgm:presLayoutVars>
      </dgm:prSet>
      <dgm:spPr/>
    </dgm:pt>
    <dgm:pt modelId="{B0D61B46-CDAB-4426-8DD2-AAA1C4963565}" type="pres">
      <dgm:prSet presAssocID="{7FD2CFB3-6BBB-48E8-A19F-50DAD7A3CAD1}" presName="composite" presStyleCnt="0"/>
      <dgm:spPr/>
    </dgm:pt>
    <dgm:pt modelId="{84EF41A3-CB03-44D6-B8CD-5D406F609E67}" type="pres">
      <dgm:prSet presAssocID="{7FD2CFB3-6BBB-48E8-A19F-50DAD7A3CAD1}" presName="imgShp" presStyleLbl="fgImgPlace1" presStyleIdx="0" presStyleCnt="1" custLinFactNeighborX="-6011" custLinFactNeighborY="348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0E086EE-326A-4119-A981-C734C709883A}" type="pres">
      <dgm:prSet presAssocID="{7FD2CFB3-6BBB-48E8-A19F-50DAD7A3CAD1}" presName="txShp" presStyleLbl="node1" presStyleIdx="0" presStyleCnt="1" custLinFactNeighborX="-1800" custLinFactNeighborY="1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288708-7F26-485D-9FCD-2D9F8F2C8C79}" srcId="{1E0A9EEC-A1F3-4021-B282-84BE9DACC00E}" destId="{7FD2CFB3-6BBB-48E8-A19F-50DAD7A3CAD1}" srcOrd="0" destOrd="0" parTransId="{138052AC-7CF3-4C5C-A9FA-E969EA70EE78}" sibTransId="{465AA3D7-2839-4551-A6D1-E61178C55C66}"/>
    <dgm:cxn modelId="{2CE3335B-2446-4B20-849D-8EA073C9BEFF}" type="presOf" srcId="{BA50CEE2-C292-4705-AB0E-33D680F080D3}" destId="{70E086EE-326A-4119-A981-C734C709883A}" srcOrd="0" destOrd="1" presId="urn:microsoft.com/office/officeart/2005/8/layout/vList3#1"/>
    <dgm:cxn modelId="{50F67CFA-1F90-4EF3-9D9B-90F7A16AFA7F}" type="presOf" srcId="{6869E6AD-8C90-4F21-BEA9-734BF8A72C95}" destId="{70E086EE-326A-4119-A981-C734C709883A}" srcOrd="0" destOrd="2" presId="urn:microsoft.com/office/officeart/2005/8/layout/vList3#1"/>
    <dgm:cxn modelId="{09644989-8F1D-4AAF-8105-436366AE6624}" type="presOf" srcId="{1E0A9EEC-A1F3-4021-B282-84BE9DACC00E}" destId="{1BA5EF50-916E-406C-BBFC-185075569AAF}" srcOrd="0" destOrd="0" presId="urn:microsoft.com/office/officeart/2005/8/layout/vList3#1"/>
    <dgm:cxn modelId="{EA1EC2A8-5165-4AC3-8F24-2B061F40DC69}" type="presOf" srcId="{42972CCA-44F0-45AE-968E-2E4AC0C92DA1}" destId="{70E086EE-326A-4119-A981-C734C709883A}" srcOrd="0" destOrd="4" presId="urn:microsoft.com/office/officeart/2005/8/layout/vList3#1"/>
    <dgm:cxn modelId="{BEA6D506-D716-44E0-B012-281B76379E35}" srcId="{7FD2CFB3-6BBB-48E8-A19F-50DAD7A3CAD1}" destId="{48F8D795-17DC-4FDA-B995-2265CEFF5124}" srcOrd="2" destOrd="0" parTransId="{75358A58-6A0A-42B7-8632-F10270DED0FF}" sibTransId="{25737AE1-B100-4F68-A727-8EA495043B7E}"/>
    <dgm:cxn modelId="{D5300EE1-6116-4E49-8B60-229A03FBEFE4}" type="presOf" srcId="{48F8D795-17DC-4FDA-B995-2265CEFF5124}" destId="{70E086EE-326A-4119-A981-C734C709883A}" srcOrd="0" destOrd="3" presId="urn:microsoft.com/office/officeart/2005/8/layout/vList3#1"/>
    <dgm:cxn modelId="{749DD84E-5576-45AA-B099-A7A8C2677C80}" srcId="{7FD2CFB3-6BBB-48E8-A19F-50DAD7A3CAD1}" destId="{6869E6AD-8C90-4F21-BEA9-734BF8A72C95}" srcOrd="1" destOrd="0" parTransId="{4C127B45-4902-4460-865F-000A853E5738}" sibTransId="{56C2DC52-8D99-4C92-81FA-BBA36F8D5C20}"/>
    <dgm:cxn modelId="{13E985E1-2B8B-4669-9197-F512F01C1800}" srcId="{7FD2CFB3-6BBB-48E8-A19F-50DAD7A3CAD1}" destId="{42972CCA-44F0-45AE-968E-2E4AC0C92DA1}" srcOrd="3" destOrd="0" parTransId="{5F4B010B-3DC1-46DE-8DFB-6638D1B30ED6}" sibTransId="{7E98FFBB-89E2-42A3-B425-D15C3F17D21A}"/>
    <dgm:cxn modelId="{871F6E74-D7CB-4819-A7D2-66BE36D5072A}" type="presOf" srcId="{7FD2CFB3-6BBB-48E8-A19F-50DAD7A3CAD1}" destId="{70E086EE-326A-4119-A981-C734C709883A}" srcOrd="0" destOrd="0" presId="urn:microsoft.com/office/officeart/2005/8/layout/vList3#1"/>
    <dgm:cxn modelId="{31D954BE-9A5B-4F33-8224-0D7CEDE794F9}" srcId="{7FD2CFB3-6BBB-48E8-A19F-50DAD7A3CAD1}" destId="{BA50CEE2-C292-4705-AB0E-33D680F080D3}" srcOrd="0" destOrd="0" parTransId="{AC4A0E10-CB76-42A9-9F60-94BA99258952}" sibTransId="{612018B0-3F07-49C1-9BE0-FD1C23E7D5C8}"/>
    <dgm:cxn modelId="{B774BE95-8AEC-4DD6-9108-E3BD549A42A2}" type="presParOf" srcId="{1BA5EF50-916E-406C-BBFC-185075569AAF}" destId="{B0D61B46-CDAB-4426-8DD2-AAA1C4963565}" srcOrd="0" destOrd="0" presId="urn:microsoft.com/office/officeart/2005/8/layout/vList3#1"/>
    <dgm:cxn modelId="{71C8CE55-1896-43A3-8123-8BF71C0CE671}" type="presParOf" srcId="{B0D61B46-CDAB-4426-8DD2-AAA1C4963565}" destId="{84EF41A3-CB03-44D6-B8CD-5D406F609E67}" srcOrd="0" destOrd="0" presId="urn:microsoft.com/office/officeart/2005/8/layout/vList3#1"/>
    <dgm:cxn modelId="{5D88439D-03F4-4D76-8160-71698589C416}" type="presParOf" srcId="{B0D61B46-CDAB-4426-8DD2-AAA1C4963565}" destId="{70E086EE-326A-4119-A981-C734C709883A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E0A9EEC-A1F3-4021-B282-84BE9DACC00E}" type="doc">
      <dgm:prSet loTypeId="urn:microsoft.com/office/officeart/2005/8/layout/vList3#1" loCatId="list" qsTypeId="urn:microsoft.com/office/officeart/2005/8/quickstyle/simple3" qsCatId="simple" csTypeId="urn:microsoft.com/office/officeart/2005/8/colors/accent1_2" csCatId="accent1" phldr="1"/>
      <dgm:spPr/>
    </dgm:pt>
    <dgm:pt modelId="{8678B091-1039-41A5-BD39-33102113BA66}">
      <dgm:prSet phldrT="[Text]"/>
      <dgm:spPr/>
      <dgm:t>
        <a:bodyPr/>
        <a:lstStyle/>
        <a:p>
          <a:r>
            <a:rPr lang="hu-HU" noProof="0" dirty="0" smtClean="0"/>
            <a:t>Hazai tulajdonú nemzetközi piaci szereplő építőipari vállalat</a:t>
          </a:r>
          <a:endParaRPr lang="hu-HU" noProof="0" dirty="0"/>
        </a:p>
      </dgm:t>
    </dgm:pt>
    <dgm:pt modelId="{33FB1652-2331-4266-8EB8-C5279B2D9F8B}" type="parTrans" cxnId="{40572262-7538-4943-9AE1-E3E255120383}">
      <dgm:prSet/>
      <dgm:spPr/>
      <dgm:t>
        <a:bodyPr/>
        <a:lstStyle/>
        <a:p>
          <a:endParaRPr lang="hu-HU" noProof="0"/>
        </a:p>
      </dgm:t>
    </dgm:pt>
    <dgm:pt modelId="{1339A8AE-0EE3-4533-B08B-AE389DB8399F}" type="sibTrans" cxnId="{40572262-7538-4943-9AE1-E3E255120383}">
      <dgm:prSet/>
      <dgm:spPr/>
      <dgm:t>
        <a:bodyPr/>
        <a:lstStyle/>
        <a:p>
          <a:endParaRPr lang="hu-HU" noProof="0"/>
        </a:p>
      </dgm:t>
    </dgm:pt>
    <dgm:pt modelId="{47F06EE3-532D-4302-A24D-1356C4919F9A}">
      <dgm:prSet phldrT="[Text]"/>
      <dgm:spPr/>
      <dgm:t>
        <a:bodyPr/>
        <a:lstStyle/>
        <a:p>
          <a:r>
            <a:rPr lang="hu-HU" noProof="0" dirty="0" smtClean="0"/>
            <a:t>Telephely létrehozása  NRW-</a:t>
          </a:r>
          <a:r>
            <a:rPr lang="hu-HU" noProof="0" dirty="0" err="1" smtClean="0"/>
            <a:t>ben</a:t>
          </a:r>
          <a:endParaRPr lang="hu-HU" noProof="0" dirty="0"/>
        </a:p>
      </dgm:t>
    </dgm:pt>
    <dgm:pt modelId="{B9A182F4-F9EA-448D-9733-7B6A8481D548}" type="parTrans" cxnId="{74FEE3D8-14E8-45D2-A327-1C28101AC64B}">
      <dgm:prSet/>
      <dgm:spPr/>
      <dgm:t>
        <a:bodyPr/>
        <a:lstStyle/>
        <a:p>
          <a:endParaRPr lang="hu-HU" noProof="0"/>
        </a:p>
      </dgm:t>
    </dgm:pt>
    <dgm:pt modelId="{9CC303E4-51DC-4655-9B78-E213A8F7952D}" type="sibTrans" cxnId="{74FEE3D8-14E8-45D2-A327-1C28101AC64B}">
      <dgm:prSet/>
      <dgm:spPr/>
      <dgm:t>
        <a:bodyPr/>
        <a:lstStyle/>
        <a:p>
          <a:endParaRPr lang="hu-HU" noProof="0"/>
        </a:p>
      </dgm:t>
    </dgm:pt>
    <dgm:pt modelId="{D746EDC1-D2E1-4316-A6BC-76371569FA5B}">
      <dgm:prSet phldrT="[Text]"/>
      <dgm:spPr/>
      <dgm:t>
        <a:bodyPr/>
        <a:lstStyle/>
        <a:p>
          <a:r>
            <a:rPr lang="hu-HU" noProof="0" dirty="0" smtClean="0"/>
            <a:t>FAKT </a:t>
          </a:r>
          <a:r>
            <a:rPr lang="hu-HU" noProof="0" dirty="0" err="1" smtClean="0"/>
            <a:t>AG-val</a:t>
          </a:r>
          <a:r>
            <a:rPr lang="hu-HU" noProof="0" dirty="0" smtClean="0"/>
            <a:t> együttesen lakó és üzleti park beruházásokban vesz részt</a:t>
          </a:r>
          <a:endParaRPr lang="hu-HU" noProof="0" dirty="0"/>
        </a:p>
      </dgm:t>
    </dgm:pt>
    <dgm:pt modelId="{B03A1AC9-1E9A-4881-81E9-D13385C745F0}" type="parTrans" cxnId="{18E54FD5-A680-43EE-9170-A437FFF855E9}">
      <dgm:prSet/>
      <dgm:spPr/>
      <dgm:t>
        <a:bodyPr/>
        <a:lstStyle/>
        <a:p>
          <a:endParaRPr lang="hu-HU" noProof="0"/>
        </a:p>
      </dgm:t>
    </dgm:pt>
    <dgm:pt modelId="{EC2BA8BA-D383-4389-9F82-494CC7B522D9}" type="sibTrans" cxnId="{18E54FD5-A680-43EE-9170-A437FFF855E9}">
      <dgm:prSet/>
      <dgm:spPr/>
      <dgm:t>
        <a:bodyPr/>
        <a:lstStyle/>
        <a:p>
          <a:endParaRPr lang="hu-HU" noProof="0"/>
        </a:p>
      </dgm:t>
    </dgm:pt>
    <dgm:pt modelId="{E86B83D7-CAD1-401B-9DBE-295B68B04246}">
      <dgm:prSet phldrT="[Text]"/>
      <dgm:spPr/>
      <dgm:t>
        <a:bodyPr/>
        <a:lstStyle/>
        <a:p>
          <a:r>
            <a:rPr lang="hu-HU" noProof="0" dirty="0" smtClean="0"/>
            <a:t>Közös vállalat létrehozása a projektek megvalósításához (jún. 20.)</a:t>
          </a:r>
          <a:endParaRPr lang="hu-HU" noProof="0" dirty="0"/>
        </a:p>
      </dgm:t>
    </dgm:pt>
    <dgm:pt modelId="{0B2326DF-2C5C-4252-B422-8CE619A6B614}" type="parTrans" cxnId="{DCBCEF08-EAC0-442C-9D05-AF7AB70B7987}">
      <dgm:prSet/>
      <dgm:spPr/>
      <dgm:t>
        <a:bodyPr/>
        <a:lstStyle/>
        <a:p>
          <a:endParaRPr lang="hu-HU" noProof="0"/>
        </a:p>
      </dgm:t>
    </dgm:pt>
    <dgm:pt modelId="{D927EF45-3A10-4571-A646-A4F5B3B179DA}" type="sibTrans" cxnId="{DCBCEF08-EAC0-442C-9D05-AF7AB70B7987}">
      <dgm:prSet/>
      <dgm:spPr/>
      <dgm:t>
        <a:bodyPr/>
        <a:lstStyle/>
        <a:p>
          <a:endParaRPr lang="hu-HU" noProof="0"/>
        </a:p>
      </dgm:t>
    </dgm:pt>
    <dgm:pt modelId="{201F74C4-E621-4411-A10B-0119B461E60D}">
      <dgm:prSet phldrT="[Text]"/>
      <dgm:spPr/>
      <dgm:t>
        <a:bodyPr/>
        <a:lstStyle/>
        <a:p>
          <a:endParaRPr lang="hu-HU" noProof="0" dirty="0"/>
        </a:p>
      </dgm:t>
    </dgm:pt>
    <dgm:pt modelId="{F5404525-A261-4A12-BC1D-F1AD45BC396E}" type="parTrans" cxnId="{FECECC34-98AB-4616-B3DA-F297D716DEFA}">
      <dgm:prSet/>
      <dgm:spPr/>
      <dgm:t>
        <a:bodyPr/>
        <a:lstStyle/>
        <a:p>
          <a:endParaRPr lang="hu-HU" noProof="0"/>
        </a:p>
      </dgm:t>
    </dgm:pt>
    <dgm:pt modelId="{C301BB22-1595-4679-B483-5CECCBFBDD2B}" type="sibTrans" cxnId="{FECECC34-98AB-4616-B3DA-F297D716DEFA}">
      <dgm:prSet/>
      <dgm:spPr/>
      <dgm:t>
        <a:bodyPr/>
        <a:lstStyle/>
        <a:p>
          <a:endParaRPr lang="hu-HU" noProof="0"/>
        </a:p>
      </dgm:t>
    </dgm:pt>
    <dgm:pt modelId="{1BA5EF50-916E-406C-BBFC-185075569AAF}" type="pres">
      <dgm:prSet presAssocID="{1E0A9EEC-A1F3-4021-B282-84BE9DACC00E}" presName="linearFlow" presStyleCnt="0">
        <dgm:presLayoutVars>
          <dgm:dir/>
          <dgm:resizeHandles val="exact"/>
        </dgm:presLayoutVars>
      </dgm:prSet>
      <dgm:spPr/>
    </dgm:pt>
    <dgm:pt modelId="{3ADAF34E-558F-4006-B821-A79FDB41E24D}" type="pres">
      <dgm:prSet presAssocID="{8678B091-1039-41A5-BD39-33102113BA66}" presName="composite" presStyleCnt="0"/>
      <dgm:spPr/>
    </dgm:pt>
    <dgm:pt modelId="{26064293-6726-495D-A37B-FE80A76B44D8}" type="pres">
      <dgm:prSet presAssocID="{8678B091-1039-41A5-BD39-33102113BA66}" presName="imgShp" presStyleLbl="fgImgPlace1" presStyleIdx="0" presStyleCnt="1" custLinFactNeighborX="7892" custLinFactNeighborY="4397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A7EEEB32-D687-4AB5-9D2E-5880536332F1}" type="pres">
      <dgm:prSet presAssocID="{8678B091-1039-41A5-BD39-33102113BA66}" presName="txShp" presStyleLbl="node1" presStyleIdx="0" presStyleCnt="1" custLinFactNeighborX="6196" custLinFactNeighborY="358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36F60F7-E1E1-4917-AC44-7348851E46B5}" type="presOf" srcId="{E86B83D7-CAD1-401B-9DBE-295B68B04246}" destId="{A7EEEB32-D687-4AB5-9D2E-5880536332F1}" srcOrd="0" destOrd="3" presId="urn:microsoft.com/office/officeart/2005/8/layout/vList3#1"/>
    <dgm:cxn modelId="{EACCDF48-7447-4B79-8485-4FDB182D3253}" type="presOf" srcId="{201F74C4-E621-4411-A10B-0119B461E60D}" destId="{A7EEEB32-D687-4AB5-9D2E-5880536332F1}" srcOrd="0" destOrd="4" presId="urn:microsoft.com/office/officeart/2005/8/layout/vList3#1"/>
    <dgm:cxn modelId="{42E3C34E-4552-4342-BB58-0248FFC16223}" type="presOf" srcId="{47F06EE3-532D-4302-A24D-1356C4919F9A}" destId="{A7EEEB32-D687-4AB5-9D2E-5880536332F1}" srcOrd="0" destOrd="1" presId="urn:microsoft.com/office/officeart/2005/8/layout/vList3#1"/>
    <dgm:cxn modelId="{74FEE3D8-14E8-45D2-A327-1C28101AC64B}" srcId="{8678B091-1039-41A5-BD39-33102113BA66}" destId="{47F06EE3-532D-4302-A24D-1356C4919F9A}" srcOrd="0" destOrd="0" parTransId="{B9A182F4-F9EA-448D-9733-7B6A8481D548}" sibTransId="{9CC303E4-51DC-4655-9B78-E213A8F7952D}"/>
    <dgm:cxn modelId="{FECECC34-98AB-4616-B3DA-F297D716DEFA}" srcId="{8678B091-1039-41A5-BD39-33102113BA66}" destId="{201F74C4-E621-4411-A10B-0119B461E60D}" srcOrd="3" destOrd="0" parTransId="{F5404525-A261-4A12-BC1D-F1AD45BC396E}" sibTransId="{C301BB22-1595-4679-B483-5CECCBFBDD2B}"/>
    <dgm:cxn modelId="{09644989-8F1D-4AAF-8105-436366AE6624}" type="presOf" srcId="{1E0A9EEC-A1F3-4021-B282-84BE9DACC00E}" destId="{1BA5EF50-916E-406C-BBFC-185075569AAF}" srcOrd="0" destOrd="0" presId="urn:microsoft.com/office/officeart/2005/8/layout/vList3#1"/>
    <dgm:cxn modelId="{40572262-7538-4943-9AE1-E3E255120383}" srcId="{1E0A9EEC-A1F3-4021-B282-84BE9DACC00E}" destId="{8678B091-1039-41A5-BD39-33102113BA66}" srcOrd="0" destOrd="0" parTransId="{33FB1652-2331-4266-8EB8-C5279B2D9F8B}" sibTransId="{1339A8AE-0EE3-4533-B08B-AE389DB8399F}"/>
    <dgm:cxn modelId="{18E54FD5-A680-43EE-9170-A437FFF855E9}" srcId="{8678B091-1039-41A5-BD39-33102113BA66}" destId="{D746EDC1-D2E1-4316-A6BC-76371569FA5B}" srcOrd="1" destOrd="0" parTransId="{B03A1AC9-1E9A-4881-81E9-D13385C745F0}" sibTransId="{EC2BA8BA-D383-4389-9F82-494CC7B522D9}"/>
    <dgm:cxn modelId="{78216AE3-9DD4-455F-9DC3-89C82F7A3333}" type="presOf" srcId="{8678B091-1039-41A5-BD39-33102113BA66}" destId="{A7EEEB32-D687-4AB5-9D2E-5880536332F1}" srcOrd="0" destOrd="0" presId="urn:microsoft.com/office/officeart/2005/8/layout/vList3#1"/>
    <dgm:cxn modelId="{8F9A70A6-580A-4994-89DD-35B68B28B734}" type="presOf" srcId="{D746EDC1-D2E1-4316-A6BC-76371569FA5B}" destId="{A7EEEB32-D687-4AB5-9D2E-5880536332F1}" srcOrd="0" destOrd="2" presId="urn:microsoft.com/office/officeart/2005/8/layout/vList3#1"/>
    <dgm:cxn modelId="{DCBCEF08-EAC0-442C-9D05-AF7AB70B7987}" srcId="{8678B091-1039-41A5-BD39-33102113BA66}" destId="{E86B83D7-CAD1-401B-9DBE-295B68B04246}" srcOrd="2" destOrd="0" parTransId="{0B2326DF-2C5C-4252-B422-8CE619A6B614}" sibTransId="{D927EF45-3A10-4571-A646-A4F5B3B179DA}"/>
    <dgm:cxn modelId="{3A9A7B90-D0D3-439B-B62E-F038AFCA0327}" type="presParOf" srcId="{1BA5EF50-916E-406C-BBFC-185075569AAF}" destId="{3ADAF34E-558F-4006-B821-A79FDB41E24D}" srcOrd="0" destOrd="0" presId="urn:microsoft.com/office/officeart/2005/8/layout/vList3#1"/>
    <dgm:cxn modelId="{40D14107-D876-437F-BE63-12EE0351F2C1}" type="presParOf" srcId="{3ADAF34E-558F-4006-B821-A79FDB41E24D}" destId="{26064293-6726-495D-A37B-FE80A76B44D8}" srcOrd="0" destOrd="0" presId="urn:microsoft.com/office/officeart/2005/8/layout/vList3#1"/>
    <dgm:cxn modelId="{B5BA41BB-7765-462A-B464-71B6B5C3384E}" type="presParOf" srcId="{3ADAF34E-558F-4006-B821-A79FDB41E24D}" destId="{A7EEEB32-D687-4AB5-9D2E-5880536332F1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119837-5B71-4D44-BB01-DB0B084933C8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 phldr="1"/>
      <dgm:spPr/>
      <dgm:t>
        <a:bodyPr rtlCol="0"/>
        <a:lstStyle/>
        <a:p>
          <a:pPr rtl="0"/>
          <a:endParaRPr lang="en-US"/>
        </a:p>
      </dgm:t>
    </dgm:pt>
    <dgm:pt modelId="{C111C18A-FD96-4E63-821A-54D70D8DC65F}">
      <dgm:prSet phldrT="[Text]"/>
      <dgm:spPr>
        <a:gradFill rotWithShape="0">
          <a:gsLst>
            <a:gs pos="0">
              <a:srgbClr val="FFCC9B"/>
            </a:gs>
            <a:gs pos="46000">
              <a:schemeClr val="accent2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</a:gradFill>
      </dgm:spPr>
      <dgm:t>
        <a:bodyPr rtlCol="0"/>
        <a:lstStyle/>
        <a:p>
          <a:pPr rtl="0"/>
          <a:r>
            <a:rPr lang="hu-HU" noProof="0" dirty="0" smtClean="0"/>
            <a:t>Mobilitás</a:t>
          </a:r>
          <a:endParaRPr lang="hu-HU" noProof="0" dirty="0"/>
        </a:p>
      </dgm:t>
      <dgm:extLst>
        <a:ext uri="{E40237B7-FDA0-4F09-8148-C483321AD2D9}">
          <dgm14:cNvPr xmlns:dgm14="http://schemas.microsoft.com/office/drawing/2010/diagram" id="0" name="" title="Group A heading"/>
        </a:ext>
      </dgm:extLst>
    </dgm:pt>
    <dgm:pt modelId="{83BE74EF-FAB4-45A2-BBED-7CD5259AB210}" type="parTrans" cxnId="{FFD8B471-C98F-4DB5-8DE3-2AB7E896ADD5}">
      <dgm:prSet/>
      <dgm:spPr/>
      <dgm:t>
        <a:bodyPr rtlCol="0"/>
        <a:lstStyle/>
        <a:p>
          <a:pPr rtl="0"/>
          <a:endParaRPr lang="en-US"/>
        </a:p>
      </dgm:t>
    </dgm:pt>
    <dgm:pt modelId="{B4F34DE2-2DAE-4F88-8C78-BD8892EBF4FF}" type="sibTrans" cxnId="{FFD8B471-C98F-4DB5-8DE3-2AB7E896ADD5}">
      <dgm:prSet/>
      <dgm:spPr/>
      <dgm:t>
        <a:bodyPr rtlCol="0"/>
        <a:lstStyle/>
        <a:p>
          <a:pPr rtl="0"/>
          <a:endParaRPr lang="en-US"/>
        </a:p>
      </dgm:t>
    </dgm:pt>
    <dgm:pt modelId="{3C67E77D-62FA-499D-B5E6-E79A091C5267}">
      <dgm:prSet phldrT="[Text]"/>
      <dgm:spPr/>
      <dgm:t>
        <a:bodyPr rtlCol="0"/>
        <a:lstStyle/>
        <a:p>
          <a:pPr rtl="0"/>
          <a:r>
            <a:rPr lang="hu-HU" noProof="0" dirty="0" smtClean="0"/>
            <a:t>Élelmiszeripar</a:t>
          </a:r>
          <a:endParaRPr lang="hu-HU" noProof="0" dirty="0"/>
        </a:p>
      </dgm:t>
      <dgm:extLst>
        <a:ext uri="{E40237B7-FDA0-4F09-8148-C483321AD2D9}">
          <dgm14:cNvPr xmlns:dgm14="http://schemas.microsoft.com/office/drawing/2010/diagram" id="0" name="" title="Group B heading"/>
        </a:ext>
      </dgm:extLst>
    </dgm:pt>
    <dgm:pt modelId="{5337D229-E330-4525-B0FA-14EC5A80604A}" type="parTrans" cxnId="{32AA6160-4426-4C4D-93AE-E2F474E37AD9}">
      <dgm:prSet/>
      <dgm:spPr/>
      <dgm:t>
        <a:bodyPr rtlCol="0"/>
        <a:lstStyle/>
        <a:p>
          <a:pPr rtl="0"/>
          <a:endParaRPr lang="en-US"/>
        </a:p>
      </dgm:t>
    </dgm:pt>
    <dgm:pt modelId="{C056AC5D-B04E-4376-A1CB-3EAB7BE5AF5B}" type="sibTrans" cxnId="{32AA6160-4426-4C4D-93AE-E2F474E37AD9}">
      <dgm:prSet/>
      <dgm:spPr/>
      <dgm:t>
        <a:bodyPr rtlCol="0"/>
        <a:lstStyle/>
        <a:p>
          <a:pPr rtl="0"/>
          <a:endParaRPr lang="en-US"/>
        </a:p>
      </dgm:t>
    </dgm:pt>
    <dgm:pt modelId="{D6510970-8F9C-4B45-A0F3-6ACB9AA76D40}">
      <dgm:prSet phldrT="[Text]" custT="1"/>
      <dgm:spPr/>
      <dgm:t>
        <a:bodyPr rtlCol="0"/>
        <a:lstStyle/>
        <a:p>
          <a:pPr rtl="0"/>
          <a:r>
            <a:rPr lang="hu-HU" sz="1200" i="1" noProof="0" dirty="0" smtClean="0"/>
            <a:t>2017 október </a:t>
          </a:r>
          <a:r>
            <a:rPr lang="hu-HU" sz="1200" noProof="0" dirty="0" smtClean="0"/>
            <a:t>ANUGA (Köln): Zsigó Róbert földművelésügyi államtitkár: Magyar- Német Élelmiszeripari Innovációs Üzleti Fórumon</a:t>
          </a:r>
          <a:endParaRPr lang="hu-HU" sz="1200" noProof="0" dirty="0"/>
        </a:p>
      </dgm:t>
      <dgm:extLst>
        <a:ext uri="{E40237B7-FDA0-4F09-8148-C483321AD2D9}">
          <dgm14:cNvPr xmlns:dgm14="http://schemas.microsoft.com/office/drawing/2010/diagram" id="0" name="" title="Group B tasks"/>
        </a:ext>
      </dgm:extLst>
    </dgm:pt>
    <dgm:pt modelId="{7A9FC291-2B6A-4475-8B09-917F9F09E3AB}" type="parTrans" cxnId="{C6E7222A-5F84-456A-9806-D51868FAF8A9}">
      <dgm:prSet/>
      <dgm:spPr/>
      <dgm:t>
        <a:bodyPr rtlCol="0"/>
        <a:lstStyle/>
        <a:p>
          <a:pPr rtl="0"/>
          <a:endParaRPr lang="en-US"/>
        </a:p>
      </dgm:t>
    </dgm:pt>
    <dgm:pt modelId="{4B87F32C-3630-48F2-9114-4262C0BEEA9E}" type="sibTrans" cxnId="{C6E7222A-5F84-456A-9806-D51868FAF8A9}">
      <dgm:prSet/>
      <dgm:spPr/>
      <dgm:t>
        <a:bodyPr rtlCol="0"/>
        <a:lstStyle/>
        <a:p>
          <a:pPr rtl="0"/>
          <a:endParaRPr lang="en-US"/>
        </a:p>
      </dgm:t>
    </dgm:pt>
    <dgm:pt modelId="{CC6B7442-0B72-4EF2-9F13-1325B51AFF9F}">
      <dgm:prSet phldrT="[Text]"/>
      <dgm:spPr/>
      <dgm:t>
        <a:bodyPr rtlCol="0"/>
        <a:lstStyle/>
        <a:p>
          <a:pPr rtl="0"/>
          <a:r>
            <a:rPr lang="hu-HU" noProof="0" dirty="0" err="1" smtClean="0"/>
            <a:t>E-health</a:t>
          </a:r>
          <a:r>
            <a:rPr lang="hu-HU" noProof="0" dirty="0" smtClean="0"/>
            <a:t>; egészségügy</a:t>
          </a:r>
          <a:endParaRPr lang="hu-HU" noProof="0" dirty="0"/>
        </a:p>
      </dgm:t>
      <dgm:extLst>
        <a:ext uri="{E40237B7-FDA0-4F09-8148-C483321AD2D9}">
          <dgm14:cNvPr xmlns:dgm14="http://schemas.microsoft.com/office/drawing/2010/diagram" id="0" name="" title="Group C heading"/>
        </a:ext>
      </dgm:extLst>
    </dgm:pt>
    <dgm:pt modelId="{E3D139E0-5DC2-4F8E-9F8F-B3F0EBCD4689}" type="parTrans" cxnId="{102D6D4D-90C9-40F4-A001-35DCC329B127}">
      <dgm:prSet/>
      <dgm:spPr/>
      <dgm:t>
        <a:bodyPr rtlCol="0"/>
        <a:lstStyle/>
        <a:p>
          <a:pPr rtl="0"/>
          <a:endParaRPr lang="en-US"/>
        </a:p>
      </dgm:t>
    </dgm:pt>
    <dgm:pt modelId="{FF80E1BA-0D6F-4EE8-9640-892A5897DBCD}" type="sibTrans" cxnId="{102D6D4D-90C9-40F4-A001-35DCC329B127}">
      <dgm:prSet/>
      <dgm:spPr/>
      <dgm:t>
        <a:bodyPr rtlCol="0"/>
        <a:lstStyle/>
        <a:p>
          <a:pPr rtl="0"/>
          <a:endParaRPr lang="en-US"/>
        </a:p>
      </dgm:t>
    </dgm:pt>
    <dgm:pt modelId="{FE0A3CAE-D039-42F2-AF12-1E6F6793A633}">
      <dgm:prSet phldrT="[Text]" custT="1"/>
      <dgm:spPr/>
      <dgm:t>
        <a:bodyPr rtlCol="0"/>
        <a:lstStyle/>
        <a:p>
          <a:pPr marL="114300" lvl="1" indent="0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hu-HU" sz="1200" i="1" noProof="0" dirty="0" smtClean="0"/>
            <a:t>2017 november </a:t>
          </a:r>
          <a:r>
            <a:rPr lang="hu-HU" sz="1200" noProof="0" dirty="0" smtClean="0"/>
            <a:t>MEDICA egészségipari, orvostechnikai vásár (Düsseldorf)</a:t>
          </a:r>
          <a:endParaRPr lang="hu-HU" sz="1200" noProof="0" dirty="0"/>
        </a:p>
      </dgm:t>
      <dgm:extLst>
        <a:ext uri="{E40237B7-FDA0-4F09-8148-C483321AD2D9}">
          <dgm14:cNvPr xmlns:dgm14="http://schemas.microsoft.com/office/drawing/2010/diagram" id="0" name="" title="Group C tasks"/>
        </a:ext>
      </dgm:extLst>
    </dgm:pt>
    <dgm:pt modelId="{7E2ED2D1-AFF4-4DED-BB53-30A310825CE2}" type="parTrans" cxnId="{A6FB3C49-AB75-4315-BB6B-886AA454F16F}">
      <dgm:prSet/>
      <dgm:spPr/>
      <dgm:t>
        <a:bodyPr rtlCol="0"/>
        <a:lstStyle/>
        <a:p>
          <a:pPr rtl="0"/>
          <a:endParaRPr lang="en-US"/>
        </a:p>
      </dgm:t>
    </dgm:pt>
    <dgm:pt modelId="{417BDEF2-191B-4000-BDE8-D3D22A51FCF3}" type="sibTrans" cxnId="{A6FB3C49-AB75-4315-BB6B-886AA454F16F}">
      <dgm:prSet/>
      <dgm:spPr/>
      <dgm:t>
        <a:bodyPr rtlCol="0"/>
        <a:lstStyle/>
        <a:p>
          <a:pPr rtl="0"/>
          <a:endParaRPr lang="en-US"/>
        </a:p>
      </dgm:t>
    </dgm:pt>
    <dgm:pt modelId="{71D67D5D-013C-4885-A61E-A3F99D7C7108}">
      <dgm:prSet phldrT="[Text]" custT="1"/>
      <dgm:spPr/>
      <dgm:t>
        <a:bodyPr rtlCol="0"/>
        <a:lstStyle/>
        <a:p>
          <a:pPr rtl="0"/>
          <a:r>
            <a:rPr lang="hu-HU" sz="1200" i="1" noProof="0" dirty="0" smtClean="0"/>
            <a:t>2017 szeptember</a:t>
          </a:r>
          <a:r>
            <a:rPr lang="hu-HU" sz="1200" noProof="0" dirty="0" smtClean="0"/>
            <a:t>: IAA nemzetközi autóipari vásár </a:t>
          </a:r>
          <a:r>
            <a:rPr lang="hu-HU" sz="1200" noProof="0" dirty="0" smtClean="0"/>
            <a:t>Frankfurt, Lepsényi István államtitkár </a:t>
          </a:r>
          <a:endParaRPr lang="hu-HU" sz="1200" noProof="0" dirty="0"/>
        </a:p>
      </dgm:t>
      <dgm:extLst>
        <a:ext uri="{E40237B7-FDA0-4F09-8148-C483321AD2D9}">
          <dgm14:cNvPr xmlns:dgm14="http://schemas.microsoft.com/office/drawing/2010/diagram" id="0" name="" title="Group A tasks"/>
        </a:ext>
      </dgm:extLst>
    </dgm:pt>
    <dgm:pt modelId="{13FD8B77-EC9C-4F7D-85F3-A7191A755A86}" type="parTrans" cxnId="{7CDF5A89-87DF-4CC1-8943-7A0E14869583}">
      <dgm:prSet/>
      <dgm:spPr/>
      <dgm:t>
        <a:bodyPr rtlCol="0"/>
        <a:lstStyle/>
        <a:p>
          <a:pPr rtl="0"/>
          <a:endParaRPr lang="en-US"/>
        </a:p>
      </dgm:t>
    </dgm:pt>
    <dgm:pt modelId="{BC16BF20-A847-48B0-889B-BA6389A79929}" type="sibTrans" cxnId="{7CDF5A89-87DF-4CC1-8943-7A0E14869583}">
      <dgm:prSet/>
      <dgm:spPr/>
      <dgm:t>
        <a:bodyPr rtlCol="0"/>
        <a:lstStyle/>
        <a:p>
          <a:pPr rtl="0"/>
          <a:endParaRPr lang="en-US"/>
        </a:p>
      </dgm:t>
    </dgm:pt>
    <dgm:pt modelId="{D2A6BA3F-9E98-4E26-AAFD-ADDA2D5E8182}">
      <dgm:prSet phldrT="[Text]" custT="1"/>
      <dgm:spPr/>
      <dgm:t>
        <a:bodyPr rtlCol="0"/>
        <a:lstStyle/>
        <a:p>
          <a:pPr rtl="0"/>
          <a:r>
            <a:rPr lang="hu-HU" sz="1200" b="1" i="1" noProof="0" dirty="0" smtClean="0"/>
            <a:t>2018 szeptember 20</a:t>
          </a:r>
          <a:r>
            <a:rPr lang="hu-HU" sz="1200" b="1" noProof="0" dirty="0" smtClean="0"/>
            <a:t>. NRW Külgazdasági Nap (Aachen) – </a:t>
          </a:r>
          <a:r>
            <a:rPr lang="hu-HU" sz="1200" b="1" noProof="0" dirty="0" smtClean="0"/>
            <a:t>HIPA nemzeti </a:t>
          </a:r>
          <a:r>
            <a:rPr lang="hu-HU" sz="1200" b="1" noProof="0" dirty="0" smtClean="0"/>
            <a:t>standot állít!</a:t>
          </a:r>
          <a:endParaRPr lang="hu-HU" sz="1200" b="1" noProof="0" dirty="0"/>
        </a:p>
      </dgm:t>
    </dgm:pt>
    <dgm:pt modelId="{C7D6503E-47EC-4BE1-8E7C-AA87E4E2E3F3}" type="parTrans" cxnId="{1EA89BDA-4BF2-4A9D-864B-B6854916FD5B}">
      <dgm:prSet/>
      <dgm:spPr/>
      <dgm:t>
        <a:bodyPr/>
        <a:lstStyle/>
        <a:p>
          <a:endParaRPr lang="hu-HU"/>
        </a:p>
      </dgm:t>
    </dgm:pt>
    <dgm:pt modelId="{37DAF0FF-A440-49B8-AA32-62EED645742F}" type="sibTrans" cxnId="{1EA89BDA-4BF2-4A9D-864B-B6854916FD5B}">
      <dgm:prSet/>
      <dgm:spPr/>
      <dgm:t>
        <a:bodyPr/>
        <a:lstStyle/>
        <a:p>
          <a:endParaRPr lang="hu-HU"/>
        </a:p>
      </dgm:t>
    </dgm:pt>
    <dgm:pt modelId="{7CBE611C-B9DC-48E9-B941-07E9304364A3}">
      <dgm:prSet phldrT="[Text]" custT="1"/>
      <dgm:spPr/>
      <dgm:t>
        <a:bodyPr rtlCol="0"/>
        <a:lstStyle/>
        <a:p>
          <a:pPr rtl="0"/>
          <a:r>
            <a:rPr lang="hu-HU" sz="1200" i="1" noProof="0" dirty="0" smtClean="0"/>
            <a:t>2018 március </a:t>
          </a:r>
          <a:r>
            <a:rPr lang="hu-HU" sz="1200" noProof="0" dirty="0" err="1" smtClean="0"/>
            <a:t>ProWein</a:t>
          </a:r>
          <a:r>
            <a:rPr lang="hu-HU" sz="1200" noProof="0" dirty="0" smtClean="0"/>
            <a:t> borászati és égetett szesz vásár (Düsseldorf): Gál Péter HÁT és dr. Kiss Eliza miniszteri biztos</a:t>
          </a:r>
          <a:endParaRPr lang="hu-HU" sz="1200" noProof="0" dirty="0"/>
        </a:p>
      </dgm:t>
    </dgm:pt>
    <dgm:pt modelId="{04375D8B-C33F-4E6A-BE46-9702FD04B23F}" type="parTrans" cxnId="{3C09F66E-0D6B-4904-9772-0E04212CABF9}">
      <dgm:prSet/>
      <dgm:spPr/>
      <dgm:t>
        <a:bodyPr/>
        <a:lstStyle/>
        <a:p>
          <a:endParaRPr lang="hu-HU"/>
        </a:p>
      </dgm:t>
    </dgm:pt>
    <dgm:pt modelId="{4A73B177-CF36-4E8F-9040-4A823971E77E}" type="sibTrans" cxnId="{3C09F66E-0D6B-4904-9772-0E04212CABF9}">
      <dgm:prSet/>
      <dgm:spPr/>
      <dgm:t>
        <a:bodyPr/>
        <a:lstStyle/>
        <a:p>
          <a:endParaRPr lang="hu-HU"/>
        </a:p>
      </dgm:t>
    </dgm:pt>
    <dgm:pt modelId="{6BEAF5D8-D754-43C5-A15A-2FCEED91BCFC}">
      <dgm:prSet phldrT="[Text]" custT="1"/>
      <dgm:spPr/>
      <dgm:t>
        <a:bodyPr rtlCol="0"/>
        <a:lstStyle/>
        <a:p>
          <a:pPr rtl="0"/>
          <a:r>
            <a:rPr lang="hu-HU" sz="1200" noProof="0" dirty="0" smtClean="0"/>
            <a:t>Pálinkakóstoló est a Főkonzulátuson az FM és AMC társszervezésével</a:t>
          </a:r>
          <a:endParaRPr lang="hu-HU" sz="1200" noProof="0" dirty="0"/>
        </a:p>
      </dgm:t>
    </dgm:pt>
    <dgm:pt modelId="{B2CB8651-7DFD-4149-A470-EDA9DEC1A4D9}" type="parTrans" cxnId="{282A7D06-B616-459A-9854-904177B5DC34}">
      <dgm:prSet/>
      <dgm:spPr/>
      <dgm:t>
        <a:bodyPr/>
        <a:lstStyle/>
        <a:p>
          <a:endParaRPr lang="hu-HU"/>
        </a:p>
      </dgm:t>
    </dgm:pt>
    <dgm:pt modelId="{A553B8D7-1757-4A9B-A1D9-7F1C26496C88}" type="sibTrans" cxnId="{282A7D06-B616-459A-9854-904177B5DC34}">
      <dgm:prSet/>
      <dgm:spPr/>
      <dgm:t>
        <a:bodyPr/>
        <a:lstStyle/>
        <a:p>
          <a:endParaRPr lang="hu-HU"/>
        </a:p>
      </dgm:t>
    </dgm:pt>
    <dgm:pt modelId="{028CEEF8-1C04-4655-B378-F4055D92F639}">
      <dgm:prSet phldrT="[Text]" custT="1"/>
      <dgm:spPr/>
      <dgm:t>
        <a:bodyPr rtlCol="0"/>
        <a:lstStyle/>
        <a:p>
          <a:pPr marL="0" marR="0" lvl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1200" noProof="0" dirty="0" err="1" smtClean="0"/>
            <a:t>Bay</a:t>
          </a:r>
          <a:r>
            <a:rPr lang="hu-HU" sz="1200" noProof="0" dirty="0" smtClean="0"/>
            <a:t> Zoltán Intézet és a </a:t>
          </a:r>
          <a:r>
            <a:rPr lang="hu-HU" sz="1200" noProof="0" dirty="0" err="1" smtClean="0"/>
            <a:t>neussi</a:t>
          </a:r>
          <a:r>
            <a:rPr lang="hu-HU" sz="1200" noProof="0" dirty="0" smtClean="0"/>
            <a:t> </a:t>
          </a:r>
          <a:r>
            <a:rPr lang="hu-HU" sz="1200" noProof="0" dirty="0" err="1" smtClean="0"/>
            <a:t>Lukaskrankenhaus</a:t>
          </a:r>
          <a:r>
            <a:rPr lang="hu-HU" sz="1200" noProof="0" dirty="0" smtClean="0"/>
            <a:t> együttműködése a hazai </a:t>
          </a:r>
          <a:r>
            <a:rPr lang="hu-HU" sz="1200" noProof="0" dirty="0" err="1" smtClean="0"/>
            <a:t>startupok</a:t>
          </a:r>
          <a:r>
            <a:rPr lang="hu-HU" sz="1200" noProof="0" dirty="0" smtClean="0"/>
            <a:t> német piacra     juttatása érdekében</a:t>
          </a:r>
          <a:endParaRPr lang="hu-HU" sz="1200" noProof="0" dirty="0"/>
        </a:p>
      </dgm:t>
      <dgm:extLst/>
    </dgm:pt>
    <dgm:pt modelId="{1ABFBAFA-F044-4B9D-AE08-B8CACCD5DE70}" type="parTrans" cxnId="{AD67F034-641A-4BDB-A0EF-53C6C53307D9}">
      <dgm:prSet/>
      <dgm:spPr/>
      <dgm:t>
        <a:bodyPr/>
        <a:lstStyle/>
        <a:p>
          <a:endParaRPr lang="hu-HU"/>
        </a:p>
      </dgm:t>
    </dgm:pt>
    <dgm:pt modelId="{613BDEFB-41F0-4021-902D-3A466D24C27B}" type="sibTrans" cxnId="{AD67F034-641A-4BDB-A0EF-53C6C53307D9}">
      <dgm:prSet/>
      <dgm:spPr/>
      <dgm:t>
        <a:bodyPr/>
        <a:lstStyle/>
        <a:p>
          <a:endParaRPr lang="hu-HU"/>
        </a:p>
      </dgm:t>
    </dgm:pt>
    <dgm:pt modelId="{9E1F8CBD-AF73-4BC9-89A2-56357395598D}">
      <dgm:prSet phldrT="[Text]" custT="1"/>
      <dgm:spPr/>
      <dgm:t>
        <a:bodyPr rtlCol="0"/>
        <a:lstStyle/>
        <a:p>
          <a:pPr rtl="0"/>
          <a:r>
            <a:rPr lang="hu-HU" sz="1200" b="1" noProof="0" dirty="0" smtClean="0"/>
            <a:t>2018 szeptember 11-15.  </a:t>
          </a:r>
          <a:r>
            <a:rPr lang="hu-HU" sz="1200" b="1" noProof="0" dirty="0" err="1" smtClean="0"/>
            <a:t>Automechanika</a:t>
          </a:r>
          <a:r>
            <a:rPr lang="hu-HU" sz="1200" b="1" noProof="0" dirty="0" smtClean="0"/>
            <a:t>: vezető autóipari beszállítói </a:t>
          </a:r>
          <a:r>
            <a:rPr lang="hu-HU" sz="1200" b="1" noProof="0" dirty="0" err="1" smtClean="0"/>
            <a:t>vására</a:t>
          </a:r>
          <a:r>
            <a:rPr lang="hu-HU" sz="1200" b="1" noProof="0" dirty="0" smtClean="0"/>
            <a:t>, ezen a HIPA közösségi stand</a:t>
          </a:r>
          <a:endParaRPr lang="hu-HU" sz="1200" b="1" noProof="0" dirty="0"/>
        </a:p>
      </dgm:t>
    </dgm:pt>
    <dgm:pt modelId="{718E8218-5C41-4162-A0CB-CADF73C6E36E}" type="parTrans" cxnId="{AA2BC720-E86D-4CEA-B3FE-80AC926AFF6F}">
      <dgm:prSet/>
      <dgm:spPr/>
      <dgm:t>
        <a:bodyPr/>
        <a:lstStyle/>
        <a:p>
          <a:endParaRPr lang="hu-HU"/>
        </a:p>
      </dgm:t>
    </dgm:pt>
    <dgm:pt modelId="{DAB49EF3-780E-407E-89AC-6238989BACF1}" type="sibTrans" cxnId="{AA2BC720-E86D-4CEA-B3FE-80AC926AFF6F}">
      <dgm:prSet/>
      <dgm:spPr/>
      <dgm:t>
        <a:bodyPr/>
        <a:lstStyle/>
        <a:p>
          <a:endParaRPr lang="hu-HU"/>
        </a:p>
      </dgm:t>
    </dgm:pt>
    <dgm:pt modelId="{24194871-AFDA-4B3B-BEB6-70C1C1B9C51F}">
      <dgm:prSet phldrT="[Text]" custT="1"/>
      <dgm:spPr/>
      <dgm:t>
        <a:bodyPr rtlCol="0"/>
        <a:lstStyle/>
        <a:p>
          <a:pPr marL="114300" lvl="1" indent="0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hu-HU" sz="1200" noProof="0" dirty="0" smtClean="0"/>
            <a:t>Innovatív egészségügyi fejlesztések részére a Stanford Egyetem SPARK mentorprogramjának kapcsolati pont esetleges megnyitása</a:t>
          </a:r>
          <a:endParaRPr lang="hu-HU" sz="1200" noProof="0" dirty="0"/>
        </a:p>
      </dgm:t>
      <dgm:extLst/>
    </dgm:pt>
    <dgm:pt modelId="{D2315C3A-2B6C-47A2-8368-EAD4512D4D79}" type="parTrans" cxnId="{85397681-586A-4A86-8F3A-82ECB547BA4F}">
      <dgm:prSet/>
      <dgm:spPr/>
      <dgm:t>
        <a:bodyPr/>
        <a:lstStyle/>
        <a:p>
          <a:endParaRPr lang="hu-HU"/>
        </a:p>
      </dgm:t>
    </dgm:pt>
    <dgm:pt modelId="{65C0214C-8CE3-4AF3-96FF-F420863E638F}" type="sibTrans" cxnId="{85397681-586A-4A86-8F3A-82ECB547BA4F}">
      <dgm:prSet/>
      <dgm:spPr/>
      <dgm:t>
        <a:bodyPr/>
        <a:lstStyle/>
        <a:p>
          <a:endParaRPr lang="hu-HU"/>
        </a:p>
      </dgm:t>
    </dgm:pt>
    <dgm:pt modelId="{DA79F55D-D948-4745-8A6E-F0714107459C}">
      <dgm:prSet phldrT="[Text]" custT="1"/>
      <dgm:spPr/>
      <dgm:t>
        <a:bodyPr rtlCol="0"/>
        <a:lstStyle/>
        <a:p>
          <a:pPr marL="114300" lvl="1" indent="0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hu-HU" sz="1200" b="1" noProof="0" dirty="0" smtClean="0"/>
            <a:t>2018 november: MEDICA Bemutatkozási lehetőség </a:t>
          </a:r>
          <a:r>
            <a:rPr lang="hu-HU" sz="1200" b="1" noProof="0" dirty="0" err="1" smtClean="0"/>
            <a:t>startupok</a:t>
          </a:r>
          <a:r>
            <a:rPr lang="hu-HU" sz="1200" b="1" noProof="0" dirty="0" smtClean="0"/>
            <a:t> számára</a:t>
          </a:r>
          <a:r>
            <a:rPr lang="hu-HU" sz="1200" b="1" noProof="0" dirty="0" smtClean="0"/>
            <a:t>! </a:t>
          </a:r>
          <a:r>
            <a:rPr lang="hu-HU" sz="1200" b="1" noProof="0" dirty="0" err="1" smtClean="0"/>
            <a:t>Medica</a:t>
          </a:r>
          <a:r>
            <a:rPr lang="hu-HU" sz="1200" b="1" noProof="0" dirty="0" smtClean="0"/>
            <a:t> </a:t>
          </a:r>
          <a:r>
            <a:rPr lang="hu-HU" sz="1200" b="1" noProof="0" dirty="0" err="1" smtClean="0"/>
            <a:t>App</a:t>
          </a:r>
          <a:r>
            <a:rPr lang="hu-HU" sz="1200" b="1" noProof="0" dirty="0" smtClean="0"/>
            <a:t> </a:t>
          </a:r>
          <a:r>
            <a:rPr lang="hu-HU" sz="1200" b="1" noProof="0" dirty="0" err="1" smtClean="0"/>
            <a:t>Competititon</a:t>
          </a:r>
          <a:r>
            <a:rPr lang="hu-HU" sz="1200" b="1" noProof="0" dirty="0" smtClean="0"/>
            <a:t>; EEN B2B</a:t>
          </a:r>
          <a:endParaRPr lang="hu-HU" sz="1200" b="1" noProof="0" dirty="0"/>
        </a:p>
      </dgm:t>
      <dgm:extLst/>
    </dgm:pt>
    <dgm:pt modelId="{6B424938-B4EF-4E64-A331-E8BF71EB7AD0}" type="parTrans" cxnId="{2AE0F1A6-B1A5-43A2-9A40-D19C955B04EB}">
      <dgm:prSet/>
      <dgm:spPr/>
      <dgm:t>
        <a:bodyPr/>
        <a:lstStyle/>
        <a:p>
          <a:endParaRPr lang="hu-HU"/>
        </a:p>
      </dgm:t>
    </dgm:pt>
    <dgm:pt modelId="{6CB2A859-B902-4BAF-AB9A-282D5088C5EA}" type="sibTrans" cxnId="{2AE0F1A6-B1A5-43A2-9A40-D19C955B04EB}">
      <dgm:prSet/>
      <dgm:spPr/>
      <dgm:t>
        <a:bodyPr/>
        <a:lstStyle/>
        <a:p>
          <a:endParaRPr lang="hu-HU"/>
        </a:p>
      </dgm:t>
    </dgm:pt>
    <dgm:pt modelId="{EA794A03-01F8-4889-984C-4B4248DACC86}">
      <dgm:prSet phldrT="[Text]" custT="1"/>
      <dgm:spPr/>
      <dgm:t>
        <a:bodyPr rtlCol="0"/>
        <a:lstStyle/>
        <a:p>
          <a:pPr rtl="0"/>
          <a:r>
            <a:rPr lang="hu-HU" sz="1200" b="1" noProof="0" dirty="0" smtClean="0"/>
            <a:t>2019-ben: </a:t>
          </a:r>
          <a:r>
            <a:rPr lang="hu-HU" sz="1200" b="1" noProof="0" dirty="0" err="1" smtClean="0"/>
            <a:t>ProWein</a:t>
          </a:r>
          <a:r>
            <a:rPr lang="hu-HU" sz="1200" b="1" noProof="0" dirty="0" smtClean="0"/>
            <a:t> Düsseldorf, ANUGA Köln!</a:t>
          </a:r>
          <a:endParaRPr lang="hu-HU" sz="1200" b="1" noProof="0" dirty="0"/>
        </a:p>
      </dgm:t>
    </dgm:pt>
    <dgm:pt modelId="{F697806C-31EB-4858-9B99-62980F234CBB}" type="parTrans" cxnId="{EA402249-70BB-44CB-975D-4DC54EAB3695}">
      <dgm:prSet/>
      <dgm:spPr/>
      <dgm:t>
        <a:bodyPr/>
        <a:lstStyle/>
        <a:p>
          <a:endParaRPr lang="hu-HU"/>
        </a:p>
      </dgm:t>
    </dgm:pt>
    <dgm:pt modelId="{9A7E21B2-9F61-4B43-BC90-A1F6A06C9E56}" type="sibTrans" cxnId="{EA402249-70BB-44CB-975D-4DC54EAB3695}">
      <dgm:prSet/>
      <dgm:spPr/>
      <dgm:t>
        <a:bodyPr/>
        <a:lstStyle/>
        <a:p>
          <a:endParaRPr lang="hu-HU"/>
        </a:p>
      </dgm:t>
    </dgm:pt>
    <dgm:pt modelId="{E79720B8-ACDA-46FF-91A1-EA5BE125078F}">
      <dgm:prSet phldrT="[Text]" custT="1"/>
      <dgm:spPr/>
      <dgm:t>
        <a:bodyPr rtlCol="0"/>
        <a:lstStyle/>
        <a:p>
          <a:pPr rtl="0"/>
          <a:r>
            <a:rPr lang="hu-HU" sz="1200" noProof="0" dirty="0" smtClean="0"/>
            <a:t>REWE, METRO- beszerzéssel megbeszélések hazai termékek </a:t>
          </a:r>
          <a:r>
            <a:rPr lang="hu-HU" sz="1200" noProof="0" dirty="0" err="1" smtClean="0"/>
            <a:t>belistázása</a:t>
          </a:r>
          <a:r>
            <a:rPr lang="hu-HU" sz="1200" noProof="0" dirty="0" smtClean="0"/>
            <a:t> érdekében. Kisebb láncok: </a:t>
          </a:r>
          <a:r>
            <a:rPr lang="hu-HU" sz="1200" noProof="0" dirty="0" err="1" smtClean="0"/>
            <a:t>Monolith</a:t>
          </a:r>
          <a:r>
            <a:rPr lang="hu-HU" sz="1200" noProof="0" dirty="0" smtClean="0"/>
            <a:t>. METRO-akció AMC-</a:t>
          </a:r>
          <a:r>
            <a:rPr lang="hu-HU" sz="1200" noProof="0" dirty="0" err="1" smtClean="0"/>
            <a:t>vel</a:t>
          </a:r>
          <a:r>
            <a:rPr lang="hu-HU" sz="1200" noProof="0" dirty="0" smtClean="0"/>
            <a:t> a  PLMA vásáron Amszterdamban.</a:t>
          </a:r>
          <a:endParaRPr lang="hu-HU" sz="1200" noProof="0" dirty="0"/>
        </a:p>
      </dgm:t>
    </dgm:pt>
    <dgm:pt modelId="{030ABC40-9AC3-4FFA-94C3-18B15A0D276F}" type="parTrans" cxnId="{13DA4844-AE60-4EDC-932A-FA633ED844BC}">
      <dgm:prSet/>
      <dgm:spPr/>
      <dgm:t>
        <a:bodyPr/>
        <a:lstStyle/>
        <a:p>
          <a:endParaRPr lang="hu-HU"/>
        </a:p>
      </dgm:t>
    </dgm:pt>
    <dgm:pt modelId="{F1B432B4-315D-49F8-997F-4BA1FF183FF5}" type="sibTrans" cxnId="{13DA4844-AE60-4EDC-932A-FA633ED844BC}">
      <dgm:prSet/>
      <dgm:spPr/>
      <dgm:t>
        <a:bodyPr/>
        <a:lstStyle/>
        <a:p>
          <a:endParaRPr lang="hu-HU"/>
        </a:p>
      </dgm:t>
    </dgm:pt>
    <dgm:pt modelId="{66511BE7-CE15-4A31-AA11-2A86273755B9}">
      <dgm:prSet phldrT="[Text]" custT="1"/>
      <dgm:spPr/>
      <dgm:t>
        <a:bodyPr rtlCol="0"/>
        <a:lstStyle/>
        <a:p>
          <a:pPr rtl="0"/>
          <a:r>
            <a:rPr lang="hu-HU" sz="1200" b="1" i="1" noProof="0" dirty="0" smtClean="0"/>
            <a:t>2018 szeptember 27-30</a:t>
          </a:r>
          <a:r>
            <a:rPr lang="hu-HU" sz="1200" b="1" noProof="0" dirty="0" smtClean="0"/>
            <a:t>. Magyar Napok Düsseldorf: hazai kkv-knak bemutatkozási lehetőség</a:t>
          </a:r>
          <a:endParaRPr lang="hu-HU" sz="1200" noProof="0" dirty="0"/>
        </a:p>
      </dgm:t>
    </dgm:pt>
    <dgm:pt modelId="{E1166D29-D63B-43EE-B9C9-C3E7FF7316FC}" type="parTrans" cxnId="{AC9E3DED-7E20-4F77-B617-895EADB9324E}">
      <dgm:prSet/>
      <dgm:spPr/>
      <dgm:t>
        <a:bodyPr/>
        <a:lstStyle/>
        <a:p>
          <a:endParaRPr lang="hu-HU"/>
        </a:p>
      </dgm:t>
    </dgm:pt>
    <dgm:pt modelId="{2E230575-567F-41CC-A55A-080F6424F049}" type="sibTrans" cxnId="{AC9E3DED-7E20-4F77-B617-895EADB9324E}">
      <dgm:prSet/>
      <dgm:spPr/>
      <dgm:t>
        <a:bodyPr/>
        <a:lstStyle/>
        <a:p>
          <a:endParaRPr lang="hu-HU"/>
        </a:p>
      </dgm:t>
    </dgm:pt>
    <dgm:pt modelId="{BFC9B1C5-5F67-4BB6-85CE-A91AF6BF1F73}">
      <dgm:prSet phldrT="[Text]" custT="1"/>
      <dgm:spPr/>
      <dgm:t>
        <a:bodyPr rtlCol="0"/>
        <a:lstStyle/>
        <a:p>
          <a:pPr rtl="0"/>
          <a:r>
            <a:rPr lang="hu-HU" sz="1200" noProof="0" dirty="0" smtClean="0"/>
            <a:t>Zalaegerszegi Autóipari Tesztpálya: 2018 február CAR </a:t>
          </a:r>
          <a:r>
            <a:rPr lang="hu-HU" sz="1200" noProof="0" dirty="0" err="1" smtClean="0"/>
            <a:t>Symposium</a:t>
          </a:r>
          <a:r>
            <a:rPr lang="hu-HU" sz="1200" noProof="0" dirty="0" smtClean="0"/>
            <a:t>, június Essen-Duisburg egyetem</a:t>
          </a:r>
          <a:endParaRPr lang="hu-HU" sz="1200" noProof="0" dirty="0"/>
        </a:p>
      </dgm:t>
      <dgm:extLst/>
    </dgm:pt>
    <dgm:pt modelId="{382BF51A-3D51-4816-BA47-DE044F331286}" type="parTrans" cxnId="{B695B0A1-1FA4-428D-807B-6CF0E0C82557}">
      <dgm:prSet/>
      <dgm:spPr/>
    </dgm:pt>
    <dgm:pt modelId="{F94663DA-3DF5-4314-B873-3DDB9851AC14}" type="sibTrans" cxnId="{B695B0A1-1FA4-428D-807B-6CF0E0C82557}">
      <dgm:prSet/>
      <dgm:spPr/>
    </dgm:pt>
    <dgm:pt modelId="{ED5DCCC5-BCA8-4491-AA37-BAF153ECA184}" type="pres">
      <dgm:prSet presAssocID="{90119837-5B71-4D44-BB01-DB0B084933C8}" presName="linear" presStyleCnt="0">
        <dgm:presLayoutVars>
          <dgm:animLvl val="lvl"/>
          <dgm:resizeHandles val="exact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47A942F6-847D-4AE7-9CA0-5319E5F60B4F}" type="pres">
      <dgm:prSet presAssocID="{C111C18A-FD96-4E63-821A-54D70D8DC65F}" presName="parentText" presStyleLbl="node1" presStyleIdx="0" presStyleCnt="3" custScaleY="32629" custLinFactNeighborX="444" custLinFactNeighborY="1247">
        <dgm:presLayoutVars>
          <dgm:chMax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6EA3914A-CB7F-4A5E-9543-C3A39D9197C9}" type="pres">
      <dgm:prSet presAssocID="{C111C18A-FD96-4E63-821A-54D70D8DC65F}" presName="childText" presStyleLbl="revTx" presStyleIdx="0" presStyleCnt="3" custScaleY="149082" custLinFactNeighborY="9032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81203336-F3DE-4B3A-BCF4-0F68C23AC2BB}" type="pres">
      <dgm:prSet presAssocID="{3C67E77D-62FA-499D-B5E6-E79A091C5267}" presName="parentText" presStyleLbl="node1" presStyleIdx="1" presStyleCnt="3" custScaleY="37061" custLinFactNeighborY="-8744">
        <dgm:presLayoutVars>
          <dgm:chMax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782956A5-ADC8-4959-B856-589B9D9B9635}" type="pres">
      <dgm:prSet presAssocID="{3C67E77D-62FA-499D-B5E6-E79A091C5267}" presName="childText" presStyleLbl="revTx" presStyleIdx="1" presStyleCnt="3" custScaleY="12579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D64CB5D5-837D-47FC-9E42-A26D800BC695}" type="pres">
      <dgm:prSet presAssocID="{CC6B7442-0B72-4EF2-9F13-1325B51AFF9F}" presName="parentText" presStyleLbl="node1" presStyleIdx="2" presStyleCnt="3" custScaleY="32710" custLinFactNeighborY="-25248">
        <dgm:presLayoutVars>
          <dgm:chMax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08B7B17B-8600-44B0-B235-389E5D71D804}" type="pres">
      <dgm:prSet presAssocID="{CC6B7442-0B72-4EF2-9F13-1325B51AFF9F}" presName="childText" presStyleLbl="revTx" presStyleIdx="2" presStyleCnt="3" custLinFactNeighborY="-6097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</dgm:ptLst>
  <dgm:cxnLst>
    <dgm:cxn modelId="{CA9FBF1A-AC30-4D7F-8DBC-F45C4F56AC08}" type="presOf" srcId="{3C67E77D-62FA-499D-B5E6-E79A091C5267}" destId="{81203336-F3DE-4B3A-BCF4-0F68C23AC2BB}" srcOrd="0" destOrd="0" presId="urn:microsoft.com/office/officeart/2005/8/layout/vList2"/>
    <dgm:cxn modelId="{3C09F66E-0D6B-4904-9772-0E04212CABF9}" srcId="{3C67E77D-62FA-499D-B5E6-E79A091C5267}" destId="{7CBE611C-B9DC-48E9-B941-07E9304364A3}" srcOrd="1" destOrd="0" parTransId="{04375D8B-C33F-4E6A-BE46-9702FD04B23F}" sibTransId="{4A73B177-CF36-4E8F-9040-4A823971E77E}"/>
    <dgm:cxn modelId="{E35D3B0B-90FC-4552-8E34-D949623ED5FF}" type="presOf" srcId="{EA794A03-01F8-4889-984C-4B4248DACC86}" destId="{782956A5-ADC8-4959-B856-589B9D9B9635}" srcOrd="0" destOrd="5" presId="urn:microsoft.com/office/officeart/2005/8/layout/vList2"/>
    <dgm:cxn modelId="{495E0B91-1C74-4292-9731-37D8EC9CB65B}" type="presOf" srcId="{C111C18A-FD96-4E63-821A-54D70D8DC65F}" destId="{47A942F6-847D-4AE7-9CA0-5319E5F60B4F}" srcOrd="0" destOrd="0" presId="urn:microsoft.com/office/officeart/2005/8/layout/vList2"/>
    <dgm:cxn modelId="{EA402249-70BB-44CB-975D-4DC54EAB3695}" srcId="{3C67E77D-62FA-499D-B5E6-E79A091C5267}" destId="{EA794A03-01F8-4889-984C-4B4248DACC86}" srcOrd="5" destOrd="0" parTransId="{F697806C-31EB-4858-9B99-62980F234CBB}" sibTransId="{9A7E21B2-9F61-4B43-BC90-A1F6A06C9E56}"/>
    <dgm:cxn modelId="{E4C33803-25A3-4CF9-94F2-7F44C81F8062}" type="presOf" srcId="{CC6B7442-0B72-4EF2-9F13-1325B51AFF9F}" destId="{D64CB5D5-837D-47FC-9E42-A26D800BC695}" srcOrd="0" destOrd="0" presId="urn:microsoft.com/office/officeart/2005/8/layout/vList2"/>
    <dgm:cxn modelId="{AC9E3DED-7E20-4F77-B617-895EADB9324E}" srcId="{3C67E77D-62FA-499D-B5E6-E79A091C5267}" destId="{66511BE7-CE15-4A31-AA11-2A86273755B9}" srcOrd="4" destOrd="0" parTransId="{E1166D29-D63B-43EE-B9C9-C3E7FF7316FC}" sibTransId="{2E230575-567F-41CC-A55A-080F6424F049}"/>
    <dgm:cxn modelId="{C6E7222A-5F84-456A-9806-D51868FAF8A9}" srcId="{3C67E77D-62FA-499D-B5E6-E79A091C5267}" destId="{D6510970-8F9C-4B45-A0F3-6ACB9AA76D40}" srcOrd="0" destOrd="0" parTransId="{7A9FC291-2B6A-4475-8B09-917F9F09E3AB}" sibTransId="{4B87F32C-3630-48F2-9114-4262C0BEEA9E}"/>
    <dgm:cxn modelId="{3E9B4EA9-DD74-4328-8E53-111E1BD5D71E}" type="presOf" srcId="{BFC9B1C5-5F67-4BB6-85CE-A91AF6BF1F73}" destId="{6EA3914A-CB7F-4A5E-9543-C3A39D9197C9}" srcOrd="0" destOrd="1" presId="urn:microsoft.com/office/officeart/2005/8/layout/vList2"/>
    <dgm:cxn modelId="{2AE0F1A6-B1A5-43A2-9A40-D19C955B04EB}" srcId="{CC6B7442-0B72-4EF2-9F13-1325B51AFF9F}" destId="{DA79F55D-D948-4745-8A6E-F0714107459C}" srcOrd="2" destOrd="0" parTransId="{6B424938-B4EF-4E64-A331-E8BF71EB7AD0}" sibTransId="{6CB2A859-B902-4BAF-AB9A-282D5088C5EA}"/>
    <dgm:cxn modelId="{328CCB78-29A7-4FF0-882A-703A467CE583}" type="presOf" srcId="{FE0A3CAE-D039-42F2-AF12-1E6F6793A633}" destId="{08B7B17B-8600-44B0-B235-389E5D71D804}" srcOrd="0" destOrd="0" presId="urn:microsoft.com/office/officeart/2005/8/layout/vList2"/>
    <dgm:cxn modelId="{C55254B0-8EBC-425E-8501-29D1A4BA86C0}" type="presOf" srcId="{7CBE611C-B9DC-48E9-B941-07E9304364A3}" destId="{782956A5-ADC8-4959-B856-589B9D9B9635}" srcOrd="0" destOrd="1" presId="urn:microsoft.com/office/officeart/2005/8/layout/vList2"/>
    <dgm:cxn modelId="{BAFCBA9B-4684-480A-A8ED-AB1490E6161A}" type="presOf" srcId="{D2A6BA3F-9E98-4E26-AAFD-ADDA2D5E8182}" destId="{6EA3914A-CB7F-4A5E-9543-C3A39D9197C9}" srcOrd="0" destOrd="3" presId="urn:microsoft.com/office/officeart/2005/8/layout/vList2"/>
    <dgm:cxn modelId="{0167CF9E-4EA8-465F-B2EC-CA3A23493917}" type="presOf" srcId="{9E1F8CBD-AF73-4BC9-89A2-56357395598D}" destId="{6EA3914A-CB7F-4A5E-9543-C3A39D9197C9}" srcOrd="0" destOrd="2" presId="urn:microsoft.com/office/officeart/2005/8/layout/vList2"/>
    <dgm:cxn modelId="{26B190D0-FCE8-4E80-9594-4783ABF1BD07}" type="presOf" srcId="{24194871-AFDA-4B3B-BEB6-70C1C1B9C51F}" destId="{08B7B17B-8600-44B0-B235-389E5D71D804}" srcOrd="0" destOrd="2" presId="urn:microsoft.com/office/officeart/2005/8/layout/vList2"/>
    <dgm:cxn modelId="{AD67F034-641A-4BDB-A0EF-53C6C53307D9}" srcId="{FE0A3CAE-D039-42F2-AF12-1E6F6793A633}" destId="{028CEEF8-1C04-4655-B378-F4055D92F639}" srcOrd="0" destOrd="0" parTransId="{1ABFBAFA-F044-4B9D-AE08-B8CACCD5DE70}" sibTransId="{613BDEFB-41F0-4021-902D-3A466D24C27B}"/>
    <dgm:cxn modelId="{1EA89BDA-4BF2-4A9D-864B-B6854916FD5B}" srcId="{C111C18A-FD96-4E63-821A-54D70D8DC65F}" destId="{D2A6BA3F-9E98-4E26-AAFD-ADDA2D5E8182}" srcOrd="3" destOrd="0" parTransId="{C7D6503E-47EC-4BE1-8E7C-AA87E4E2E3F3}" sibTransId="{37DAF0FF-A440-49B8-AA32-62EED645742F}"/>
    <dgm:cxn modelId="{7CDF5A89-87DF-4CC1-8943-7A0E14869583}" srcId="{C111C18A-FD96-4E63-821A-54D70D8DC65F}" destId="{71D67D5D-013C-4885-A61E-A3F99D7C7108}" srcOrd="0" destOrd="0" parTransId="{13FD8B77-EC9C-4F7D-85F3-A7191A755A86}" sibTransId="{BC16BF20-A847-48B0-889B-BA6389A79929}"/>
    <dgm:cxn modelId="{6F18C23E-A1E5-4E4E-A85B-FE771DFD507F}" type="presOf" srcId="{D6510970-8F9C-4B45-A0F3-6ACB9AA76D40}" destId="{782956A5-ADC8-4959-B856-589B9D9B9635}" srcOrd="0" destOrd="0" presId="urn:microsoft.com/office/officeart/2005/8/layout/vList2"/>
    <dgm:cxn modelId="{32AA6160-4426-4C4D-93AE-E2F474E37AD9}" srcId="{90119837-5B71-4D44-BB01-DB0B084933C8}" destId="{3C67E77D-62FA-499D-B5E6-E79A091C5267}" srcOrd="1" destOrd="0" parTransId="{5337D229-E330-4525-B0FA-14EC5A80604A}" sibTransId="{C056AC5D-B04E-4376-A1CB-3EAB7BE5AF5B}"/>
    <dgm:cxn modelId="{2F85E3C5-4D8C-4FB2-8A36-8A0324B354E3}" type="presOf" srcId="{66511BE7-CE15-4A31-AA11-2A86273755B9}" destId="{782956A5-ADC8-4959-B856-589B9D9B9635}" srcOrd="0" destOrd="4" presId="urn:microsoft.com/office/officeart/2005/8/layout/vList2"/>
    <dgm:cxn modelId="{FFD8B471-C98F-4DB5-8DE3-2AB7E896ADD5}" srcId="{90119837-5B71-4D44-BB01-DB0B084933C8}" destId="{C111C18A-FD96-4E63-821A-54D70D8DC65F}" srcOrd="0" destOrd="0" parTransId="{83BE74EF-FAB4-45A2-BBED-7CD5259AB210}" sibTransId="{B4F34DE2-2DAE-4F88-8C78-BD8892EBF4FF}"/>
    <dgm:cxn modelId="{BB5B24B1-9A79-43F4-B65B-99D74D1D4030}" type="presOf" srcId="{6BEAF5D8-D754-43C5-A15A-2FCEED91BCFC}" destId="{782956A5-ADC8-4959-B856-589B9D9B9635}" srcOrd="0" destOrd="2" presId="urn:microsoft.com/office/officeart/2005/8/layout/vList2"/>
    <dgm:cxn modelId="{0F20915C-EEFF-40F3-A3B5-2F64A74AEF80}" type="presOf" srcId="{DA79F55D-D948-4745-8A6E-F0714107459C}" destId="{08B7B17B-8600-44B0-B235-389E5D71D804}" srcOrd="0" destOrd="3" presId="urn:microsoft.com/office/officeart/2005/8/layout/vList2"/>
    <dgm:cxn modelId="{D420689A-47CC-48E7-94E2-30C6DFCB60C2}" type="presOf" srcId="{90119837-5B71-4D44-BB01-DB0B084933C8}" destId="{ED5DCCC5-BCA8-4491-AA37-BAF153ECA184}" srcOrd="0" destOrd="0" presId="urn:microsoft.com/office/officeart/2005/8/layout/vList2"/>
    <dgm:cxn modelId="{AA2BC720-E86D-4CEA-B3FE-80AC926AFF6F}" srcId="{C111C18A-FD96-4E63-821A-54D70D8DC65F}" destId="{9E1F8CBD-AF73-4BC9-89A2-56357395598D}" srcOrd="2" destOrd="0" parTransId="{718E8218-5C41-4162-A0CB-CADF73C6E36E}" sibTransId="{DAB49EF3-780E-407E-89AC-6238989BACF1}"/>
    <dgm:cxn modelId="{0D299547-07F5-4ABD-BD0F-6C7324783597}" type="presOf" srcId="{028CEEF8-1C04-4655-B378-F4055D92F639}" destId="{08B7B17B-8600-44B0-B235-389E5D71D804}" srcOrd="0" destOrd="1" presId="urn:microsoft.com/office/officeart/2005/8/layout/vList2"/>
    <dgm:cxn modelId="{B4A17193-D077-460A-A72A-A711DA37F22D}" type="presOf" srcId="{E79720B8-ACDA-46FF-91A1-EA5BE125078F}" destId="{782956A5-ADC8-4959-B856-589B9D9B9635}" srcOrd="0" destOrd="3" presId="urn:microsoft.com/office/officeart/2005/8/layout/vList2"/>
    <dgm:cxn modelId="{85397681-586A-4A86-8F3A-82ECB547BA4F}" srcId="{CC6B7442-0B72-4EF2-9F13-1325B51AFF9F}" destId="{24194871-AFDA-4B3B-BEB6-70C1C1B9C51F}" srcOrd="1" destOrd="0" parTransId="{D2315C3A-2B6C-47A2-8368-EAD4512D4D79}" sibTransId="{65C0214C-8CE3-4AF3-96FF-F420863E638F}"/>
    <dgm:cxn modelId="{A6FB3C49-AB75-4315-BB6B-886AA454F16F}" srcId="{CC6B7442-0B72-4EF2-9F13-1325B51AFF9F}" destId="{FE0A3CAE-D039-42F2-AF12-1E6F6793A633}" srcOrd="0" destOrd="0" parTransId="{7E2ED2D1-AFF4-4DED-BB53-30A310825CE2}" sibTransId="{417BDEF2-191B-4000-BDE8-D3D22A51FCF3}"/>
    <dgm:cxn modelId="{282A7D06-B616-459A-9854-904177B5DC34}" srcId="{3C67E77D-62FA-499D-B5E6-E79A091C5267}" destId="{6BEAF5D8-D754-43C5-A15A-2FCEED91BCFC}" srcOrd="2" destOrd="0" parTransId="{B2CB8651-7DFD-4149-A470-EDA9DEC1A4D9}" sibTransId="{A553B8D7-1757-4A9B-A1D9-7F1C26496C88}"/>
    <dgm:cxn modelId="{7EA41D98-4C0B-4E9A-8358-9CA5A6B38C1B}" type="presOf" srcId="{71D67D5D-013C-4885-A61E-A3F99D7C7108}" destId="{6EA3914A-CB7F-4A5E-9543-C3A39D9197C9}" srcOrd="0" destOrd="0" presId="urn:microsoft.com/office/officeart/2005/8/layout/vList2"/>
    <dgm:cxn modelId="{B695B0A1-1FA4-428D-807B-6CF0E0C82557}" srcId="{C111C18A-FD96-4E63-821A-54D70D8DC65F}" destId="{BFC9B1C5-5F67-4BB6-85CE-A91AF6BF1F73}" srcOrd="1" destOrd="0" parTransId="{382BF51A-3D51-4816-BA47-DE044F331286}" sibTransId="{F94663DA-3DF5-4314-B873-3DDB9851AC14}"/>
    <dgm:cxn modelId="{13DA4844-AE60-4EDC-932A-FA633ED844BC}" srcId="{3C67E77D-62FA-499D-B5E6-E79A091C5267}" destId="{E79720B8-ACDA-46FF-91A1-EA5BE125078F}" srcOrd="3" destOrd="0" parTransId="{030ABC40-9AC3-4FFA-94C3-18B15A0D276F}" sibTransId="{F1B432B4-315D-49F8-997F-4BA1FF183FF5}"/>
    <dgm:cxn modelId="{102D6D4D-90C9-40F4-A001-35DCC329B127}" srcId="{90119837-5B71-4D44-BB01-DB0B084933C8}" destId="{CC6B7442-0B72-4EF2-9F13-1325B51AFF9F}" srcOrd="2" destOrd="0" parTransId="{E3D139E0-5DC2-4F8E-9F8F-B3F0EBCD4689}" sibTransId="{FF80E1BA-0D6F-4EE8-9640-892A5897DBCD}"/>
    <dgm:cxn modelId="{6D8BD930-FC58-42F7-AB9A-B62B485C7AC8}" type="presParOf" srcId="{ED5DCCC5-BCA8-4491-AA37-BAF153ECA184}" destId="{47A942F6-847D-4AE7-9CA0-5319E5F60B4F}" srcOrd="0" destOrd="0" presId="urn:microsoft.com/office/officeart/2005/8/layout/vList2"/>
    <dgm:cxn modelId="{79B83B93-98EE-40D7-9993-BA2962E2CE50}" type="presParOf" srcId="{ED5DCCC5-BCA8-4491-AA37-BAF153ECA184}" destId="{6EA3914A-CB7F-4A5E-9543-C3A39D9197C9}" srcOrd="1" destOrd="0" presId="urn:microsoft.com/office/officeart/2005/8/layout/vList2"/>
    <dgm:cxn modelId="{FCEEBA2A-1B0D-4371-9211-FC0BB517AC8C}" type="presParOf" srcId="{ED5DCCC5-BCA8-4491-AA37-BAF153ECA184}" destId="{81203336-F3DE-4B3A-BCF4-0F68C23AC2BB}" srcOrd="2" destOrd="0" presId="urn:microsoft.com/office/officeart/2005/8/layout/vList2"/>
    <dgm:cxn modelId="{1A3465AA-AE75-4BFC-8A65-23E16D537DF0}" type="presParOf" srcId="{ED5DCCC5-BCA8-4491-AA37-BAF153ECA184}" destId="{782956A5-ADC8-4959-B856-589B9D9B9635}" srcOrd="3" destOrd="0" presId="urn:microsoft.com/office/officeart/2005/8/layout/vList2"/>
    <dgm:cxn modelId="{D71B2126-93B7-41B4-8C4F-770C86B354CE}" type="presParOf" srcId="{ED5DCCC5-BCA8-4491-AA37-BAF153ECA184}" destId="{D64CB5D5-837D-47FC-9E42-A26D800BC695}" srcOrd="4" destOrd="0" presId="urn:microsoft.com/office/officeart/2005/8/layout/vList2"/>
    <dgm:cxn modelId="{BACB7160-C68A-4A3B-ADDB-874E296CDDF0}" type="presParOf" srcId="{ED5DCCC5-BCA8-4491-AA37-BAF153ECA184}" destId="{08B7B17B-8600-44B0-B235-389E5D71D80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B078F5-8F08-47E0-A4F8-94613BBABB9C}">
      <dsp:nvSpPr>
        <dsp:cNvPr id="0" name=""/>
        <dsp:cNvSpPr/>
      </dsp:nvSpPr>
      <dsp:spPr>
        <a:xfrm>
          <a:off x="-20563" y="201622"/>
          <a:ext cx="5357395" cy="53452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D3BE9F0-0CAC-4157-9E46-0F0134B9F740}">
      <dsp:nvSpPr>
        <dsp:cNvPr id="0" name=""/>
        <dsp:cNvSpPr/>
      </dsp:nvSpPr>
      <dsp:spPr>
        <a:xfrm>
          <a:off x="2653977" y="201622"/>
          <a:ext cx="6258607" cy="5357395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8900000" algn="b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800" kern="1200" noProof="0" dirty="0" smtClean="0">
              <a:solidFill>
                <a:schemeClr val="tx2">
                  <a:lumMod val="50000"/>
                </a:schemeClr>
              </a:solidFill>
            </a:rPr>
            <a:t>Magyarország</a:t>
          </a:r>
          <a:endParaRPr lang="hu-HU" sz="2800" kern="1200" noProof="0" dirty="0">
            <a:solidFill>
              <a:schemeClr val="tx2">
                <a:lumMod val="50000"/>
              </a:schemeClr>
            </a:solidFill>
          </a:endParaRPr>
        </a:p>
      </dsp:txBody>
      <dsp:txXfrm>
        <a:off x="2653977" y="201622"/>
        <a:ext cx="3129303" cy="1607222"/>
      </dsp:txXfrm>
    </dsp:sp>
    <dsp:sp modelId="{CC0488D7-AB8B-4CB7-BE9B-5C470E029F54}">
      <dsp:nvSpPr>
        <dsp:cNvPr id="0" name=""/>
        <dsp:cNvSpPr/>
      </dsp:nvSpPr>
      <dsp:spPr>
        <a:xfrm>
          <a:off x="916982" y="1808844"/>
          <a:ext cx="3482303" cy="34823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D11CBB-27D3-4C6C-B610-9E25E398FE2B}">
      <dsp:nvSpPr>
        <dsp:cNvPr id="0" name=""/>
        <dsp:cNvSpPr/>
      </dsp:nvSpPr>
      <dsp:spPr>
        <a:xfrm>
          <a:off x="2670384" y="1840237"/>
          <a:ext cx="6258607" cy="34822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4000" kern="1200" noProof="0" dirty="0" smtClean="0"/>
            <a:t>NRW</a:t>
          </a:r>
          <a:endParaRPr lang="hu-HU" sz="4000" kern="1200" noProof="0" dirty="0"/>
        </a:p>
      </dsp:txBody>
      <dsp:txXfrm>
        <a:off x="2670384" y="1840237"/>
        <a:ext cx="3129303" cy="1607200"/>
      </dsp:txXfrm>
    </dsp:sp>
    <dsp:sp modelId="{65ACC6ED-26AD-412F-A0DE-EF20BC771EE5}">
      <dsp:nvSpPr>
        <dsp:cNvPr id="0" name=""/>
        <dsp:cNvSpPr/>
      </dsp:nvSpPr>
      <dsp:spPr>
        <a:xfrm>
          <a:off x="1854525" y="3389357"/>
          <a:ext cx="1607216" cy="166062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D617F1E-53C0-4096-832F-9EE948F88D6F}">
      <dsp:nvSpPr>
        <dsp:cNvPr id="0" name=""/>
        <dsp:cNvSpPr/>
      </dsp:nvSpPr>
      <dsp:spPr>
        <a:xfrm>
          <a:off x="2658134" y="3381015"/>
          <a:ext cx="6250294" cy="16773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800" kern="1200" noProof="0" dirty="0" smtClean="0"/>
            <a:t>Hessen</a:t>
          </a:r>
          <a:endParaRPr lang="hu-HU" sz="2800" kern="1200" noProof="0" dirty="0"/>
        </a:p>
      </dsp:txBody>
      <dsp:txXfrm>
        <a:off x="2658134" y="3381015"/>
        <a:ext cx="3125147" cy="1677307"/>
      </dsp:txXfrm>
    </dsp:sp>
    <dsp:sp modelId="{8C7249F5-6A43-4677-858A-4209B274B459}">
      <dsp:nvSpPr>
        <dsp:cNvPr id="0" name=""/>
        <dsp:cNvSpPr/>
      </dsp:nvSpPr>
      <dsp:spPr>
        <a:xfrm>
          <a:off x="5742154" y="201622"/>
          <a:ext cx="3207401" cy="1607222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b="1" kern="1200" noProof="0" dirty="0" smtClean="0">
              <a:solidFill>
                <a:schemeClr val="tx2">
                  <a:lumMod val="50000"/>
                </a:schemeClr>
              </a:solidFill>
            </a:rPr>
            <a:t>Hazai tőkebefektetések </a:t>
          </a:r>
          <a:r>
            <a:rPr lang="hu-HU" sz="1200" b="0" kern="1200" noProof="0" dirty="0" smtClean="0">
              <a:solidFill>
                <a:srgbClr val="FF0000"/>
              </a:solidFill>
            </a:rPr>
            <a:t>állományértékében Észak- Rajna-Vesztfália az első!</a:t>
          </a:r>
          <a:endParaRPr lang="hu-HU" sz="1200" kern="1200" noProof="0" dirty="0">
            <a:solidFill>
              <a:schemeClr val="tx2">
                <a:lumMod val="50000"/>
              </a:schemeClr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200" kern="1200" noProof="0" dirty="0" smtClean="0">
              <a:solidFill>
                <a:schemeClr val="tx1"/>
              </a:solidFill>
            </a:rPr>
            <a:t>Hessen negyedik helyen a tartományok között</a:t>
          </a:r>
          <a:endParaRPr lang="hu-HU" sz="1200" kern="1200" noProof="0" dirty="0">
            <a:solidFill>
              <a:schemeClr val="tx1"/>
            </a:solidFill>
          </a:endParaRPr>
        </a:p>
      </dsp:txBody>
      <dsp:txXfrm>
        <a:off x="5742154" y="201622"/>
        <a:ext cx="3207401" cy="1607222"/>
      </dsp:txXfrm>
    </dsp:sp>
    <dsp:sp modelId="{DBE3DE41-7537-4441-8B1C-5E8BE18ACA77}">
      <dsp:nvSpPr>
        <dsp:cNvPr id="0" name=""/>
        <dsp:cNvSpPr/>
      </dsp:nvSpPr>
      <dsp:spPr>
        <a:xfrm>
          <a:off x="5783281" y="1808844"/>
          <a:ext cx="3125147" cy="1607216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u-HU" sz="1050" kern="1200" noProof="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/>
            <a:t>2,5 milliárd euró </a:t>
          </a:r>
          <a:r>
            <a:rPr lang="hu-HU" sz="1100" b="0" kern="1200" noProof="0" dirty="0" smtClean="0"/>
            <a:t>magya</a:t>
          </a:r>
          <a:r>
            <a:rPr lang="hu-HU" sz="1100" b="1" kern="1200" noProof="0" dirty="0" smtClean="0"/>
            <a:t>r</a:t>
          </a:r>
          <a:r>
            <a:rPr lang="hu-HU" sz="1100" kern="1200" noProof="0" dirty="0" smtClean="0"/>
            <a:t> export</a:t>
          </a:r>
          <a:endParaRPr lang="hu-HU" sz="1100" kern="1200" noProof="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/>
            <a:t>3,7 milliárd euró import</a:t>
          </a:r>
          <a:endParaRPr lang="hu-HU" sz="1100" kern="1200" noProof="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u="sng" kern="1200" noProof="0" dirty="0" smtClean="0">
              <a:solidFill>
                <a:srgbClr val="FF0000"/>
              </a:solidFill>
            </a:rPr>
            <a:t>2017: 9,1 </a:t>
          </a:r>
          <a:r>
            <a:rPr lang="hu-HU" sz="1100" u="sng" kern="1200" noProof="0" dirty="0" smtClean="0">
              <a:solidFill>
                <a:srgbClr val="FF0000"/>
              </a:solidFill>
            </a:rPr>
            <a:t>% export</a:t>
          </a:r>
          <a:r>
            <a:rPr lang="hu-HU" sz="1100" u="sng" kern="1200" noProof="0" dirty="0" smtClean="0">
              <a:solidFill>
                <a:srgbClr val="FF0000"/>
              </a:solidFill>
            </a:rPr>
            <a:t>, 10,9%-</a:t>
          </a:r>
          <a:r>
            <a:rPr lang="hu-HU" sz="1100" u="sng" kern="1200" noProof="0" dirty="0" err="1" smtClean="0">
              <a:solidFill>
                <a:srgbClr val="FF0000"/>
              </a:solidFill>
            </a:rPr>
            <a:t>os</a:t>
          </a:r>
          <a:r>
            <a:rPr lang="hu-HU" sz="1100" u="sng" kern="1200" noProof="0" dirty="0" smtClean="0">
              <a:solidFill>
                <a:srgbClr val="FF0000"/>
              </a:solidFill>
            </a:rPr>
            <a:t> forgalomnövekedés!</a:t>
          </a:r>
          <a:endParaRPr lang="hu-HU" sz="1100" u="sng" kern="1200" noProof="0" dirty="0">
            <a:solidFill>
              <a:srgbClr val="FF0000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>
              <a:solidFill>
                <a:schemeClr val="tx1"/>
              </a:solidFill>
            </a:rPr>
            <a:t>3. A tartományok között</a:t>
          </a:r>
          <a:endParaRPr lang="hu-HU" sz="1100" kern="1200" noProof="0" dirty="0">
            <a:solidFill>
              <a:schemeClr val="tx1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>
              <a:solidFill>
                <a:schemeClr val="tx1"/>
              </a:solidFill>
            </a:rPr>
            <a:t>Fő exporttermékek: gépjárművek és alkatrészek; gépipari termékek, elektronikai termékek, élelmiszeripari termékek</a:t>
          </a:r>
          <a:endParaRPr lang="hu-HU" sz="1100" kern="1200" noProof="0" dirty="0">
            <a:solidFill>
              <a:schemeClr val="tx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u-HU" sz="800" kern="1200" noProof="0" dirty="0">
            <a:solidFill>
              <a:srgbClr val="FF0000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u-HU" sz="800" kern="1200" noProof="0" dirty="0">
            <a:solidFill>
              <a:srgbClr val="FF0000"/>
            </a:solidFill>
          </a:endParaRPr>
        </a:p>
      </dsp:txBody>
      <dsp:txXfrm>
        <a:off x="5783281" y="1808844"/>
        <a:ext cx="3125147" cy="1607216"/>
      </dsp:txXfrm>
    </dsp:sp>
    <dsp:sp modelId="{6C8D26A5-DBB8-4E90-9DA9-227A2AD5DEB3}">
      <dsp:nvSpPr>
        <dsp:cNvPr id="0" name=""/>
        <dsp:cNvSpPr/>
      </dsp:nvSpPr>
      <dsp:spPr>
        <a:xfrm>
          <a:off x="5783281" y="3416061"/>
          <a:ext cx="3125147" cy="1607216"/>
        </a:xfrm>
        <a:prstGeom prst="rect">
          <a:avLst/>
        </a:prstGeom>
        <a:noFill/>
        <a:ln w="9525" cap="flat" cmpd="sng" algn="ctr">
          <a:noFill/>
          <a:prstDash val="solid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/>
            <a:t>1,9 milliárd euró  magyar export</a:t>
          </a:r>
          <a:endParaRPr lang="hu-HU" sz="1100" kern="1200" noProof="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/>
            <a:t>1,3 milliárd euró magyar import</a:t>
          </a:r>
          <a:endParaRPr lang="hu-HU" sz="1100" kern="1200" noProof="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/>
            <a:t>5. A tartományok között</a:t>
          </a:r>
          <a:endParaRPr lang="hu-HU" sz="1100" kern="1200" noProof="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100" kern="1200" noProof="0" dirty="0" smtClean="0"/>
            <a:t>Fő export termékek: IKT és optikai termékek, járműipar, gumi- és műanyagipar, gépipar, gyógyszeripari termékek, elektronika és villamosipari termékek,  fémek és fémipari termékek, élelmiszeripari termékek</a:t>
          </a:r>
          <a:endParaRPr lang="hu-HU" sz="1100" kern="1200" noProof="0" dirty="0"/>
        </a:p>
      </dsp:txBody>
      <dsp:txXfrm>
        <a:off x="5783281" y="3416061"/>
        <a:ext cx="3125147" cy="16072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63EB06-7634-4EF3-ADD9-E380AC78EBD4}">
      <dsp:nvSpPr>
        <dsp:cNvPr id="0" name=""/>
        <dsp:cNvSpPr/>
      </dsp:nvSpPr>
      <dsp:spPr>
        <a:xfrm>
          <a:off x="636448" y="0"/>
          <a:ext cx="7213079" cy="536976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AE956F3-3A10-4D73-B84A-BA268DE4BD31}">
      <dsp:nvSpPr>
        <dsp:cNvPr id="0" name=""/>
        <dsp:cNvSpPr/>
      </dsp:nvSpPr>
      <dsp:spPr>
        <a:xfrm>
          <a:off x="43792" y="0"/>
          <a:ext cx="2633842" cy="53697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noProof="0" dirty="0" smtClean="0"/>
            <a:t>Megállapodás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noProof="0" dirty="0" smtClean="0"/>
            <a:t>digitális partnerségről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noProof="0" dirty="0" smtClean="0"/>
            <a:t>2017. március 28., Düsseldorf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2400" kern="1200" noProof="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noProof="0" dirty="0" smtClean="0"/>
            <a:t> </a:t>
          </a:r>
          <a:endParaRPr lang="hu-HU" sz="2400" kern="1200" noProof="0" dirty="0"/>
        </a:p>
      </dsp:txBody>
      <dsp:txXfrm>
        <a:off x="172366" y="128574"/>
        <a:ext cx="2376694" cy="5112620"/>
      </dsp:txXfrm>
    </dsp:sp>
    <dsp:sp modelId="{B94A5A5A-E7E9-49DD-99C6-F64F74DC8B95}">
      <dsp:nvSpPr>
        <dsp:cNvPr id="0" name=""/>
        <dsp:cNvSpPr/>
      </dsp:nvSpPr>
      <dsp:spPr>
        <a:xfrm>
          <a:off x="2768599" y="0"/>
          <a:ext cx="2704818" cy="53697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noProof="0" dirty="0" smtClean="0"/>
            <a:t>Közös </a:t>
          </a:r>
          <a:r>
            <a:rPr lang="hu-HU" sz="1800" b="1" kern="1200" noProof="0" dirty="0" smtClean="0"/>
            <a:t>rendezvények</a:t>
          </a:r>
          <a:r>
            <a:rPr lang="hu-HU" sz="1800" kern="1200" noProof="0" dirty="0" smtClean="0"/>
            <a:t>, </a:t>
          </a:r>
          <a:r>
            <a:rPr lang="hu-HU" sz="1800" kern="1200" noProof="0" dirty="0" err="1" smtClean="0"/>
            <a:t>startup</a:t>
          </a:r>
          <a:r>
            <a:rPr lang="hu-HU" sz="1800" kern="1200" noProof="0" dirty="0" smtClean="0"/>
            <a:t> </a:t>
          </a:r>
          <a:r>
            <a:rPr lang="hu-HU" sz="1800" b="1" kern="1200" noProof="0" dirty="0" smtClean="0"/>
            <a:t>delegációk</a:t>
          </a:r>
          <a:r>
            <a:rPr lang="hu-HU" sz="1800" kern="1200" noProof="0" dirty="0" smtClean="0"/>
            <a:t> szervezése.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noProof="0" dirty="0" smtClean="0"/>
            <a:t>Cél:  </a:t>
          </a:r>
          <a:r>
            <a:rPr lang="hu-HU" sz="1800" kern="1200" noProof="0" dirty="0" err="1" smtClean="0"/>
            <a:t>üzletfejelsztés</a:t>
          </a:r>
          <a:r>
            <a:rPr lang="hu-HU" sz="1800" kern="1200" noProof="0" dirty="0" smtClean="0"/>
            <a:t> kooperációk magyar és NRW </a:t>
          </a:r>
          <a:r>
            <a:rPr lang="hu-HU" sz="1800" kern="1200" noProof="0" dirty="0" err="1" smtClean="0"/>
            <a:t>startupok</a:t>
          </a:r>
          <a:r>
            <a:rPr lang="hu-HU" sz="1800" kern="1200" noProof="0" dirty="0" smtClean="0"/>
            <a:t> és nagyvállalatok között.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800" kern="1200" noProof="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800" kern="1200" noProof="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800" kern="1200" noProof="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800" kern="1200" noProof="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800" kern="1200" noProof="0" dirty="0" smtClean="0"/>
        </a:p>
      </dsp:txBody>
      <dsp:txXfrm>
        <a:off x="2900637" y="132038"/>
        <a:ext cx="2440742" cy="5105692"/>
      </dsp:txXfrm>
    </dsp:sp>
    <dsp:sp modelId="{1AED8D05-0371-4E06-A1C8-163D8CE9DA34}">
      <dsp:nvSpPr>
        <dsp:cNvPr id="0" name=""/>
        <dsp:cNvSpPr/>
      </dsp:nvSpPr>
      <dsp:spPr>
        <a:xfrm>
          <a:off x="5499773" y="0"/>
          <a:ext cx="2400395" cy="536976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noProof="0" dirty="0" smtClean="0"/>
            <a:t>2017. március 28: Be </a:t>
          </a:r>
          <a:r>
            <a:rPr lang="hu-HU" sz="1400" kern="1200" noProof="0" dirty="0" err="1" smtClean="0"/>
            <a:t>Smart</a:t>
          </a:r>
          <a:r>
            <a:rPr lang="hu-HU" sz="1400" kern="1200" noProof="0" dirty="0" smtClean="0"/>
            <a:t>! </a:t>
          </a:r>
          <a:r>
            <a:rPr lang="hu-HU" sz="1400" kern="1200" noProof="0" dirty="0" err="1" smtClean="0"/>
            <a:t>Hungarian</a:t>
          </a:r>
          <a:r>
            <a:rPr lang="hu-HU" sz="1400" kern="1200" noProof="0" dirty="0" smtClean="0"/>
            <a:t> </a:t>
          </a:r>
          <a:r>
            <a:rPr lang="hu-HU" sz="1400" kern="1200" noProof="0" dirty="0" err="1" smtClean="0"/>
            <a:t>Tech</a:t>
          </a:r>
          <a:r>
            <a:rPr lang="hu-HU" sz="1400" kern="1200" noProof="0" dirty="0" smtClean="0"/>
            <a:t> Day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noProof="0" dirty="0" smtClean="0"/>
            <a:t>2017. június Be </a:t>
          </a:r>
          <a:r>
            <a:rPr lang="hu-HU" sz="1400" kern="1200" noProof="0" dirty="0" err="1" smtClean="0"/>
            <a:t>Smart</a:t>
          </a:r>
          <a:r>
            <a:rPr lang="hu-HU" sz="1400" kern="1200" noProof="0" dirty="0" smtClean="0"/>
            <a:t>! </a:t>
          </a:r>
          <a:r>
            <a:rPr lang="hu-HU" sz="1400" kern="1200" noProof="0" dirty="0" err="1" smtClean="0"/>
            <a:t>Hungarian</a:t>
          </a:r>
          <a:r>
            <a:rPr lang="hu-HU" sz="1400" kern="1200" noProof="0" dirty="0" smtClean="0"/>
            <a:t> E-Health Day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noProof="0" dirty="0" smtClean="0"/>
            <a:t>2017 december 14. Be </a:t>
          </a:r>
          <a:r>
            <a:rPr lang="hu-HU" sz="1400" kern="1200" noProof="0" dirty="0" err="1" smtClean="0"/>
            <a:t>Smart</a:t>
          </a:r>
          <a:r>
            <a:rPr lang="hu-HU" sz="1400" kern="1200" noProof="0" dirty="0" smtClean="0"/>
            <a:t>! </a:t>
          </a:r>
          <a:r>
            <a:rPr lang="hu-HU" sz="1400" kern="1200" noProof="0" dirty="0" err="1" smtClean="0"/>
            <a:t>Hungarian</a:t>
          </a:r>
          <a:r>
            <a:rPr lang="hu-HU" sz="1400" kern="1200" noProof="0" dirty="0" smtClean="0"/>
            <a:t> </a:t>
          </a:r>
          <a:r>
            <a:rPr lang="hu-HU" sz="1400" kern="1200" noProof="0" dirty="0" err="1" smtClean="0"/>
            <a:t>Smart</a:t>
          </a:r>
          <a:r>
            <a:rPr lang="hu-HU" sz="1400" kern="1200" noProof="0" dirty="0" smtClean="0"/>
            <a:t> City and </a:t>
          </a:r>
          <a:r>
            <a:rPr lang="hu-HU" sz="1400" kern="1200" noProof="0" dirty="0" err="1" smtClean="0"/>
            <a:t>Mobility</a:t>
          </a:r>
          <a:r>
            <a:rPr lang="hu-HU" sz="1400" kern="1200" noProof="0" dirty="0" smtClean="0"/>
            <a:t> Day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noProof="0" dirty="0" smtClean="0"/>
            <a:t>2018. március 27. </a:t>
          </a:r>
          <a:r>
            <a:rPr lang="hu-HU" sz="1400" kern="1200" noProof="0" dirty="0" err="1" smtClean="0"/>
            <a:t>Rheinland</a:t>
          </a:r>
          <a:r>
            <a:rPr lang="hu-HU" sz="1400" kern="1200" noProof="0" dirty="0" smtClean="0"/>
            <a:t> </a:t>
          </a:r>
          <a:r>
            <a:rPr lang="hu-HU" sz="1400" kern="1200" noProof="0" dirty="0" err="1" smtClean="0"/>
            <a:t>Pitch</a:t>
          </a:r>
          <a:r>
            <a:rPr lang="hu-HU" sz="1400" kern="1200" noProof="0" dirty="0" smtClean="0"/>
            <a:t>-elődöntő Budapest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400" kern="1200" noProof="0" dirty="0" smtClean="0"/>
            <a:t>2018. június 26. </a:t>
          </a:r>
          <a:r>
            <a:rPr lang="hu-HU" sz="1400" kern="1200" noProof="0" dirty="0" err="1" smtClean="0"/>
            <a:t>Rheinland</a:t>
          </a:r>
          <a:r>
            <a:rPr lang="hu-HU" sz="1400" kern="1200" noProof="0" dirty="0" smtClean="0"/>
            <a:t> </a:t>
          </a:r>
          <a:r>
            <a:rPr lang="hu-HU" sz="1400" kern="1200" noProof="0" dirty="0" err="1" smtClean="0"/>
            <a:t>Pitch</a:t>
          </a:r>
          <a:r>
            <a:rPr lang="hu-HU" sz="1400" kern="1200" noProof="0" dirty="0" smtClean="0"/>
            <a:t>-döntő Düsseldorf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kern="1200" noProof="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kern="1200" noProof="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kern="1200" noProof="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kern="1200" noProof="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kern="1200" noProof="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600" kern="1200" noProof="0" dirty="0"/>
        </a:p>
      </dsp:txBody>
      <dsp:txXfrm>
        <a:off x="5616951" y="117178"/>
        <a:ext cx="2166039" cy="51354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086EE-326A-4119-A981-C734C709883A}">
      <dsp:nvSpPr>
        <dsp:cNvPr id="0" name=""/>
        <dsp:cNvSpPr/>
      </dsp:nvSpPr>
      <dsp:spPr>
        <a:xfrm rot="10800000">
          <a:off x="1934912" y="197520"/>
          <a:ext cx="5377453" cy="2708942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94568" tIns="72390" rIns="135128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kern="1200" noProof="0" dirty="0" smtClean="0"/>
            <a:t>A Főkonzulátus </a:t>
          </a:r>
          <a:r>
            <a:rPr lang="hu-HU" sz="1900" kern="1200" noProof="0" dirty="0" err="1" smtClean="0"/>
            <a:t>startup</a:t>
          </a:r>
          <a:r>
            <a:rPr lang="hu-HU" sz="1900" kern="1200" noProof="0" dirty="0" smtClean="0"/>
            <a:t> aktivitásának első látványos sikere</a:t>
          </a:r>
          <a:endParaRPr lang="hu-HU" sz="1900" kern="1200" noProof="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500" kern="1200" noProof="0" dirty="0" smtClean="0"/>
            <a:t>2017 június: első külföldi telephely a dortmundi reptéren</a:t>
          </a:r>
          <a:endParaRPr lang="hu-HU" sz="1500" kern="1200" noProof="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500" kern="1200" noProof="0" dirty="0" smtClean="0"/>
            <a:t>2018 május: düsseldorfi reptér</a:t>
          </a:r>
          <a:endParaRPr lang="hu-HU" sz="1500" kern="1200" noProof="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500" kern="1200" noProof="0" dirty="0" smtClean="0"/>
            <a:t>Be </a:t>
          </a:r>
          <a:r>
            <a:rPr lang="hu-HU" sz="1500" kern="1200" noProof="0" dirty="0" err="1" smtClean="0"/>
            <a:t>smart</a:t>
          </a:r>
          <a:r>
            <a:rPr lang="hu-HU" sz="1500" kern="1200" noProof="0" dirty="0" smtClean="0"/>
            <a:t> – </a:t>
          </a:r>
          <a:r>
            <a:rPr lang="hu-HU" sz="1500" kern="1200" noProof="0" dirty="0" err="1" smtClean="0"/>
            <a:t>Hungarian</a:t>
          </a:r>
          <a:r>
            <a:rPr lang="hu-HU" sz="1500" kern="1200" noProof="0" dirty="0" smtClean="0"/>
            <a:t> </a:t>
          </a:r>
          <a:r>
            <a:rPr lang="hu-HU" sz="1500" kern="1200" noProof="0" dirty="0" err="1" smtClean="0"/>
            <a:t>Tech</a:t>
          </a:r>
          <a:r>
            <a:rPr lang="hu-HU" sz="1500" kern="1200" noProof="0" dirty="0" smtClean="0"/>
            <a:t> Day 2017 első hely</a:t>
          </a:r>
          <a:endParaRPr lang="hu-HU" sz="1500" kern="1200" noProof="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500" kern="1200" noProof="0" dirty="0" smtClean="0"/>
            <a:t>2018 február: 1,4 millió euró az </a:t>
          </a:r>
          <a:r>
            <a:rPr lang="hu-HU" sz="1500" kern="1200" noProof="0" dirty="0" err="1" smtClean="0"/>
            <a:t>Innogy</a:t>
          </a:r>
          <a:r>
            <a:rPr lang="hu-HU" sz="1500" kern="1200" noProof="0" dirty="0" smtClean="0"/>
            <a:t> </a:t>
          </a:r>
          <a:r>
            <a:rPr lang="hu-HU" sz="1500" kern="1200" noProof="0" dirty="0" err="1" smtClean="0"/>
            <a:t>Innovation</a:t>
          </a:r>
          <a:r>
            <a:rPr lang="hu-HU" sz="1500" kern="1200" noProof="0" dirty="0" smtClean="0"/>
            <a:t> </a:t>
          </a:r>
          <a:r>
            <a:rPr lang="hu-HU" sz="1500" kern="1200" noProof="0" dirty="0" err="1" smtClean="0"/>
            <a:t>Hub</a:t>
          </a:r>
          <a:r>
            <a:rPr lang="hu-HU" sz="1500" kern="1200" noProof="0" dirty="0" smtClean="0"/>
            <a:t> által</a:t>
          </a:r>
          <a:endParaRPr lang="hu-HU" sz="1500" kern="1200" noProof="0" dirty="0"/>
        </a:p>
      </dsp:txBody>
      <dsp:txXfrm rot="10800000">
        <a:off x="2612147" y="197520"/>
        <a:ext cx="4700218" cy="2708942"/>
      </dsp:txXfrm>
    </dsp:sp>
    <dsp:sp modelId="{84EF41A3-CB03-44D6-B8CD-5D406F609E67}">
      <dsp:nvSpPr>
        <dsp:cNvPr id="0" name=""/>
        <dsp:cNvSpPr/>
      </dsp:nvSpPr>
      <dsp:spPr>
        <a:xfrm>
          <a:off x="514401" y="288026"/>
          <a:ext cx="2708942" cy="270894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EEEB32-D687-4AB5-9D2E-5880536332F1}">
      <dsp:nvSpPr>
        <dsp:cNvPr id="0" name=""/>
        <dsp:cNvSpPr/>
      </dsp:nvSpPr>
      <dsp:spPr>
        <a:xfrm rot="10800000">
          <a:off x="2323013" y="2016563"/>
          <a:ext cx="5282222" cy="2660969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73414" tIns="68580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800" kern="1200" noProof="0" dirty="0" smtClean="0"/>
            <a:t>Hazai tulajdonú nemzetközi piaci szereplő építőipari vállalat</a:t>
          </a:r>
          <a:endParaRPr lang="hu-HU" sz="1800" kern="1200" noProof="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noProof="0" dirty="0" smtClean="0"/>
            <a:t>Telephely létrehozása  NRW-</a:t>
          </a:r>
          <a:r>
            <a:rPr lang="hu-HU" sz="1400" kern="1200" noProof="0" dirty="0" err="1" smtClean="0"/>
            <a:t>ben</a:t>
          </a:r>
          <a:endParaRPr lang="hu-HU" sz="1400" kern="1200" noProof="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noProof="0" dirty="0" smtClean="0"/>
            <a:t>FAKT </a:t>
          </a:r>
          <a:r>
            <a:rPr lang="hu-HU" sz="1400" kern="1200" noProof="0" dirty="0" err="1" smtClean="0"/>
            <a:t>AG-val</a:t>
          </a:r>
          <a:r>
            <a:rPr lang="hu-HU" sz="1400" kern="1200" noProof="0" dirty="0" smtClean="0"/>
            <a:t> együttesen lakó és üzleti park beruházásokban vesz részt</a:t>
          </a:r>
          <a:endParaRPr lang="hu-HU" sz="1400" kern="1200" noProof="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u-HU" sz="1400" kern="1200" noProof="0" dirty="0" smtClean="0"/>
            <a:t>Közös vállalat létrehozása a projektek megvalósításához (jún. 20.)</a:t>
          </a:r>
          <a:endParaRPr lang="hu-HU" sz="1400" kern="1200" noProof="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u-HU" sz="1400" kern="1200" noProof="0" dirty="0"/>
        </a:p>
      </dsp:txBody>
      <dsp:txXfrm rot="10800000">
        <a:off x="2988255" y="2016563"/>
        <a:ext cx="4616980" cy="2660969"/>
      </dsp:txXfrm>
    </dsp:sp>
    <dsp:sp modelId="{26064293-6726-495D-A37B-FE80A76B44D8}">
      <dsp:nvSpPr>
        <dsp:cNvPr id="0" name=""/>
        <dsp:cNvSpPr/>
      </dsp:nvSpPr>
      <dsp:spPr>
        <a:xfrm>
          <a:off x="875246" y="2127660"/>
          <a:ext cx="2660969" cy="266096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A942F6-847D-4AE7-9CA0-5319E5F60B4F}">
      <dsp:nvSpPr>
        <dsp:cNvPr id="0" name=""/>
        <dsp:cNvSpPr/>
      </dsp:nvSpPr>
      <dsp:spPr>
        <a:xfrm>
          <a:off x="0" y="173797"/>
          <a:ext cx="8100900" cy="422607"/>
        </a:xfrm>
        <a:prstGeom prst="roundRect">
          <a:avLst/>
        </a:prstGeom>
        <a:gradFill rotWithShape="0">
          <a:gsLst>
            <a:gs pos="0">
              <a:srgbClr val="FFCC9B"/>
            </a:gs>
            <a:gs pos="46000">
              <a:schemeClr val="accent2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rtlCol="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noProof="0" dirty="0" smtClean="0"/>
            <a:t>Mobilitás</a:t>
          </a:r>
          <a:endParaRPr lang="hu-HU" sz="1700" kern="1200" noProof="0" dirty="0"/>
        </a:p>
      </dsp:txBody>
      <dsp:txXfrm>
        <a:off x="20630" y="194427"/>
        <a:ext cx="8059640" cy="381347"/>
      </dsp:txXfrm>
    </dsp:sp>
    <dsp:sp modelId="{6EA3914A-CB7F-4A5E-9543-C3A39D9197C9}">
      <dsp:nvSpPr>
        <dsp:cNvPr id="0" name=""/>
        <dsp:cNvSpPr/>
      </dsp:nvSpPr>
      <dsp:spPr>
        <a:xfrm>
          <a:off x="0" y="700841"/>
          <a:ext cx="8100900" cy="1499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204" tIns="15240" rIns="85344" bIns="15240" numCol="1" spcCol="1270" rtlCol="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i="1" kern="1200" noProof="0" dirty="0" smtClean="0"/>
            <a:t>2017 szeptember</a:t>
          </a:r>
          <a:r>
            <a:rPr lang="hu-HU" sz="1200" kern="1200" noProof="0" dirty="0" smtClean="0"/>
            <a:t>: IAA nemzetközi autóipari vásár </a:t>
          </a:r>
          <a:r>
            <a:rPr lang="hu-HU" sz="1200" kern="1200" noProof="0" dirty="0" smtClean="0"/>
            <a:t>Frankfurt, Lepsényi István államtitkár </a:t>
          </a:r>
          <a:endParaRPr lang="hu-HU" sz="1200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kern="1200" noProof="0" dirty="0" smtClean="0"/>
            <a:t>Zalaegerszegi Autóipari Tesztpálya: 2018 február CAR </a:t>
          </a:r>
          <a:r>
            <a:rPr lang="hu-HU" sz="1200" kern="1200" noProof="0" dirty="0" err="1" smtClean="0"/>
            <a:t>Symposium</a:t>
          </a:r>
          <a:r>
            <a:rPr lang="hu-HU" sz="1200" kern="1200" noProof="0" dirty="0" smtClean="0"/>
            <a:t>, június Essen-Duisburg egyetem</a:t>
          </a:r>
          <a:endParaRPr lang="hu-HU" sz="1200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b="1" kern="1200" noProof="0" dirty="0" smtClean="0"/>
            <a:t>2018 szeptember 11-15.  </a:t>
          </a:r>
          <a:r>
            <a:rPr lang="hu-HU" sz="1200" b="1" kern="1200" noProof="0" dirty="0" err="1" smtClean="0"/>
            <a:t>Automechanika</a:t>
          </a:r>
          <a:r>
            <a:rPr lang="hu-HU" sz="1200" b="1" kern="1200" noProof="0" dirty="0" smtClean="0"/>
            <a:t>: vezető autóipari beszállítói </a:t>
          </a:r>
          <a:r>
            <a:rPr lang="hu-HU" sz="1200" b="1" kern="1200" noProof="0" dirty="0" err="1" smtClean="0"/>
            <a:t>vására</a:t>
          </a:r>
          <a:r>
            <a:rPr lang="hu-HU" sz="1200" b="1" kern="1200" noProof="0" dirty="0" smtClean="0"/>
            <a:t>, ezen a HIPA közösségi stand</a:t>
          </a:r>
          <a:endParaRPr lang="hu-HU" sz="1200" b="1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b="1" i="1" kern="1200" noProof="0" dirty="0" smtClean="0"/>
            <a:t>2018 szeptember 20</a:t>
          </a:r>
          <a:r>
            <a:rPr lang="hu-HU" sz="1200" b="1" kern="1200" noProof="0" dirty="0" smtClean="0"/>
            <a:t>. NRW Külgazdasági Nap (Aachen) – </a:t>
          </a:r>
          <a:r>
            <a:rPr lang="hu-HU" sz="1200" b="1" kern="1200" noProof="0" dirty="0" smtClean="0"/>
            <a:t>HIPA nemzeti </a:t>
          </a:r>
          <a:r>
            <a:rPr lang="hu-HU" sz="1200" b="1" kern="1200" noProof="0" dirty="0" smtClean="0"/>
            <a:t>standot állít!</a:t>
          </a:r>
          <a:endParaRPr lang="hu-HU" sz="1200" b="1" kern="1200" noProof="0" dirty="0"/>
        </a:p>
      </dsp:txBody>
      <dsp:txXfrm>
        <a:off x="0" y="700841"/>
        <a:ext cx="8100900" cy="1499794"/>
      </dsp:txXfrm>
    </dsp:sp>
    <dsp:sp modelId="{81203336-F3DE-4B3A-BCF4-0F68C23AC2BB}">
      <dsp:nvSpPr>
        <dsp:cNvPr id="0" name=""/>
        <dsp:cNvSpPr/>
      </dsp:nvSpPr>
      <dsp:spPr>
        <a:xfrm>
          <a:off x="0" y="1932157"/>
          <a:ext cx="8100900" cy="48001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3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rtlCol="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noProof="0" dirty="0" smtClean="0"/>
            <a:t>Élelmiszeripar</a:t>
          </a:r>
          <a:endParaRPr lang="hu-HU" sz="1700" kern="1200" noProof="0" dirty="0"/>
        </a:p>
      </dsp:txBody>
      <dsp:txXfrm>
        <a:off x="23432" y="1955589"/>
        <a:ext cx="8054036" cy="433146"/>
      </dsp:txXfrm>
    </dsp:sp>
    <dsp:sp modelId="{782956A5-ADC8-4959-B856-589B9D9B9635}">
      <dsp:nvSpPr>
        <dsp:cNvPr id="0" name=""/>
        <dsp:cNvSpPr/>
      </dsp:nvSpPr>
      <dsp:spPr>
        <a:xfrm>
          <a:off x="0" y="2563665"/>
          <a:ext cx="8100900" cy="2179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204" tIns="15240" rIns="85344" bIns="15240" numCol="1" spcCol="1270" rtlCol="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i="1" kern="1200" noProof="0" dirty="0" smtClean="0"/>
            <a:t>2017 október </a:t>
          </a:r>
          <a:r>
            <a:rPr lang="hu-HU" sz="1200" kern="1200" noProof="0" dirty="0" smtClean="0"/>
            <a:t>ANUGA (Köln): Zsigó Róbert földművelésügyi államtitkár: Magyar- Német Élelmiszeripari Innovációs Üzleti Fórumon</a:t>
          </a:r>
          <a:endParaRPr lang="hu-HU" sz="1200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i="1" kern="1200" noProof="0" dirty="0" smtClean="0"/>
            <a:t>2018 március </a:t>
          </a:r>
          <a:r>
            <a:rPr lang="hu-HU" sz="1200" kern="1200" noProof="0" dirty="0" err="1" smtClean="0"/>
            <a:t>ProWein</a:t>
          </a:r>
          <a:r>
            <a:rPr lang="hu-HU" sz="1200" kern="1200" noProof="0" dirty="0" smtClean="0"/>
            <a:t> borászati és égetett szesz vásár (Düsseldorf): Gál Péter HÁT és dr. Kiss Eliza miniszteri biztos</a:t>
          </a:r>
          <a:endParaRPr lang="hu-HU" sz="1200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kern="1200" noProof="0" dirty="0" smtClean="0"/>
            <a:t>Pálinkakóstoló est a Főkonzulátuson az FM és AMC társszervezésével</a:t>
          </a:r>
          <a:endParaRPr lang="hu-HU" sz="1200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kern="1200" noProof="0" dirty="0" smtClean="0"/>
            <a:t>REWE, METRO- beszerzéssel megbeszélések hazai termékek </a:t>
          </a:r>
          <a:r>
            <a:rPr lang="hu-HU" sz="1200" kern="1200" noProof="0" dirty="0" err="1" smtClean="0"/>
            <a:t>belistázása</a:t>
          </a:r>
          <a:r>
            <a:rPr lang="hu-HU" sz="1200" kern="1200" noProof="0" dirty="0" smtClean="0"/>
            <a:t> érdekében. Kisebb láncok: </a:t>
          </a:r>
          <a:r>
            <a:rPr lang="hu-HU" sz="1200" kern="1200" noProof="0" dirty="0" err="1" smtClean="0"/>
            <a:t>Monolith</a:t>
          </a:r>
          <a:r>
            <a:rPr lang="hu-HU" sz="1200" kern="1200" noProof="0" dirty="0" smtClean="0"/>
            <a:t>. METRO-akció AMC-</a:t>
          </a:r>
          <a:r>
            <a:rPr lang="hu-HU" sz="1200" kern="1200" noProof="0" dirty="0" err="1" smtClean="0"/>
            <a:t>vel</a:t>
          </a:r>
          <a:r>
            <a:rPr lang="hu-HU" sz="1200" kern="1200" noProof="0" dirty="0" smtClean="0"/>
            <a:t> a  PLMA vásáron Amszterdamban.</a:t>
          </a:r>
          <a:endParaRPr lang="hu-HU" sz="1200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b="1" i="1" kern="1200" noProof="0" dirty="0" smtClean="0"/>
            <a:t>2018 szeptember 27-30</a:t>
          </a:r>
          <a:r>
            <a:rPr lang="hu-HU" sz="1200" b="1" kern="1200" noProof="0" dirty="0" smtClean="0"/>
            <a:t>. Magyar Napok Düsseldorf: hazai kkv-knak bemutatkozási lehetőség</a:t>
          </a:r>
          <a:endParaRPr lang="hu-HU" sz="1200" kern="1200" noProof="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b="1" kern="1200" noProof="0" dirty="0" smtClean="0"/>
            <a:t>2019-ben: </a:t>
          </a:r>
          <a:r>
            <a:rPr lang="hu-HU" sz="1200" b="1" kern="1200" noProof="0" dirty="0" err="1" smtClean="0"/>
            <a:t>ProWein</a:t>
          </a:r>
          <a:r>
            <a:rPr lang="hu-HU" sz="1200" b="1" kern="1200" noProof="0" dirty="0" smtClean="0"/>
            <a:t> Düsseldorf, ANUGA Köln!</a:t>
          </a:r>
          <a:endParaRPr lang="hu-HU" sz="1200" b="1" kern="1200" noProof="0" dirty="0"/>
        </a:p>
      </dsp:txBody>
      <dsp:txXfrm>
        <a:off x="0" y="2563665"/>
        <a:ext cx="8100900" cy="2179424"/>
      </dsp:txXfrm>
    </dsp:sp>
    <dsp:sp modelId="{D64CB5D5-837D-47FC-9E42-A26D800BC695}">
      <dsp:nvSpPr>
        <dsp:cNvPr id="0" name=""/>
        <dsp:cNvSpPr/>
      </dsp:nvSpPr>
      <dsp:spPr>
        <a:xfrm>
          <a:off x="0" y="4404423"/>
          <a:ext cx="8100900" cy="42365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4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rtlCol="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700" kern="1200" noProof="0" dirty="0" err="1" smtClean="0"/>
            <a:t>E-health</a:t>
          </a:r>
          <a:r>
            <a:rPr lang="hu-HU" sz="1700" kern="1200" noProof="0" dirty="0" smtClean="0"/>
            <a:t>; egészségügy</a:t>
          </a:r>
          <a:endParaRPr lang="hu-HU" sz="1700" kern="1200" noProof="0" dirty="0"/>
        </a:p>
      </dsp:txBody>
      <dsp:txXfrm>
        <a:off x="20681" y="4425104"/>
        <a:ext cx="8059538" cy="382294"/>
      </dsp:txXfrm>
    </dsp:sp>
    <dsp:sp modelId="{08B7B17B-8600-44B0-B235-389E5D71D804}">
      <dsp:nvSpPr>
        <dsp:cNvPr id="0" name=""/>
        <dsp:cNvSpPr/>
      </dsp:nvSpPr>
      <dsp:spPr>
        <a:xfrm>
          <a:off x="0" y="5087779"/>
          <a:ext cx="8100900" cy="1341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204" tIns="15240" rIns="85344" bIns="15240" numCol="1" spcCol="1270" rtlCol="0" anchor="t" anchorCtr="0">
          <a:noAutofit/>
        </a:bodyPr>
        <a:lstStyle/>
        <a:p>
          <a:pPr marL="114300" lvl="1" indent="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i="1" kern="1200" noProof="0" dirty="0" smtClean="0"/>
            <a:t>2017 november </a:t>
          </a:r>
          <a:r>
            <a:rPr lang="hu-HU" sz="1200" kern="1200" noProof="0" dirty="0" smtClean="0"/>
            <a:t>MEDICA egészségipari, orvostechnikai vásár (Düsseldorf)</a:t>
          </a:r>
          <a:endParaRPr lang="hu-HU" sz="1200" kern="1200" noProof="0" dirty="0"/>
        </a:p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hu-HU" sz="1200" kern="1200" noProof="0" dirty="0" err="1" smtClean="0"/>
            <a:t>Bay</a:t>
          </a:r>
          <a:r>
            <a:rPr lang="hu-HU" sz="1200" kern="1200" noProof="0" dirty="0" smtClean="0"/>
            <a:t> Zoltán Intézet és a </a:t>
          </a:r>
          <a:r>
            <a:rPr lang="hu-HU" sz="1200" kern="1200" noProof="0" dirty="0" err="1" smtClean="0"/>
            <a:t>neussi</a:t>
          </a:r>
          <a:r>
            <a:rPr lang="hu-HU" sz="1200" kern="1200" noProof="0" dirty="0" smtClean="0"/>
            <a:t> </a:t>
          </a:r>
          <a:r>
            <a:rPr lang="hu-HU" sz="1200" kern="1200" noProof="0" dirty="0" err="1" smtClean="0"/>
            <a:t>Lukaskrankenhaus</a:t>
          </a:r>
          <a:r>
            <a:rPr lang="hu-HU" sz="1200" kern="1200" noProof="0" dirty="0" smtClean="0"/>
            <a:t> együttműködése a hazai </a:t>
          </a:r>
          <a:r>
            <a:rPr lang="hu-HU" sz="1200" kern="1200" noProof="0" dirty="0" err="1" smtClean="0"/>
            <a:t>startupok</a:t>
          </a:r>
          <a:r>
            <a:rPr lang="hu-HU" sz="1200" kern="1200" noProof="0" dirty="0" smtClean="0"/>
            <a:t> német piacra     juttatása érdekében</a:t>
          </a:r>
          <a:endParaRPr lang="hu-HU" sz="1200" kern="1200" noProof="0" dirty="0"/>
        </a:p>
        <a:p>
          <a:pPr marL="114300" lvl="1" indent="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kern="1200" noProof="0" dirty="0" smtClean="0"/>
            <a:t>Innovatív egészségügyi fejlesztések részére a Stanford Egyetem SPARK mentorprogramjának kapcsolati pont esetleges megnyitása</a:t>
          </a:r>
          <a:endParaRPr lang="hu-HU" sz="1200" kern="1200" noProof="0" dirty="0"/>
        </a:p>
        <a:p>
          <a:pPr marL="114300" lvl="1" indent="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hu-HU" sz="1200" b="1" kern="1200" noProof="0" dirty="0" smtClean="0"/>
            <a:t>2018 november: MEDICA Bemutatkozási lehetőség </a:t>
          </a:r>
          <a:r>
            <a:rPr lang="hu-HU" sz="1200" b="1" kern="1200" noProof="0" dirty="0" err="1" smtClean="0"/>
            <a:t>startupok</a:t>
          </a:r>
          <a:r>
            <a:rPr lang="hu-HU" sz="1200" b="1" kern="1200" noProof="0" dirty="0" smtClean="0"/>
            <a:t> számára</a:t>
          </a:r>
          <a:r>
            <a:rPr lang="hu-HU" sz="1200" b="1" kern="1200" noProof="0" dirty="0" smtClean="0"/>
            <a:t>! </a:t>
          </a:r>
          <a:r>
            <a:rPr lang="hu-HU" sz="1200" b="1" kern="1200" noProof="0" dirty="0" err="1" smtClean="0"/>
            <a:t>Medica</a:t>
          </a:r>
          <a:r>
            <a:rPr lang="hu-HU" sz="1200" b="1" kern="1200" noProof="0" dirty="0" smtClean="0"/>
            <a:t> </a:t>
          </a:r>
          <a:r>
            <a:rPr lang="hu-HU" sz="1200" b="1" kern="1200" noProof="0" dirty="0" err="1" smtClean="0"/>
            <a:t>App</a:t>
          </a:r>
          <a:r>
            <a:rPr lang="hu-HU" sz="1200" b="1" kern="1200" noProof="0" dirty="0" smtClean="0"/>
            <a:t> </a:t>
          </a:r>
          <a:r>
            <a:rPr lang="hu-HU" sz="1200" b="1" kern="1200" noProof="0" dirty="0" err="1" smtClean="0"/>
            <a:t>Competititon</a:t>
          </a:r>
          <a:r>
            <a:rPr lang="hu-HU" sz="1200" b="1" kern="1200" noProof="0" dirty="0" smtClean="0"/>
            <a:t>; EEN B2B</a:t>
          </a:r>
          <a:endParaRPr lang="hu-HU" sz="1200" b="1" kern="1200" noProof="0" dirty="0"/>
        </a:p>
      </dsp:txBody>
      <dsp:txXfrm>
        <a:off x="0" y="5087779"/>
        <a:ext cx="8100900" cy="1341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78B05-C334-4EF0-8837-B9CD3EFC4CB0}" type="datetimeFigureOut">
              <a:rPr lang="hu-HU" smtClean="0"/>
              <a:t>2018. 06. 24.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90D10-94CC-4225-A099-9DF980C17D5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8979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C9987-AE10-4685-9B5B-4577F1D5BB4C}" type="datetimeFigureOut">
              <a:rPr lang="en-US" smtClean="0"/>
              <a:pPr/>
              <a:t>6/24/2018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8454A-404F-4DF1-8F43-7DDF83BF3B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074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rmany.hu/hu/kulgazdasagi-es-kulugyminiszterium/gazdasagdiplomaciaert-felelos-allamtitkar/hirek/atadtak-a-wuppermann-cegcsoport-magyarorszagi-uzemet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usseldorf.mfa.gov.hu/page/ikt-digitalisierun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beerides.com/hu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466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164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Észak-Rajna-Vesztfália (NRW) és Hessen tartományok Magyarország külkereskedelmi partnereinek sorában hagyományosan előkelő helyet foglalnak el: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 továbbra is harmadik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 pedig az ötödik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elmúlt évben kiemelendő a külkereskedelmi kapcsolatok folytatódó pozitív tendenciája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Észak-Rajna-Vesztfáliával 9,1%-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exportnövekedés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és 10,9%-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forgalomgyarapodás mellett (az import értéke:3,66 milliárd import; export értéke: 2,48 milliárd).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 tartományban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míg a hazai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tőkebefektetések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állományértékében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 magasan az első helyen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tartomány pedig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negyedik helyen áll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 tartomány egy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főre jutó GDP a  legmagasabb a tartományok között!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526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</a:t>
            </a:r>
            <a:r>
              <a:rPr lang="hu-HU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2015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óta folyamatosan növekvő tendencia mellett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átvette a területen a vezető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szerepet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Bajorországtól.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NRW-i közvetlen tőkebefektetések állománya Magyarországon 2016 végén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6,765 milliárd euró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volt,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49.000 munkavállaló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foglalkoztatása, valamint 11,4 milliárd euró éves forgalom generálása mellett. Ezzel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Magyarországon realizált össznémet beruházások 37,4%-a származik a tartományból.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de-DE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2015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de-DE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düsseldorfi</a:t>
            </a:r>
            <a:r>
              <a:rPr lang="de-DE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DE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</a:t>
            </a:r>
            <a:r>
              <a:rPr lang="de-DE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DE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megnyitásának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éve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legnagyobb észak-rajna-vesztfáliai befektetők Magyarországon: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EON/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Uniper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RWE/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Innogy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(energiaszolgáltatás),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thyssenkrupp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(acél- és fémfeldolgozás),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Hochtief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(létesítménytechnika, építőipar), Henkel (vegyipar), METRO/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Ceconomy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REWE, ALDI (élelmiszerkereskedelem),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Bertelsmann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OBI, Deutsche Post/DHL, Deutsche Telekom, Vodafone, BPW-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Bergische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Achsen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KG (közúti jármű, járműmotor alkatrészeinek gyártása).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hu-HU" dirty="0" smtClean="0">
                <a:effectLst/>
              </a:rPr>
              <a:t> 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 kormány 12 stratégiai megállapodást írt alá német vállalatokkal, ebből 3 NRW-i illetékességű (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thyssenkrupp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Deutsche Telekom, Henkel). 2 aláírására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megnyitását</a:t>
            </a:r>
            <a:r>
              <a:rPr lang="hu-HU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követően került sor.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További lehetséges befektetéseket a kétoldalú kereskedelmet meghatározó területeken az autóipari beszállítóknál, gépiparban, valamint a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zöld gazdaság,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city, egészségipar magas hozzáadott értékű termelési területén látunk NRW vonatkozásában. </a:t>
            </a:r>
          </a:p>
          <a:p>
            <a:endParaRPr lang="hu-HU" sz="1200" b="1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legnagyobb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befektetők Magyarországon: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Opel (járműipar,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Rüsselsheim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Szentgotthárd),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Messer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Group (ipari gázok gyártása,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Sulzbach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Budapest),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Henkell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(pezsgőgyártás,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Wiesbaden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Törley Pezsgőpincészet Budapest) és a B. Braun (orvostechnika,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Melsungen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Budapest). További jelentősebb, 500 főt meghaladó létszámot foglalkoztató Magyarországi befektetések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Hessenből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Német- Magyar Ipari és Kereskedelmi Kamara (DUIHK) tagvállalati listája alapján: T-Systems International (IKT, Frankfurt – IT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Services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Hungary Budapest, 2.000 fő),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Veritas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AG (tömlők, vezetékrendszerek, műanyagcsövek gyártása,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Gelnhausen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- Dunakiliti, 1.147 fő), UTA Pharma (gyógyszertárak üzemeltetése,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Eschborn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Budapest, 800 fő), Lufthansa Systems (szoftverfejlesztés, Frankfurt – Budapest, 500 fő),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Hübner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Gummi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und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Kunstoff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GmbH (gumiipari termékek gyártása,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Kassel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Nyíregyháza). A frankfurti székhelyű nagybankok közül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Commerzbank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 Deutsche Bank is rendelkezik magyarországi képviselettel. 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magyar kormány 12 stratégiai megállapodást írt alá német vállalatokkal, ebből egy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illetékességű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(IT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Services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Hungary, 2015. december 8.). </a:t>
            </a:r>
          </a:p>
          <a:p>
            <a:endParaRPr lang="hu-HU" sz="1200" b="1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b="1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Jelentősebb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befektetések Magyarországon az elmúlt időszak vonatkozásában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Folyamatban lévő befektetési projektek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HIPA jelenleg 5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vállalattal folytat tárgyalásokat. Amennyiben a tárgyalási folyamatok végét követően a jelenleg ismert paraméterekkel valósulnak meg ezek a projektek, úgy a beruházások által összesen 979 új munkahely jön létre, és mintegy 118 millió euró kerül befektetésre. </a:t>
            </a:r>
          </a:p>
          <a:p>
            <a:r>
              <a:rPr lang="hu-HU" sz="1200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gazdaság szerkezetét tekintve a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autóipar, az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elektromobilitás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az IKT és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továbbá a vegyipar és gyógyszeripar, elektronika, villamos ipar, gépipar terén lát további lehetőségeket magyarországi befektetések vonatkozásában.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452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Folyamatosan növekvő állomány 2016 után: Jelentősebb észak-rajna-vesztfáliai befektetések Magyarországon az elmúlt időszak vonatkozásában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2018 márciusában jelentette be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 milliárd forintos beruházását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autóipari alkatrészeket gyártó német (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Wuppertal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székhelyű) cég,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Erbslöh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mely ezzel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kelet-európai termelési központját hozza létre Győrben.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Erbslöh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Hungária Kft. új, közel 1500 négyzetméter alapterületű gyártócsarnokában megvalósuló innovatív felületkezelési technológia alkalmazásával a vállalat világszinten egyedülálló lesz. 2023-ra legalább 190 fővel növelik a foglalkoztatottak számát a jelen 162-ről. A vállalat vevői között megtalálható a Jaguar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Land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Rover, az Audi, a Volvo és a BMW csoportok, a beruházás megvalósulása után, a jelenlegi várakozások szerint az egyik legnagyobb vevő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Daimler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csoport lesz. A cégcsoport világszerte mintegy tízezer embert foglalkoztat, konszolidált árbevétele tavaly meghaladta a 700 millió eurót.</a:t>
            </a:r>
            <a:endParaRPr lang="hu-HU" dirty="0" smtClean="0">
              <a:effectLst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2018. március 2-án adták át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thyssenkrupp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Presta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Hungary Kft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hu-HU" dirty="0" smtClean="0">
                <a:effectLst/>
              </a:rPr>
              <a:t>új </a:t>
            </a:r>
            <a:r>
              <a:rPr lang="hu-HU" dirty="0" err="1" smtClean="0">
                <a:effectLst/>
              </a:rPr>
              <a:t>jászfényszarui</a:t>
            </a:r>
            <a:r>
              <a:rPr lang="hu-HU" dirty="0" smtClean="0">
                <a:effectLst/>
              </a:rPr>
              <a:t> futómű- és meghajtás-alkatrész-üzemét.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33,5 millió eurós zöldmezős b</a:t>
            </a:r>
            <a:r>
              <a:rPr lang="hu-HU" b="1" dirty="0" smtClean="0">
                <a:effectLst/>
              </a:rPr>
              <a:t>eruházás révén - melyhez a kormány EKD keretében 10,5mrd forintos támogatást nyújt -  500 új munkahely jön létre</a:t>
            </a:r>
            <a:r>
              <a:rPr lang="hu-HU" dirty="0" smtClean="0">
                <a:effectLst/>
              </a:rPr>
              <a:t>. Januárban a cég együttműködési megállapodást írt alá a Debreceni Egyetemmel többek között közös K+F projektek, ill. szakmai gyakorlatok megvalósításáról.</a:t>
            </a:r>
          </a:p>
          <a:p>
            <a:pPr lvl="0"/>
            <a:endParaRPr lang="hu-HU" dirty="0" smtClean="0">
              <a:effectLst/>
            </a:endParaRPr>
          </a:p>
          <a:p>
            <a:pPr lvl="0"/>
            <a:r>
              <a:rPr lang="hu-HU" dirty="0" smtClean="0">
                <a:effectLst/>
              </a:rPr>
              <a:t>2017 novemberében átadták a bonni székhelyű </a:t>
            </a:r>
            <a:r>
              <a:rPr lang="hu-HU" b="1" dirty="0" smtClean="0">
                <a:effectLst/>
              </a:rPr>
              <a:t>DHL Express új központját a Budapest Airport Business Parkban </a:t>
            </a:r>
            <a:r>
              <a:rPr lang="hu-HU" dirty="0" smtClean="0">
                <a:effectLst/>
              </a:rPr>
              <a:t>a 8 milliárd forint (25 millió euró) zöldmezős beruházásban 6.000 négyzetméter raktárt, 2.400 négyzetméter irodát építettek és 4.500 négyzetméter munkaterületet alakítottak ki.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2017 szeptemberében átadásra került az acélszerkezeteket gyártó, német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Wuppermann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cégcsoport új, 33 ezer négyzetméter alapterületű gyártó és logisztikai központja a Győr-Moson-Sopron megyei Gönyűn.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leverkuseni székhelyű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Wuppermann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AG zöldmezős beruházásának értéke 110 millió euró (30,1 milliárd Ft) és mintegy 209 új munkahelyet teremt</a:t>
            </a:r>
          </a:p>
          <a:p>
            <a:r>
              <a:rPr lang="hu-HU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http://www.kormany.hu/hu/kulgazdasagi-es-kulugyminiszterium/gazdasagdiplomaciaert-felelos-allamtitkar/hirek/atadtak-a-wuppermann-cegcsoport-magyarorszagi-uzemet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hu-HU" sz="1200" b="1" i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A külképviselet által jelenleg kezelt projektek</a:t>
            </a:r>
            <a:endParaRPr lang="hu-HU" sz="1200" kern="1200" dirty="0" smtClean="0">
              <a:solidFill>
                <a:schemeClr val="bg2">
                  <a:lumMod val="75000"/>
                </a:schemeClr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bg2">
                  <a:lumMod val="75000"/>
                </a:schemeClr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attendorni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székhelyű 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Egon </a:t>
            </a:r>
            <a:r>
              <a:rPr lang="hu-HU" sz="1200" b="1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Grosshaus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GmbH &amp; Co. KG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autóipari beszállító Győrben működtet leányvállalatot. A cég a termelés további bővítése céljából 4,5 millió euró értékben tervez további beruházást, amely a meglevő 50 mellett 100 új munkahely megteremtését teszi lehetővé.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b="1" u="sng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Befektetési projektek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A befektetési projektek közül kiemelkedik, hogy 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az aacheni központú FEV konszern, amely a világ legjelentősebb független gépjárműmotor-fejlesztőközpontja, K+F+I tevékenységű magyarországi telephely létesítéséről döntött 2017-ben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. Az összekötés a HIPA-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megtörtént. A cég fő támogatója volt a 2017. december 14-én Aachenben a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által rendezett „Be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!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Hungarian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City and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Mobility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Day”-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nek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is. A vállalat előrehaladott tárgyalásokat folytat az AIMOTIVE-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, az automatizált vezetés terén élenjáró hazai alapítású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startuppal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. Kapcsolatot hoztunk létre a MOL és FEV között első körben kenőanyagok tesztelése, fejlesztése érdekében.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sz="1200" kern="1200" dirty="0" smtClean="0">
              <a:solidFill>
                <a:schemeClr val="bg2">
                  <a:lumMod val="75000"/>
                </a:schemeClr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támogatja a 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FAKT AG Agricola befektetési projektjét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is, a megfelelő telephely kiválasztásában és a kapcsolattartásban a kormányzati szervekkel. 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A cég nagy kiterjedésű, energia-hatékony, geotermikus energiával, biogázzal vagy ipari hulladékhővel fűthető melegházak létrehozását tervezi Magyarországon.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A melegházak létesítésével a befektető egész évben biztosítani akarja a megfelelő minőségű árualapot a kiskereskedelmi láncok és az export részére is. A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lébényi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helyszínen az osztrák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Zeiler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Tomatennel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közösen 2018 nyarán megépítik, októberig beültetik és 2019 januárjában szedik az első termést. A projekt megkezdéséről a FAKT AG Magyar Levente miniszter-helyettest, és Nagy István agrárminisztert levélben tájékoztatta. Az </a:t>
            </a:r>
            <a:r>
              <a:rPr lang="hu-HU" sz="1200" b="1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elektromobilitásban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felhasználható alkatrész (rézrotorok) fejlesztése területén működő </a:t>
            </a:r>
            <a:r>
              <a:rPr lang="hu-HU" sz="1200" b="1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heiligenhausi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vállalkozás, a Breuckmann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magyarországi leányvállalata technológiafejlesztéssel foglalkozó hazai vállalkozást alapított a Miskolci Egyetem és több hazai fémmegmunkáló cég bevonásával a Miskolci Egyetem területén. A 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a K+F pályázat benyújtását segítette és figyelemmel kísérte. A fejlesztést követően a sorozatgyártást is a térségben tervezi, amely rövid vagy középtávon munkahelyteremtéssel és jelentős beruházással járna. A </a:t>
            </a:r>
            <a:r>
              <a:rPr lang="hu-HU" sz="1200" b="1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Kirchhoff 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tervezi magyarországi kapacitásainak kibővítését, erről a HIPA-</a:t>
            </a:r>
            <a:r>
              <a:rPr lang="hu-HU" sz="1200" kern="1200" dirty="0" err="1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dirty="0" smtClean="0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rPr>
              <a:t> egyeztet.</a:t>
            </a:r>
          </a:p>
          <a:p>
            <a:pPr lvl="0"/>
            <a:endParaRPr lang="hu-HU" dirty="0" smtClean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lvl="0"/>
            <a:r>
              <a:rPr lang="hu-HU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A szentgotthárdi Opel üzem új motorgyári projektet kap a PSA csoport fejlesztési stratégiájának részeként.</a:t>
            </a:r>
            <a:r>
              <a:rPr lang="hu-HU" dirty="0" smtClean="0">
                <a:solidFill>
                  <a:schemeClr val="bg2">
                    <a:lumMod val="75000"/>
                  </a:schemeClr>
                </a:solidFill>
                <a:effectLst/>
              </a:rPr>
              <a:t> A hírt 2018. március 21-ikén Budapesten közös sajtóértekezleten jelentette be Szijjártó Péter külgazdasági és külügyminiszter és </a:t>
            </a:r>
            <a:r>
              <a:rPr lang="hu-HU" dirty="0" err="1" smtClean="0">
                <a:solidFill>
                  <a:schemeClr val="bg2">
                    <a:lumMod val="75000"/>
                  </a:schemeClr>
                </a:solidFill>
                <a:effectLst/>
              </a:rPr>
              <a:t>Grzegorz</a:t>
            </a:r>
            <a:r>
              <a:rPr lang="hu-HU" dirty="0" smtClean="0">
                <a:solidFill>
                  <a:schemeClr val="bg2">
                    <a:lumMod val="75000"/>
                  </a:schemeClr>
                </a:solidFill>
                <a:effectLst/>
              </a:rPr>
              <a:t> </a:t>
            </a:r>
            <a:r>
              <a:rPr lang="hu-HU" dirty="0" err="1" smtClean="0">
                <a:solidFill>
                  <a:schemeClr val="bg2">
                    <a:lumMod val="75000"/>
                  </a:schemeClr>
                </a:solidFill>
                <a:effectLst/>
              </a:rPr>
              <a:t>Buchal</a:t>
            </a:r>
            <a:r>
              <a:rPr lang="hu-HU" dirty="0" smtClean="0">
                <a:solidFill>
                  <a:schemeClr val="bg2">
                    <a:lumMod val="75000"/>
                  </a:schemeClr>
                </a:solidFill>
                <a:effectLst/>
              </a:rPr>
              <a:t> a szentgotthárdi gyár igazgatója. A döntés értelmében 2020 elejétől indul a korszerű szentgotthárdi </a:t>
            </a:r>
            <a:r>
              <a:rPr lang="hu-HU" dirty="0" err="1" smtClean="0">
                <a:solidFill>
                  <a:schemeClr val="bg2">
                    <a:lumMod val="75000"/>
                  </a:schemeClr>
                </a:solidFill>
                <a:effectLst/>
              </a:rPr>
              <a:t>Flex</a:t>
            </a:r>
            <a:r>
              <a:rPr lang="hu-HU" dirty="0" smtClean="0">
                <a:solidFill>
                  <a:schemeClr val="bg2">
                    <a:lumMod val="75000"/>
                  </a:schemeClr>
                </a:solidFill>
                <a:effectLst/>
              </a:rPr>
              <a:t> üzemben az 1.2 literes háromhengeres benzines turbómotorok gyártása, ami hosszú távra </a:t>
            </a:r>
            <a:r>
              <a:rPr lang="hu-HU" dirty="0" err="1" smtClean="0">
                <a:solidFill>
                  <a:schemeClr val="bg2">
                    <a:lumMod val="75000"/>
                  </a:schemeClr>
                </a:solidFill>
                <a:effectLst/>
              </a:rPr>
              <a:t>bitosítja</a:t>
            </a:r>
            <a:r>
              <a:rPr lang="hu-HU" dirty="0" smtClean="0">
                <a:solidFill>
                  <a:schemeClr val="bg2">
                    <a:lumMod val="75000"/>
                  </a:schemeClr>
                </a:solidFill>
                <a:effectLst/>
              </a:rPr>
              <a:t> a gyár jövőjét.</a:t>
            </a:r>
          </a:p>
          <a:p>
            <a:pPr lvl="0"/>
            <a:endParaRPr lang="hu-HU" dirty="0" smtClean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B.Braun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2025-ig magyarországi, gyöngyösi telephelyének bővítését tervezi, 2020-ig 76,9 millió euró befektetésével és 400 új munkahely létrehozásával.</a:t>
            </a:r>
            <a:r>
              <a:rPr lang="hu-HU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2017. júniusban jelentette be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székhelyű fűtési, hűtési és ipari hőszolgáltató rendszerek gyártásával foglalkozó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Viessmann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Technika Dombóvár Kft., hogy Pécsett szolgáltató központot nyit. Az 533 millió forintos, 50 új munkahely teremtését eredményező beruházáshoz a magyar kormány 106 millió forint támogatást biztosít.   </a:t>
            </a: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2017 júliusában jelentette be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kasseli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székhelyű, közlekedéstechnikai termékeket gyártó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Hübner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-cégcsoport hazai gyárának újabb bővítését (2012-ben már kaptak EKD-t egy 2,2 milliárd forintos bővítésükhöz). A nyíregyházi magyar leányvállalat elsősorban a közlekedéstechnikai ágazatok (mint a sínen közlekedő járművek, buszok, reptéri rendszerek, autók, haszonjárművek) számára gyárt gumi alapanyagú termékeket, 650 főt foglalkoztatva. Termékeik 99%-a exportra megy, az itt gyártott gumicsatlakozók világpiaci részesedése 75%. A bejelentett bővítés során nemcsak a gyártókapacitás nő, hanem technológiafejlesztés is megvalósul és több mint 125 új munkahely jön létre. A 3,4 Mrd forintos összértékű beruházáshoz a magyar kormány 844 M Ft készpénztámogatást (EKD) nyújt. </a:t>
            </a: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STI Group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Lauterbach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székhelyű csomagolóipari cég kecskeméti leányvállalatát 5 millió euró értékű beruházással bővítette 2017-ben. A beruházás nyomán újabb gyártósorok üzembe helyezésére került sor, mely nyomán egyben a termelés hatékonysága és volumene is nagymértékben növekedett. A kecskeméti gyár csaknem 400 munkavállalót foglalkoztat. Fontos és aktuális téma a cég számára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digitallizáció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az ipar 4.0-val kapcsolatos folyamatok és átállás a gyártásban.</a:t>
            </a:r>
            <a:endParaRPr lang="hu-HU" dirty="0" smtClean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913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erős ipari hagyományokkal (old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economy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rendelkező NRW a </a:t>
            </a:r>
            <a:r>
              <a:rPr lang="hu-HU" sz="18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8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területén (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economy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is kiemelkedő szerepre törekszik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Németországban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ennek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érdekében a tartományi kormányzat hat digitális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hubot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hozott létre, és komoly tartományi forrásokat különített el. (A tartományi kormány 2020-ig 640 millió eurót irányzott elő a digitális gazdaság támogatására.) </a:t>
            </a:r>
            <a:endParaRPr lang="hu-HU" sz="1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kormányzat támogatja a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letelepítését a régióban, és célja a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nagyvállalatokkal való kooperációinak elősegítése, valamint az un. gigabitstratégia keretében NRW vezető szerepének kialakítása a digitális infrastruktúra terén is szövetségi szinten. </a:t>
            </a:r>
            <a:endParaRPr lang="hu-HU" sz="1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tartományi középvállalatok a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terén a német átlag felett állnak, a nagyvállalatok esetében pedig NRW már jelenleg éllovas. </a:t>
            </a:r>
            <a:endParaRPr lang="hu-HU" sz="1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 vállalatok több mint harmada kooperál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startupokkal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hu-HU" sz="1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8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ipar jelenléte a </a:t>
            </a:r>
            <a:r>
              <a:rPr lang="hu-HU" sz="18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8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ökoszisztéma terén erős Berlin régióval szemben is előnyt jelent: „innováció + tradíció” mottóval a helyi gazdaságfejlesztés célja a hagyományos ipar, nagy konszernek és kkv-k, valamit a </a:t>
            </a:r>
            <a:r>
              <a:rPr lang="hu-HU" sz="18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8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helyi egyetemek közötti kooperációk segítése.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hu-HU" sz="1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gazdaság es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közös minisztérium portfoliójához került Andreas </a:t>
            </a:r>
            <a:r>
              <a:rPr lang="hu-HU" sz="18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Pinkwart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(FDP) irányítása alatt</a:t>
            </a:r>
            <a:r>
              <a:rPr lang="hu-HU" sz="1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770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2017-es tartományi választások után megalakult új NRW kormány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nagy hangsúlyt helyez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támogatására és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letelepítésére. Ehhez jól illeszkedik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terén kifejtett aktivitása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Invest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támogatássa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valósultak meg a  rendezvények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Klapka</a:t>
            </a:r>
            <a:r>
              <a:rPr lang="hu-HU" sz="1200" b="1" u="sng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sztori: az együttműködés motorja </a:t>
            </a:r>
            <a:endParaRPr lang="hu-HU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hu-H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-tevékenységének egyik súlypontja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„Be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!” koncepció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valamint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Budapest és Düsseldorf városának digitális partnersége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által, 2017 márciusában kiépített együttműködés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Ennek keretében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2017. december 14-én került sor a „Be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–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Hungarian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City and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Mobility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Day"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rendezvényre az Aacheni IHK-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együttműködésben a FEV vezető aacheni motorfejlesztő konszern szponzorálásával. Kilenc hazai innovatív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startuppal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és további hazai innovatív vállalkozásokkal, kutatóintézetekkel, találkozhatott a helyi szakmai közönség. A fórumon bemutatkozott a Zalaegerszegi Tesztpálya projekt is. 2018. február 1-én öt hazai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önálló standdal vett részt a Düsseldorfi Digitális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Hub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digihub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szervezésében megrendezett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„Digital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Day”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kiállításon, és találkozott a vezető helyi vállalatok innovációs vezetőivel (pl.: Vodafone; Henkel). 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2018. március 27-én, első külföldi helyszínként,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Budapesten került megrendezésre Németország legnagyobb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versenye,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Rheinland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Pitch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egyik elődöntője a Budapesti Vállalkozásfejlesztési Közalapítvány és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Startplatz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(NRW) szervezésében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versenyen a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Pozi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beltéri gyártáslogisztikai pozicionáló rendszere nyerte el az első díjat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igy a cég mutatkozhat be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2018. június 26-án, a düsseldorfi reptéren mintegy ezer ember előtt tartandó döntőn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düsseldorfi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Fresenius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Egyetem hallgatói Szegner Balázs főkonzul támogatásával 2018. május 23-26 között Budapesten jártak a magyarországi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 budapesti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ökoszisztéma tanulmányozása,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kapcsolatok megteremtése céljával, a látogatás sikerét mutatja, hogy azt 2019-ben is tervezik megismételni.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német Sparda bankcsoport elnökségének tagjai 2018. június 25-26-án Szegner Balázs főkonzul kíséretében Budapestre utaznak a banki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terén folytatott tapasztalatcserére és magyar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fintech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megismerésére.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kockázati tőke befektetők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közötti kapcsolatok kiépítése is újabb kiegészítő jellegű együttműködéseket generálhat, ennek létrehozásának egyik lehetséges helyszíne és időpontja a bochumi Ruhr-Summit (2018. október 19-20.), a Ruhr-vidék egyik legnagyobb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-rendezvénye.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NRW International tartományi kereskedelemfejlesztési ügynökséggel 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egy 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 </a:t>
            </a:r>
            <a:r>
              <a:rPr lang="hu-H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delegáció hazai látogatása van tervben.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Ezenkívül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több cég kapcsolatban áll a helyi konszernekkel így E.ON-</a:t>
            </a:r>
            <a:r>
              <a:rPr lang="hu-H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nal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TRIVAGO-</a:t>
            </a:r>
            <a:r>
              <a:rPr lang="hu-H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tartomány gazdasági környezete kiváló kiindulási pontot jelent a hazai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nemzetközi piacra lépéséhez, piacbővítéséhez. Magyar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cégalapításai NRW-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elmúlt időszak vonatkozásában:</a:t>
            </a:r>
          </a:p>
          <a:p>
            <a:endParaRPr lang="hu-HU" sz="1200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Banki delegáció látogatását kezdeményezte Szegner Balázs főkonzul felé a német Sparda bankcsoport vezetője.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látogatáson a bank elnökségi tagjai utaznak alább vázoltak szerint Budapestre. Tervezett időpont: 2018. június 25-26-27. A német fél célja a látogatás kapcsán: a magyar bankvilág (szabályzói és banki oldal) megismerése, különös hangsúllyal a banki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témára, így külön kérés a kapcsolatfelvétel magyar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fintech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startupokkal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egy magyar kereskedelmi bankkal a látogatás során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Célunk magyar oldalról: prezentálni német bankárok számára a hazai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digitalizáció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fejlettségét, megmutatni, hogy Magyarország perspektivikus, jövőorientált, attraktív befektetési környezetet kínál; magyar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fintech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számára potenciális németországi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piacralépés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lehetőségét megteremteni a Sparda delegáció segítségével. Delegációtagok: Florian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Rentsch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a Sparda Bankcsoport elnök vezérigazgatója, Stefan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Schindler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a Sparda Bankcsoport igazgatótanácsának elnöke és egyben a Sparda-Bank Nürnberg elnök vezérigazgatója;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Jascha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Hausmann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Florian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Rentsch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szakmai titkára - kíséretében.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Sparda Bankcsoport 2016. évi mérlegét összesítve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70 milliárd euró mérlegfőösszeggel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zárta (ez 2%-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növekedést jelentett a 2015-ös adathoz képest), a 2017-es lezárt adatok még nem állnak rendelkezésre. A bank saját tőkéje 2016-ban 5,6%-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növekedett és elérte a 3,2 milliárd euró értéket. Jelenleg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6.220 munkavállalót foglalkoztat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Németországban. A bankcsoport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Volks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und Raiffeisenbankok Szövetségének (BVR) tagja ugyanakkor a lobbi, politikai és szabályozási kérdések terén önálló álláspontot képvisel. A szövetkezeti bankok piaci részesedése Németországban 2016-ban üzleti volumen alapján 12,1%.</a:t>
            </a:r>
          </a:p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87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Elősegítettük, hogy az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Electromega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teljes elektromos meghajtású kukásautó több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által látogatott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redezvényen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részt vegyen, jelenleg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Remondis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NRW központú hulladékgazdálkodó vállalattal folytat előrehaladott tárgyalásokat a tesztelésről.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Remondis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delegációjának 2018. áprilisi debreceni látogatását követően a kukásautót 2018. júniusban, Lengyelországban tesztelik. Amennyiben a tesztek sikeresek, akkor 2020. január 1-ig 45 autót szállítanak a cégnek.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magyar-amerikai háromdimenziós mozgásérzékelő modul rehabilitációs célra való felhasználását egy tanulmány keretében tervezik vizsgálni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neussi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Lukaskrankenhaussal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 MEDICOREHA klinikahálózattal együttműködésben. </a:t>
            </a:r>
          </a:p>
          <a:p>
            <a:endParaRPr lang="hu-HU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hu-HU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aktivitásának egyik első látványos sikere a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repülőtéren leparkolt autók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peer-to-peer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carsharing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szolgáltatásával foglalkozó hazai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-i piaci terjeszkedése. A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főkonzuli közvetítésnek köszönhetően tavaly júniusban létesítette első külföldi telephelyét a dortmundi reptéren, 2018. májusban pedig a düsseldorfi repülőtéren kezdte meg szolgáltatását. A magyar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Innogy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Magyarország által felajánlott első díjat nyerte el a „Be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Hungarian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Day” 2017. márciusi, a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által szervezett düsseldorfi rendezvényen,  2018. februárban pedig 1,4 millió eurós tőkéhez jutott az észak-rajna-vesztfáliai központú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Innogy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Innovation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Hub</a:t>
            </a:r>
            <a:r>
              <a:rPr lang="hu-HU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által vezetett konzorciumtól, amelyet további németországi és európai piacbővítésre tervez fordítani.</a:t>
            </a:r>
          </a:p>
          <a:p>
            <a:endParaRPr lang="hu-HU" sz="1200" b="1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 befektetések NRW-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helyi befektetési ügynökség kb. 100 magyar alapítású céget tart nyilván NRW-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ezek nagyrészt mikro- és kisvállalkozások.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következő nagy magyar cégek rendelkeznek továbbá képviselettel NRW-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PICK, ZWACK (disztribútora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Diversa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Spezialitäten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GmbH), Kürt, MAL, Videoton.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Kölnben gyártókapacitással rendelkezik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eschborni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(Hessen) székhelyű Gedeon Richter Pharma GmbH. 2017-ben létesített képviseletet Düsseldorfban a ZIGG GmbH – fogászati implantátumok gyártásával foglalkozó hazai vállalkozás.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ALTEO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Nyrt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energetika cég 2018 elején alapított leányvállalatot –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Alteo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Deutschland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Bonn közelében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Rheinbachban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aktív segítséget nyújt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kapcsola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Hazai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cégalapítása NRW-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tartomány gazdasági környezete kiváló kiindulási pontot jelent a hazai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nemzetközi piacra lépéséhez, piacbővítéséhez. Magyar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cégalapításai NRW-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elmúlt időszak vonatkozásában:</a:t>
            </a:r>
          </a:p>
          <a:p>
            <a:pPr lvl="0"/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2017 júniusában kezdte meg első külföldi telephelyén, a dortmundi repülőtéren tevékenységét.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magyar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mely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Innogy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Magyarország által felajánlott első díjat nyerte el a fent említett „Be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Hungarian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Day” 2017. márciusi, düsseldorfi rendezvényen. A cég repülőtéren leparkolt autók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peer-to-peer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car-sharing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szolgáltatásával foglalkozik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kapcsolata a dortmundi repülőtérrel főkonzuli tárgyalás során jött létre, a telephely-, cégalapítás folyamatát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folyamatosan segítette.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dortmundi rendszer sikeres bevezetése után a cég immár több düsseldorfi és németországi parkolóházzal is megbeszélést folytat.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(Köln-Bonn, Frankfurt, Düsseldorf, Berlin, München).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2018 februárja során egy német PR ügynökség támogatásával sajtókampányra került sor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BeeRidesban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megjelenő újabb – részben NRW-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beli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befektetők és a piaci terjeszkedés kommunikálása céljából. 2018 márciusában szerződéskötésre került sor egy további telephely megnyitása kapcsán Düsseldorfban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tevékenység májusban indult. A cég immár Frankfurti telephely vonatkozásában folytat tárgyalást.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Elősegítettük, hogy az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Electromega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teljes elektromos meghajtású kukásautó több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által látogatott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redezvényen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részt vegyen, jelenleg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Remondis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NRW központú hulladékgazdálkodó vállalattal folytat előrehaladott tárgyalásokat a tesztelésről.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Remondis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delegációjának 2018. áprilisi debreceni látogatását követően a kukásautót 2018. júniusban, Lengyelországban tesztelik. Amennyiben a tesztek sikeresek, akkor 2020. január 1-ig 45 autót szállítanak a cégnek.</a:t>
            </a:r>
            <a:endParaRPr lang="hu-HU" dirty="0" smtClean="0">
              <a:effectLst/>
            </a:endParaRPr>
          </a:p>
          <a:p>
            <a:pPr lvl="0"/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Risk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Cover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pénzügyi szolgáltatások területén alapított Kölnben leányvállalatot.</a:t>
            </a:r>
            <a:endParaRPr lang="hu-HU" dirty="0" smtClean="0">
              <a:effectLst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POZI Technologies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IKT cég telephely alapítását tervezi NRW-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2018 során. A vállalat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segítségével kiállítóként vett részt a düsseldorfi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DigiHUB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Digital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Day rendezvényén és nagy sikerrel prezentálta szolgáltatását. 2018 márciusban megnyerte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Rheinland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Pitch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verseny budapesti elődöntőjét, így részt fog venni a júniusi döntőben Düsseldorfban. </a:t>
            </a:r>
            <a:endParaRPr lang="hu-HU" dirty="0" smtClean="0">
              <a:effectLst/>
            </a:endParaRP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További hazai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érdeklődnek a cégalapítás iránt, ezek közül van, aki egyelőre virtuális irodát, postacímet hozott létre.</a:t>
            </a:r>
            <a:endParaRPr lang="hu-HU" dirty="0" smtClean="0">
              <a:effectLst/>
            </a:endParaRPr>
          </a:p>
          <a:p>
            <a:r>
              <a:rPr lang="hu-H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 befektetések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Hessenben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Richter Gedeon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(Gedeon Richter Pharma GmbH) az 1990-es évek elejétől rendelkezik németországi leányvállalattal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Eschbornban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cég 2010-ben megvásárolta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Grünental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gyógyszervállalat egységét. Jelenleg a Richter több mint száz munkavállalóval rendelkezik Németországban, a cég összes árbevételének 5%-a származik Németországból. Saját szegmensben 10-12% a piaci részesedése.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polimerekkel foglalkozó egysége Frankfurtban található. Innen szolgálja ki az autóipari, a csomagolóipari és a gyógyászati ipari vevőit a tiszaújvárosi MOL Petrolkémia és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Slovnaft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pozsonyi gyárának termékeivel.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Hazai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cégalapítása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Hessenben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aktív segítséget nyújtott a reptéren leparkolt autók bérbeadásával/közvetítésével foglalkozó magyar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start-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up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vállalkozás németországi terjeszkedéséhez. A cég első telephelyét 2015-ben nyitotta meg a budapesti Liszt Ferenc reptér mellett. 2017 júniusától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BeeRides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szolgáltatását a dortmundi repülőtéren, 2018 májusától pedig a düsseldorfi repülőtéren (Észak-Rajna-Vesztfália) is igénybe lehet venni. A sikeres bevezetés után a cég immár további német – többek között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azaz FRA - repülőterekkel kívánja felvenni a kapcsolatot. Emellett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közvetítésével a kompetencia alapú videóinterjú platformot fejlesztő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Indivizo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kezdte meg tárgyalásait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Commerzbankkal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hu-HU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https://dusseldorf.mfa.gov.hu/page/ikt-digitalisierung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céggel folyamatos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kapcsolattartása. A 2017 júniusában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által megrendezett E-Health egészségipari rendezvény kapcsán felmerült egy esetleges kooperáció ötlete, de a cégen belül adott időben bekövetkezett ügyvezetői váltás miatt ne ez akkor nem jött létre. </a:t>
            </a:r>
          </a:p>
          <a:p>
            <a:r>
              <a:rPr lang="hu-HU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https://beerides.com/hu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386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 cégek cégalapítása </a:t>
            </a:r>
            <a:r>
              <a:rPr lang="hu-H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NRW-ben: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KÉSZ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Zrt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hazai tulajdonú nemzetközi piaci szereplő építőipari vállalat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telephelyet hoz létre Észak-Rajna-Vesztfáliában és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közvetítésével részt vesz az esseni FAKT AG-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hernei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Schamrock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lakó és üzleti park és az esseni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Ruhrturm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 irodaház megvalósításában. Ezen kívül a cég 100 szobás munkásszállás és konstrukciós csarnok megépítését is tervezi. A KÉSZ a projektek megvalósításához közös vállalatot hoz létre esseni tiszteletbeli konzulunk, Hubert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Schulte-Kemper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cégével a FAKT AG-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felek a közös cég alapítását június 20-án sajtótájékoztatón jelentik be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 befektetések NRW-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helyi befektetési ügynökség kb. 100 magyar alapítású céget tart nyilván NRW-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ezek nagyrészt mikro- és kisvállalkozások.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következő nagy magyar cégek rendelkeznek továbbá képviselettel NRW-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PICK, ZWACK (disztribútora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Diversa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Spezialitäten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GmbH), Kürt, MAL, Videoton.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Kölnben gyártókapacitással rendelkezik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eschborni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(Hessen) székhelyű Gedeon Richter Pharma GmbH. 2017-ben létesített képviseletet Düsseldorfban a ZIGG GmbH – fogászati implantátumok gyártásával foglalkozó hazai vállalkozás.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ALTEO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Nyrt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energetika cég 2018 elején alapított leányvállalatot –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Alteo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Deutschland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Bonn közelében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Rheinbachban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aktív segítséget nyújt kapcsolatrendszerével a vállalat tevékenysége kiépítésében Németországban.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 befektetések </a:t>
            </a:r>
            <a:r>
              <a:rPr lang="hu-HU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Hessenben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Richter Gedeon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(Gedeon Richter Pharma GmbH) az 1990-es évek elejétől rendelkezik németországi leányvállalattal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hesseni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Eschbornban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cég 2010-ben megvásárolta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Grünental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gyógyszervállalat egységét. Jelenleg a Richter több mint száz munkavállalóval rendelkezik Németországban, a cég összes árbevételének 5%-a származik Németországból. Saját szegmensben 10-12% a piaci részesedése.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polimerekkel foglalkozó egysége Frankfurtban található. Innen szolgálja ki az autóipari, a csomagolóipari és a gyógyászati ipari vevőit a tiszaújvárosi MOL Petrolkémia és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Slovnaft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pozsonyi gyárának termékeivel.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588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Ágazati</a:t>
            </a:r>
            <a:r>
              <a:rPr lang="hu-HU" sz="1200" b="1" u="sng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kitekintés: IKT részben már szerepeltek</a:t>
            </a:r>
          </a:p>
          <a:p>
            <a:endParaRPr lang="hu-HU" sz="1200" b="1" u="sng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Megemlítek egy-két kereskedelemfejlesztési projektet és </a:t>
            </a:r>
            <a:r>
              <a:rPr lang="hu-HU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szakvásárt </a:t>
            </a:r>
            <a:r>
              <a:rPr lang="hu-HU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megemlíteni: KKV-knak fontos </a:t>
            </a:r>
          </a:p>
          <a:p>
            <a:r>
              <a:rPr lang="hu-HU" sz="1200" b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Itt szeretnék egy-két fontosabb vásárt megemlíteni, nyilván a  teljesség igénye nélkül.</a:t>
            </a:r>
          </a:p>
          <a:p>
            <a:endParaRPr lang="hu-HU" sz="1200" b="0" u="none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Észak-Rajna-Vesztfália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vásárközpontként is jelentős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több mint 60 nemzetközi vezető vásárnak ad otthont a tartomány. A düsseldorfi, kölni, esseni és dortmundi vásárok évente mintegy 6 millió látogatót vonzanak. Jelentősebb vásárok: boot, hajóipar (Düsseldorf), IPM kertészet (Essen),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imm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cologne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bútoripar (Köln), ISM Nemzetközi Édességvásár (Köln), ANUGA (Köln), E-World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&amp;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water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energetika (Essen),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Jagd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und Hund vadászati vásár (Dortmund),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Beauty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Düsseldorf (Düsseldorf),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security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biztonságtechnika (Essen),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ProWein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borászati szakkiállítás (Düsseldorf), K műanyagipar (Düsseldorf),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Medica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orvostechnika (Düsseldorf),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Caravan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Salon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(lakóautók, turizmus).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vásárok a nagy nemzetközi látogatottságuk következtében a harmadik piacok elérésére is kiváló fórumot nyújtanak a magyar kiállítók számára is, mindez a globális nyitás stratégiájának szempontjából is jó lehetőséget jelent. </a:t>
            </a:r>
          </a:p>
          <a:p>
            <a:endParaRPr lang="hu-HU" sz="1200" b="0" u="non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Frankfurti Vásár 592 ezer m² területtel a világ harmadik legnagyobb méretű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vására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amely 60%-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Frankfurt város, 40%-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pedig Hessen tartomány tulajdonában van. 2017-ben 49 vásárt rendeztek a városban, amelyeken összesen csaknem 42 ezer kiállító és több mint 2,2 millió látogató vett részt.  A jelentősebb magyar megjelenéssel bíró frankfurti vásárok 2017-ben: IAA- nemzetközi autóipari kiállítás, ISH- fürdő, épülettechnika, energia- és klímatechnika, megújuló energia,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Techtextil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ipari textíliák, Frankfurter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Buchmesse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nemzetközi könyvvásár, Heimtextil- lakástextil,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Ambiente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fogyasztási cikkek,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CPhI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gyógyszeripar.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2018. szeptember 11-15-én Frankfurtban megrendezésre kerülő nemzetközi autóipari beszállítói vásár (AUTOMECHANIKA) keretében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Zalazone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tesztpálya, valamint magyar cégek is bemutatkoznak többek között a HIPA közösségi standján.</a:t>
            </a:r>
            <a:endParaRPr lang="hu-HU" sz="1200" b="0" u="non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b="1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Mobilitás: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2017. szeptemberben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került sor Frankfurtban az IAA nemzetközi autóipari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vásárraLepsényi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István államtitkár (NGM) és dr.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Mernyei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Ákos helyettes államtitkár (NFM)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endParaRPr lang="hu-H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több alkalommal szervezett bemutatkozási lehetőséget a Zalaegerszegi Autóipari Tesztpálya részére. 2018. február 7–8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-án a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Symposium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részt vett és prezentált a Tesztpálya képviselője. A Duisburg-Esseni Egyetemmel kialakítandó, a márciusi budapesti KKVB munkatervébe is bekerült oktatási, kutatási együttműködés részleteiről a felek június 6-7-én tovább egyeztettek, a Duisburg-Esseni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Fraunhofer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Intézet által rendezett Mobilitás Tudományos Fórumhoz kapcsolódóan. A Mobilitás Tudományos Fórumon 2018. június 6-7-én az Essen-Duisburgi Egyetemen Szalay Zsolt professzor, a tesztpálya K+F vezetője adott elő a főkonzuli előadást követően. A megbeszélések eredményeként  A 2018. szeptember 11-15. között megrendezésre kerülő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Automechanika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autóipari beszállítói konferencián is előadási lehetőséget kap a Tesztpálya. 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Aachenben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kerül sor 2018. szeptember 20-án a helyi kamara szervezésében az Észak-Rajna-Vesztfáliai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Külgazdasági Napra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tartomány legjelentősebb külgazdasági eseményén vállalatvezetők, kamarai vezetők, a külföldi gazdasági kamarák képviselői, a várakozások szerint összesen 1000 fő vesz részt. A tartományban hazánkért felelős kamara stand állításának lehetőségével kereste meg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HIPA jelezte érdeklődését a részvétellel kapcsolatban.</a:t>
            </a:r>
          </a:p>
          <a:p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Élelmiszeripar: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2017 októberében került sor a világ egyik vezető élelmiszeripari szakkiállítására, a kölni ANUGA-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amelyre ellátogatott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Zsigó Róbert földművelésügyi államtitkár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kiállítás margóján az államtitkár tárgyalást folytatott az észak-rajna-vesztfáliai földművelésügyi államtitkárral, és köszöntő beszédet mondott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2017. október 9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én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az AMC közreműködésében szervezett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Magyar–Német Élelmiszeripari Innovációs Üzleti Fórumon is, amelyen élelmiszeripari kiskereskedelmi láncok beszerzői, helyi iparági és szakmai szervezetek és a hazai cégek képviselői vettek részt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vásár keretében a Debreceni Egyetem Élelmiszer Mezőgazdaság-, Élelmiszertudományi és Környezetgazdálkodási Kara és a Bonni Egyetem megállapodást írt alá az élelmiszerbiztonság területén történő nemzetközi egyetemi együttműködésről.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2018. március 17-19-e között került sor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ProWein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borászati és égetettszesz vásárra Düsseldorfban, amelyen Gál Péter HÁT és Dr. Kiss Eliza miniszteri biztos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vezetésével FM delegáció  vett részt. A vásárhoz kapcsolódóan március 19-én este a Düsseldorfi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Főkonzulátuson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FM és AMC társszervezésével nagy sikerű pálinkakóstoló est került megrendezésre, amelynek célja a pálinka németországi megismertetési, az exporthányad növelése a német piacon.  2018. április 25-én hagyományosan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támogatásával került sor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Geisenheimi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Egyetemen a magyar borszemináriumra. 2018. szeptember 27-30. között tartjuk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 Napok rendezvényünket Düsseldorf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 központi terén, ahol kulturális program keretében lesz lehetőség a hazai termékek,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hungarikumok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bemutatására egy B2C vásár keretében. </a:t>
            </a:r>
          </a:p>
          <a:p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</a:t>
            </a:r>
            <a:r>
              <a:rPr lang="hu-H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health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egészségipari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területen 2017. november 13–16.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között, a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MEDICA egészségipari, orvostechnikai vásár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peremén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Zoltán Intézet és magyar innovatív vállalatok számára szervezett tárgyalásokat és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pitchelési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ill. bemutatkozási lehetőséget Düsseldorfban.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Notch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magyar-amerikai háromdimenziós mozgásérzékelő modul rehabilitációs célra való felhasználását egy tanulmány keretében tervezik vizsgálni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neussi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Lukaskrankenhaussal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 MEDICOREHA klinikahálózattal együttműködésben.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Lukaskrankenhausban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Stanford egyetem orvostudományi innovációk részére létrehozott SPARK mentorprogramjának egy újabb képviseletének létrehozásáról döntöttek, ehhez lehetséges hazai kapcsolódása és egy hazai kapcsolati pont megnyitása is. A lehetőség iránt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Zoltán Kutatóközpont érdeklődést jelzett.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2018. november 12-15-én a MEDICA-n szeretnénk hazai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startupok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számára bemutatkozási lehetőséget biztosítani.</a:t>
            </a:r>
          </a:p>
          <a:p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Kereskedelemfejlesztési </a:t>
            </a:r>
            <a:r>
              <a:rPr lang="hu-H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projektek: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helyi nagy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élelmiszerláncok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(METRO; REWE) illetve kisebb láncok beszerzési vezetőivel folyamatos a kapcsolattartás.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megbeszéléseket szervezett hazai cégek számára a METRO beszerzőivel az amszterdami PLMA vásáron, illetve tárgyalásokat szervezett a Csányi Pincészet számára a REWE-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METRO-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Több termékkategóriában folynak megbeszélések a kelet-európai termékek nagykereskedelmével foglalkozó és kiskereskedelmi hálózat működtetésével foglalkozó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Monolith-tal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tartományban elindított infrastruktúra-fejlesztési program végrehajtásához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külső kapacitások bevonására van szükség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Hendrik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Wüst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tartományi miniszter  szerint. 2018-ban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megkezdte az MNKH közvetítésével magyar építőipari vállalatok kiajánlását a többéves beruházási programhoz.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Munkaerőpiac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2017. december 6-án Frankfurtban sikerrel került megszervezésre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Düsseldorfi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Főkonzulátus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 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BlackRock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-Budapest toborzó rendezvénye, amelynek célja Németországban dolgozó magyar pénzügyi szakemberek megnyerése volt hazatérésre és budapesti munkavállalásra.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39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8454A-404F-4DF1-8F43-7DDF83BF3B6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238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2169320"/>
          </a:xfrm>
        </p:spPr>
        <p:txBody>
          <a:bodyPr>
            <a:normAutofit/>
          </a:bodyPr>
          <a:lstStyle>
            <a:lvl1pPr marL="0" marR="36576" indent="0" algn="r">
              <a:spcBef>
                <a:spcPts val="0"/>
              </a:spcBef>
              <a:buNone/>
              <a:defRPr sz="240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1BF1CCF-7666-4D44-83CF-B1D9081B196F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A6BE-7F97-411F-9CC5-5AB35133F2B3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362700"/>
            <a:ext cx="2133600" cy="304800"/>
          </a:xfrm>
        </p:spPr>
        <p:txBody>
          <a:bodyPr/>
          <a:lstStyle/>
          <a:p>
            <a:fld id="{4C3E4E52-550E-4B84-9D4F-14979F5A0D6E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366669"/>
            <a:ext cx="4260056" cy="300831"/>
          </a:xfrm>
        </p:spPr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1"/>
            <a:ext cx="4038600" cy="47244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1"/>
            <a:ext cx="4038600" cy="47244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A9FF-1E9C-4B66-B4A0-EADB765782FB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5957668"/>
          </a:xfrm>
        </p:spPr>
        <p:txBody>
          <a:bodyPr vert="vert270" anchor="b"/>
          <a:lstStyle>
            <a:lvl1pPr marL="0" algn="ctr">
              <a:defRPr sz="3300" b="0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2909668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2821276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2897476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350924"/>
            <a:ext cx="6858000" cy="28974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6A02F-3A95-4944-9ABC-E1DA10A11467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27A8D-4D3E-4B4C-B199-3FF96543B789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67121-7AB3-44A9-B455-30D9FB40A79E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883105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883105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2836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7799-E3A9-4516-B428-D2DCE16620CD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097504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264834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638800"/>
            <a:ext cx="7333488" cy="6096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688B-20E5-4279-9389-143F269CFCDC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514FD-1763-45C1-AED0-FF855CD2E095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1B317-6CCF-44A4-B99C-75730E0DA706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0410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365748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ABAC977-30FA-477C-9A84-AFCB3E072BCA}" type="datetime1">
              <a:rPr lang="en-US" smtClean="0"/>
              <a:pPr/>
              <a:t>6/24/2018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366669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365748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7.png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39.pn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38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hu-HU" sz="3200" dirty="0" smtClean="0"/>
              <a:t>A magyar-észak-rajna-vesztfáliai és </a:t>
            </a:r>
            <a:r>
              <a:rPr lang="hu-HU" sz="3200" dirty="0" err="1" smtClean="0"/>
              <a:t>hesseni</a:t>
            </a:r>
            <a:r>
              <a:rPr lang="hu-HU" sz="3200" dirty="0" smtClean="0"/>
              <a:t> gazdasági kapcsolatok alakulása</a:t>
            </a:r>
            <a:endParaRPr lang="hu-HU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Kardos Levente</a:t>
            </a:r>
          </a:p>
          <a:p>
            <a:r>
              <a:rPr lang="hu-HU" dirty="0"/>
              <a:t>k</a:t>
            </a:r>
            <a:r>
              <a:rPr lang="hu-HU" dirty="0" smtClean="0"/>
              <a:t>ülgazdasági attasé</a:t>
            </a:r>
          </a:p>
          <a:p>
            <a:r>
              <a:rPr kumimoji="0" lang="hu-HU" sz="2400" kern="12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2018. 06. </a:t>
            </a:r>
            <a:r>
              <a:rPr lang="hu-HU" dirty="0" smtClean="0"/>
              <a:t>25</a:t>
            </a:r>
            <a:r>
              <a:rPr kumimoji="0" lang="hu-HU" sz="2400" kern="12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.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648200"/>
          </a:xfrm>
        </p:spPr>
        <p:txBody>
          <a:bodyPr>
            <a:normAutofit/>
          </a:bodyPr>
          <a:lstStyle/>
          <a:p>
            <a:r>
              <a:rPr lang="hu-H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Külgazdasági adatok</a:t>
            </a:r>
          </a:p>
          <a:p>
            <a:r>
              <a:rPr lang="hu-H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Jelentős befektetők NRW-</a:t>
            </a:r>
            <a:r>
              <a:rPr lang="hu-HU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ből</a:t>
            </a:r>
            <a:r>
              <a:rPr lang="hu-H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és </a:t>
            </a:r>
            <a:r>
              <a:rPr lang="hu-HU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Hessenből</a:t>
            </a:r>
            <a:endParaRPr lang="hu-HU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u-HU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Startup</a:t>
            </a:r>
            <a:r>
              <a:rPr lang="hu-H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-együttműködés</a:t>
            </a:r>
          </a:p>
          <a:p>
            <a:r>
              <a:rPr lang="hu-H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hu-H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agyar </a:t>
            </a:r>
            <a:r>
              <a:rPr lang="hu-H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cégek cégalapítása</a:t>
            </a:r>
          </a:p>
          <a:p>
            <a:r>
              <a:rPr lang="hu-HU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Ágazati együttműködések, szakkiállítások, kereskedelemfejlesztés</a:t>
            </a:r>
            <a:endParaRPr lang="hu-HU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Tartalom</a:t>
            </a:r>
            <a:endParaRPr lang="hu-H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455056"/>
              </p:ext>
            </p:extLst>
          </p:nvPr>
        </p:nvGraphicFramePr>
        <p:xfrm>
          <a:off x="179512" y="764704"/>
          <a:ext cx="8928992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641226"/>
          </a:xfrm>
        </p:spPr>
        <p:txBody>
          <a:bodyPr>
            <a:normAutofit/>
          </a:bodyPr>
          <a:lstStyle/>
          <a:p>
            <a:r>
              <a:rPr lang="hu-H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Külgazdasági kapcsolatok</a:t>
            </a:r>
            <a:endParaRPr lang="hu-H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1747833" y="1286527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00" dirty="0" smtClean="0">
                <a:solidFill>
                  <a:schemeClr val="tx2">
                    <a:lumMod val="50000"/>
                  </a:schemeClr>
                </a:solidFill>
              </a:rPr>
              <a:t>Népesség: </a:t>
            </a:r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9,818</a:t>
            </a:r>
            <a:r>
              <a:rPr lang="hu-HU" sz="1000" b="1" dirty="0">
                <a:solidFill>
                  <a:schemeClr val="tx2">
                    <a:lumMod val="50000"/>
                  </a:schemeClr>
                </a:solidFill>
              </a:rPr>
              <a:t> </a:t>
            </a:r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millió</a:t>
            </a:r>
          </a:p>
          <a:p>
            <a:r>
              <a:rPr lang="hu-HU" sz="1000" dirty="0" smtClean="0">
                <a:solidFill>
                  <a:schemeClr val="tx2">
                    <a:lumMod val="50000"/>
                  </a:schemeClr>
                </a:solidFill>
              </a:rPr>
              <a:t>Terület: </a:t>
            </a:r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93</a:t>
            </a:r>
            <a:r>
              <a:rPr lang="hu-HU" sz="1000" b="1" dirty="0">
                <a:solidFill>
                  <a:schemeClr val="tx2">
                    <a:lumMod val="50000"/>
                  </a:schemeClr>
                </a:solidFill>
              </a:rPr>
              <a:t> 030 </a:t>
            </a:r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km² </a:t>
            </a:r>
          </a:p>
          <a:p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GDP: 113,72 M EUR</a:t>
            </a:r>
          </a:p>
          <a:p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11,6 ezer/fő</a:t>
            </a:r>
          </a:p>
          <a:p>
            <a:endParaRPr lang="hu-HU" sz="10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1754729" y="2800920"/>
            <a:ext cx="122413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00" dirty="0" smtClean="0"/>
              <a:t>Népesség: </a:t>
            </a:r>
            <a:r>
              <a:rPr lang="hu-HU" sz="1000" b="1" dirty="0"/>
              <a:t>17,84 </a:t>
            </a:r>
            <a:r>
              <a:rPr lang="hu-HU" sz="1000" b="1" dirty="0" smtClean="0"/>
              <a:t>millió</a:t>
            </a:r>
          </a:p>
          <a:p>
            <a:r>
              <a:rPr lang="hu-HU" sz="1000" dirty="0" smtClean="0"/>
              <a:t>Terület: </a:t>
            </a:r>
            <a:r>
              <a:rPr lang="hu-HU" sz="1000" b="1" dirty="0" smtClean="0"/>
              <a:t>34 098 km²</a:t>
            </a:r>
            <a:br>
              <a:rPr lang="hu-HU" sz="1000" b="1" dirty="0" smtClean="0"/>
            </a:br>
            <a:r>
              <a:rPr lang="hu-HU" sz="1000" dirty="0" smtClean="0">
                <a:solidFill>
                  <a:schemeClr val="tx2">
                    <a:lumMod val="50000"/>
                  </a:schemeClr>
                </a:solidFill>
              </a:rPr>
              <a:t>GDP:</a:t>
            </a:r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691,5 M EUR</a:t>
            </a:r>
          </a:p>
          <a:p>
            <a:r>
              <a:rPr lang="hu-HU" sz="1000" b="1" dirty="0" smtClean="0">
                <a:solidFill>
                  <a:schemeClr val="tx2">
                    <a:lumMod val="50000"/>
                  </a:schemeClr>
                </a:solidFill>
              </a:rPr>
              <a:t>38,7 ezer EUR/fő</a:t>
            </a:r>
          </a:p>
          <a:p>
            <a:endParaRPr lang="hu-HU" sz="1200" b="1" dirty="0"/>
          </a:p>
        </p:txBody>
      </p:sp>
      <p:sp>
        <p:nvSpPr>
          <p:cNvPr id="6" name="Szövegdoboz 5"/>
          <p:cNvSpPr txBox="1"/>
          <p:nvPr/>
        </p:nvSpPr>
        <p:spPr>
          <a:xfrm>
            <a:off x="2123728" y="4346091"/>
            <a:ext cx="1080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900" dirty="0"/>
              <a:t>Népesség: </a:t>
            </a:r>
            <a:r>
              <a:rPr lang="hu-HU" sz="900" b="1" dirty="0"/>
              <a:t>6</a:t>
            </a:r>
            <a:r>
              <a:rPr lang="hu-HU" sz="900" b="1" dirty="0" smtClean="0"/>
              <a:t>,1</a:t>
            </a:r>
            <a:r>
              <a:rPr lang="hu-HU" sz="900" b="1" dirty="0"/>
              <a:t> millió</a:t>
            </a:r>
          </a:p>
          <a:p>
            <a:r>
              <a:rPr lang="hu-HU" sz="900" dirty="0"/>
              <a:t>Terület: </a:t>
            </a:r>
            <a:r>
              <a:rPr lang="hu-HU" sz="900" b="1" dirty="0" smtClean="0"/>
              <a:t>21 115</a:t>
            </a:r>
            <a:r>
              <a:rPr lang="hu-HU" sz="900" b="1" dirty="0"/>
              <a:t> </a:t>
            </a:r>
            <a:r>
              <a:rPr lang="hu-HU" sz="900" b="1" dirty="0" smtClean="0"/>
              <a:t>km²</a:t>
            </a:r>
          </a:p>
          <a:p>
            <a:r>
              <a:rPr lang="hu-HU" sz="900" b="1" dirty="0" smtClean="0"/>
              <a:t>GDP: 279,1 M EUR; </a:t>
            </a:r>
          </a:p>
          <a:p>
            <a:r>
              <a:rPr lang="hu-HU" sz="900" b="1" dirty="0" smtClean="0"/>
              <a:t>43,6 ezer </a:t>
            </a:r>
          </a:p>
          <a:p>
            <a:r>
              <a:rPr lang="hu-HU" sz="900" b="1" dirty="0" smtClean="0"/>
              <a:t>EUR/fő</a:t>
            </a:r>
            <a:endParaRPr lang="hu-HU" sz="9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03" y="1351992"/>
            <a:ext cx="1319385" cy="959072"/>
          </a:xfrm>
        </p:spPr>
      </p:pic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800" dirty="0" smtClean="0"/>
              <a:t>Jelentős befektetők Magyarországon</a:t>
            </a:r>
            <a:endParaRPr lang="hu-HU" sz="2800" dirty="0"/>
          </a:p>
        </p:txBody>
      </p:sp>
      <p:sp>
        <p:nvSpPr>
          <p:cNvPr id="7" name="Szövegdoboz 6"/>
          <p:cNvSpPr txBox="1"/>
          <p:nvPr/>
        </p:nvSpPr>
        <p:spPr>
          <a:xfrm>
            <a:off x="5868144" y="1439065"/>
            <a:ext cx="31683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Észak-Rajna-Vesztfália: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6, 77 milliárd EUR befektetés (állomány 2016)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150 befektető Magyarországon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49 ezer alkalmazott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>
                <a:solidFill>
                  <a:srgbClr val="FF0000"/>
                </a:solidFill>
              </a:rPr>
              <a:t>Össznémet beruházások: 37,4%-a  </a:t>
            </a:r>
            <a:r>
              <a:rPr lang="hu-HU" dirty="0" err="1" smtClean="0">
                <a:solidFill>
                  <a:srgbClr val="FF0000"/>
                </a:solidFill>
              </a:rPr>
              <a:t>a</a:t>
            </a:r>
            <a:r>
              <a:rPr lang="hu-HU" dirty="0" smtClean="0">
                <a:solidFill>
                  <a:srgbClr val="FF0000"/>
                </a:solidFill>
              </a:rPr>
              <a:t> tartományból származik </a:t>
            </a:r>
            <a:endParaRPr lang="hu-HU" dirty="0">
              <a:solidFill>
                <a:srgbClr val="FF0000"/>
              </a:solidFill>
            </a:endParaRP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528" y="1351992"/>
            <a:ext cx="1915388" cy="606377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5940152" y="4437112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Hessen: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0</a:t>
            </a:r>
            <a:r>
              <a:rPr lang="hu-HU" dirty="0" smtClean="0"/>
              <a:t>, 55 </a:t>
            </a:r>
            <a:r>
              <a:rPr lang="hu-HU" dirty="0"/>
              <a:t>milliárd EUR befektetés (állomány 2016)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59 befektető </a:t>
            </a:r>
            <a:r>
              <a:rPr lang="hu-HU" dirty="0"/>
              <a:t>Magyarországon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15 </a:t>
            </a:r>
            <a:r>
              <a:rPr lang="hu-HU" dirty="0"/>
              <a:t>ezer alkalmazott</a:t>
            </a:r>
          </a:p>
          <a:p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303" y="2479467"/>
            <a:ext cx="1895449" cy="628567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0297" y="1392528"/>
            <a:ext cx="852388" cy="837228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03301" y="2113436"/>
            <a:ext cx="1352712" cy="957672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17284" y="1420968"/>
            <a:ext cx="901741" cy="901741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0697" y="3230150"/>
            <a:ext cx="994959" cy="796760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92684" y="3226176"/>
            <a:ext cx="810617" cy="810617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51883" y="2396458"/>
            <a:ext cx="1228229" cy="690879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33805" y="3204688"/>
            <a:ext cx="1228707" cy="814686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66037" y="3253244"/>
            <a:ext cx="1637563" cy="390688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4303" y="4102957"/>
            <a:ext cx="1570463" cy="611903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162145" y="4083483"/>
            <a:ext cx="850165" cy="850165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139611" y="4083482"/>
            <a:ext cx="850165" cy="850165"/>
          </a:xfrm>
          <a:prstGeom prst="rect">
            <a:avLst/>
          </a:prstGeom>
        </p:spPr>
      </p:pic>
      <p:pic>
        <p:nvPicPr>
          <p:cNvPr id="23" name="Kép 2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89687" y="3704735"/>
            <a:ext cx="1615135" cy="664117"/>
          </a:xfrm>
          <a:prstGeom prst="rect">
            <a:avLst/>
          </a:prstGeom>
        </p:spPr>
      </p:pic>
      <p:pic>
        <p:nvPicPr>
          <p:cNvPr id="24" name="Kép 2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123319" y="4468973"/>
            <a:ext cx="1847795" cy="461949"/>
          </a:xfrm>
          <a:prstGeom prst="rect">
            <a:avLst/>
          </a:prstGeom>
        </p:spPr>
      </p:pic>
      <p:pic>
        <p:nvPicPr>
          <p:cNvPr id="25" name="Kép 2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5863" y="4979037"/>
            <a:ext cx="2309680" cy="489992"/>
          </a:xfrm>
          <a:prstGeom prst="rect">
            <a:avLst/>
          </a:prstGeom>
        </p:spPr>
      </p:pic>
      <p:pic>
        <p:nvPicPr>
          <p:cNvPr id="26" name="Kép 2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866741" y="4975696"/>
            <a:ext cx="1609598" cy="827940"/>
          </a:xfrm>
          <a:prstGeom prst="rect">
            <a:avLst/>
          </a:prstGeom>
        </p:spPr>
      </p:pic>
      <p:pic>
        <p:nvPicPr>
          <p:cNvPr id="27" name="Kép 2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18679" y="5692955"/>
            <a:ext cx="1761119" cy="409916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617537" y="5103058"/>
            <a:ext cx="1362101" cy="1189608"/>
          </a:xfrm>
          <a:prstGeom prst="rect">
            <a:avLst/>
          </a:prstGeom>
        </p:spPr>
      </p:pic>
      <p:pic>
        <p:nvPicPr>
          <p:cNvPr id="29" name="Kép 28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408686" y="5875891"/>
            <a:ext cx="899072" cy="89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0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2017: DHL (Budapest), </a:t>
            </a:r>
            <a:r>
              <a:rPr lang="hu-HU" dirty="0" err="1" smtClean="0"/>
              <a:t>Wuppermann</a:t>
            </a:r>
            <a:r>
              <a:rPr lang="hu-HU" dirty="0" smtClean="0"/>
              <a:t> (Győr);</a:t>
            </a:r>
            <a:r>
              <a:rPr lang="hu-HU" dirty="0"/>
              <a:t> </a:t>
            </a:r>
            <a:r>
              <a:rPr lang="hu-HU" dirty="0" err="1"/>
              <a:t>Erbslöh</a:t>
            </a:r>
            <a:r>
              <a:rPr lang="hu-HU" dirty="0"/>
              <a:t> (Győr),</a:t>
            </a:r>
            <a:r>
              <a:rPr lang="hu-HU" dirty="0" smtClean="0"/>
              <a:t> </a:t>
            </a:r>
            <a:r>
              <a:rPr lang="hu-HU" dirty="0" err="1" smtClean="0"/>
              <a:t>Viessmann</a:t>
            </a:r>
            <a:r>
              <a:rPr lang="hu-HU" dirty="0" smtClean="0"/>
              <a:t> (Pécs); </a:t>
            </a:r>
            <a:r>
              <a:rPr lang="hu-HU" dirty="0" err="1" smtClean="0"/>
              <a:t>Hübner</a:t>
            </a:r>
            <a:r>
              <a:rPr lang="hu-HU" dirty="0" smtClean="0"/>
              <a:t> (Nyíregyháza); STI Group (Kecskemét)</a:t>
            </a:r>
          </a:p>
          <a:p>
            <a:r>
              <a:rPr lang="hu-HU" dirty="0" smtClean="0"/>
              <a:t>2018 </a:t>
            </a:r>
            <a:r>
              <a:rPr lang="hu-HU" dirty="0" err="1" smtClean="0"/>
              <a:t>thyssenkrupp</a:t>
            </a:r>
            <a:r>
              <a:rPr lang="hu-HU" dirty="0" smtClean="0"/>
              <a:t> </a:t>
            </a:r>
            <a:r>
              <a:rPr lang="hu-HU" dirty="0" err="1" smtClean="0"/>
              <a:t>Presta</a:t>
            </a:r>
            <a:r>
              <a:rPr lang="hu-HU" dirty="0" smtClean="0"/>
              <a:t> Hungary Kft (Jászfényszarú), Opel (Szentgotthárd)</a:t>
            </a:r>
          </a:p>
          <a:p>
            <a:r>
              <a:rPr lang="hu-HU" dirty="0" smtClean="0"/>
              <a:t>További tervezett: Egon </a:t>
            </a:r>
            <a:r>
              <a:rPr lang="hu-HU" dirty="0" err="1" smtClean="0"/>
              <a:t>Grosshaus</a:t>
            </a:r>
            <a:r>
              <a:rPr lang="hu-HU" dirty="0" smtClean="0"/>
              <a:t> GmbH (Győr); FAKT AG (Lébény), B. Braun (Gyöngyös); Kirchhoff; </a:t>
            </a:r>
          </a:p>
          <a:p>
            <a:endParaRPr lang="hu-HU" dirty="0"/>
          </a:p>
        </p:txBody>
      </p:sp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Befektetések 2016 után</a:t>
            </a:r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824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32043" y="404237"/>
            <a:ext cx="9408086" cy="5953274"/>
          </a:xfrm>
          <a:prstGeom prst="rect">
            <a:avLst/>
          </a:prstGeom>
          <a:effectLst>
            <a:softEdge rad="254000"/>
          </a:effectLst>
        </p:spPr>
      </p:pic>
      <p:cxnSp>
        <p:nvCxnSpPr>
          <p:cNvPr id="7" name="Egyenes összekötő nyíllal 6"/>
          <p:cNvCxnSpPr/>
          <p:nvPr/>
        </p:nvCxnSpPr>
        <p:spPr>
          <a:xfrm flipH="1" flipV="1">
            <a:off x="3635896" y="2492896"/>
            <a:ext cx="504056" cy="648072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zis 13"/>
          <p:cNvSpPr/>
          <p:nvPr/>
        </p:nvSpPr>
        <p:spPr>
          <a:xfrm>
            <a:off x="2739522" y="2039247"/>
            <a:ext cx="2664000" cy="2664000"/>
          </a:xfrm>
          <a:prstGeom prst="ellipse">
            <a:avLst/>
          </a:prstGeom>
          <a:noFill/>
          <a:ln w="38100">
            <a:solidFill>
              <a:srgbClr val="C974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Szövegdoboz 20"/>
          <p:cNvSpPr txBox="1"/>
          <p:nvPr/>
        </p:nvSpPr>
        <p:spPr>
          <a:xfrm>
            <a:off x="5553683" y="2294915"/>
            <a:ext cx="181056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747.000 kis- és középvállalkozás</a:t>
            </a:r>
            <a:endParaRPr lang="hu-HU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3223243" y="5128839"/>
            <a:ext cx="2265466" cy="9541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2020-ig 640 millió euro tartományi forrás a digitális gazdaság támogatására</a:t>
            </a:r>
            <a:r>
              <a:rPr lang="hu-HU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hu-HU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2739522" y="1284932"/>
            <a:ext cx="1616454" cy="9541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Minden 3. vállalat együttműködik </a:t>
            </a:r>
            <a:r>
              <a:rPr lang="hu-HU" sz="14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startupokkal</a:t>
            </a:r>
            <a:endParaRPr lang="hu-HU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7" name="Egyenes összekötő nyíllal 26"/>
          <p:cNvCxnSpPr/>
          <p:nvPr/>
        </p:nvCxnSpPr>
        <p:spPr>
          <a:xfrm flipH="1">
            <a:off x="1835696" y="3249407"/>
            <a:ext cx="2203844" cy="0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zövegdoboz 29"/>
          <p:cNvSpPr txBox="1"/>
          <p:nvPr/>
        </p:nvSpPr>
        <p:spPr>
          <a:xfrm>
            <a:off x="332836" y="2663914"/>
            <a:ext cx="1448600" cy="11695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Európai metropolisz:  500 km-es körzetben 160 millió ember</a:t>
            </a:r>
            <a:endParaRPr lang="hu-HU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Egyenes összekötő nyíllal 8"/>
          <p:cNvCxnSpPr/>
          <p:nvPr/>
        </p:nvCxnSpPr>
        <p:spPr>
          <a:xfrm>
            <a:off x="4355976" y="3351274"/>
            <a:ext cx="0" cy="1733910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gyenes összekötő nyíllal 12"/>
          <p:cNvCxnSpPr/>
          <p:nvPr/>
        </p:nvCxnSpPr>
        <p:spPr>
          <a:xfrm flipV="1">
            <a:off x="4355976" y="2492896"/>
            <a:ext cx="1169876" cy="648072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Szövegdoboz 28"/>
          <p:cNvSpPr txBox="1"/>
          <p:nvPr/>
        </p:nvSpPr>
        <p:spPr>
          <a:xfrm>
            <a:off x="7164288" y="6453336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 smtClean="0">
                <a:solidFill>
                  <a:schemeClr val="tx2">
                    <a:lumMod val="75000"/>
                  </a:schemeClr>
                </a:solidFill>
              </a:rPr>
              <a:t>Forrás: NRW.INVEST</a:t>
            </a:r>
            <a:endParaRPr lang="hu-HU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2" name="Egyenes összekötő nyíllal 31"/>
          <p:cNvCxnSpPr/>
          <p:nvPr/>
        </p:nvCxnSpPr>
        <p:spPr>
          <a:xfrm flipH="1">
            <a:off x="2285050" y="3499171"/>
            <a:ext cx="1780180" cy="1035305"/>
          </a:xfrm>
          <a:prstGeom prst="straightConnector1">
            <a:avLst/>
          </a:prstGeom>
          <a:ln w="254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zövegdoboz 33"/>
          <p:cNvSpPr txBox="1"/>
          <p:nvPr/>
        </p:nvSpPr>
        <p:spPr>
          <a:xfrm>
            <a:off x="623047" y="4218229"/>
            <a:ext cx="1601254" cy="9541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r>
              <a:rPr lang="hu-HU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Németország 50 legnagyobb vállalatából 18 itt található</a:t>
            </a:r>
            <a:endParaRPr lang="hu-HU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Szövegdoboz 1"/>
          <p:cNvSpPr txBox="1"/>
          <p:nvPr/>
        </p:nvSpPr>
        <p:spPr>
          <a:xfrm>
            <a:off x="332836" y="0"/>
            <a:ext cx="8631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/>
              <a:t>NRW: old and </a:t>
            </a:r>
            <a:r>
              <a:rPr lang="hu-HU" sz="3200" dirty="0" err="1" smtClean="0"/>
              <a:t>new</a:t>
            </a:r>
            <a:r>
              <a:rPr lang="hu-HU" sz="3200" dirty="0" smtClean="0"/>
              <a:t> </a:t>
            </a:r>
            <a:r>
              <a:rPr lang="hu-HU" sz="3200" dirty="0" err="1" smtClean="0"/>
              <a:t>economy</a:t>
            </a: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205794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0167780"/>
              </p:ext>
            </p:extLst>
          </p:nvPr>
        </p:nvGraphicFramePr>
        <p:xfrm>
          <a:off x="457200" y="1196752"/>
          <a:ext cx="8485976" cy="5369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368"/>
            <a:ext cx="8229600" cy="873696"/>
          </a:xfrm>
        </p:spPr>
        <p:txBody>
          <a:bodyPr>
            <a:normAutofit/>
          </a:bodyPr>
          <a:lstStyle/>
          <a:p>
            <a:r>
              <a:rPr lang="hu-H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</a:t>
            </a:r>
            <a:r>
              <a:rPr lang="hu-HU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Smart</a:t>
            </a:r>
            <a:r>
              <a:rPr lang="hu-H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!- </a:t>
            </a:r>
            <a:r>
              <a:rPr lang="hu-HU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Startup</a:t>
            </a:r>
            <a:r>
              <a:rPr lang="hu-H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együttműködés</a:t>
            </a:r>
            <a:endParaRPr lang="hu-H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71" y="5234633"/>
            <a:ext cx="2177638" cy="745288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90" y="4417150"/>
            <a:ext cx="2231118" cy="719715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51526" y="4518997"/>
            <a:ext cx="896950" cy="558412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87194" y="4524138"/>
            <a:ext cx="872559" cy="523535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03748" y="5717789"/>
            <a:ext cx="594727" cy="767505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32347" y="5151361"/>
            <a:ext cx="995329" cy="511884"/>
          </a:xfrm>
          <a:prstGeom prst="rect">
            <a:avLst/>
          </a:prstGeom>
        </p:spPr>
      </p:pic>
      <p:pic>
        <p:nvPicPr>
          <p:cNvPr id="29" name="Kép 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69275" y="4901978"/>
            <a:ext cx="3199078" cy="1431167"/>
          </a:xfrm>
          <a:prstGeom prst="rect">
            <a:avLst/>
          </a:prstGeom>
        </p:spPr>
      </p:pic>
      <p:pic>
        <p:nvPicPr>
          <p:cNvPr id="30" name="Kép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07774" y="4518997"/>
            <a:ext cx="566155" cy="566155"/>
          </a:xfrm>
          <a:prstGeom prst="rect">
            <a:avLst/>
          </a:prstGeom>
        </p:spPr>
      </p:pic>
      <p:pic>
        <p:nvPicPr>
          <p:cNvPr id="31" name="Kép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49310" y="5202659"/>
            <a:ext cx="1212237" cy="381855"/>
          </a:xfrm>
          <a:prstGeom prst="rect">
            <a:avLst/>
          </a:prstGeom>
        </p:spPr>
      </p:pic>
      <p:pic>
        <p:nvPicPr>
          <p:cNvPr id="32" name="Kép 3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296270" y="5726367"/>
            <a:ext cx="1157786" cy="315760"/>
          </a:xfrm>
          <a:prstGeom prst="rect">
            <a:avLst/>
          </a:prstGeom>
        </p:spPr>
      </p:pic>
      <p:pic>
        <p:nvPicPr>
          <p:cNvPr id="34" name="Kép 3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30450" y="5794734"/>
            <a:ext cx="613613" cy="6136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0489104"/>
              </p:ext>
            </p:extLst>
          </p:nvPr>
        </p:nvGraphicFramePr>
        <p:xfrm>
          <a:off x="457200" y="3429000"/>
          <a:ext cx="808639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736"/>
            <a:ext cx="8229600" cy="1104106"/>
          </a:xfrm>
        </p:spPr>
        <p:txBody>
          <a:bodyPr>
            <a:normAutofit/>
          </a:bodyPr>
          <a:lstStyle/>
          <a:p>
            <a:r>
              <a:rPr kumimoji="0" lang="hu-HU" sz="2800" kern="1200" noProof="0" dirty="0" smtClean="0">
                <a:ln w="635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Magyar </a:t>
            </a:r>
            <a:r>
              <a:rPr lang="hu-H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startupok</a:t>
            </a:r>
            <a:r>
              <a:rPr kumimoji="0" lang="hu-HU" sz="2800" kern="1200" noProof="0" dirty="0" smtClean="0">
                <a:ln w="635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NRW-</a:t>
            </a:r>
            <a:r>
              <a:rPr kumimoji="0" lang="hu-HU" sz="2800" kern="1200" noProof="0" dirty="0" err="1" smtClean="0">
                <a:ln w="635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</a:t>
            </a:r>
            <a:r>
              <a:rPr kumimoji="0" lang="hu-HU" sz="2800" kern="1200" noProof="0" dirty="0" smtClean="0">
                <a:ln w="635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és </a:t>
            </a:r>
            <a:r>
              <a:rPr lang="hu-H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Hessenben</a:t>
            </a: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-Magyar cégek </a:t>
            </a:r>
            <a:r>
              <a:rPr lang="hu-H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cégalapítása</a:t>
            </a:r>
            <a:endParaRPr lang="hu-HU" sz="2800" noProof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3412" y="2505853"/>
            <a:ext cx="1964820" cy="87163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92534" y="2499372"/>
            <a:ext cx="778613" cy="812749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29648" y="1335363"/>
            <a:ext cx="741499" cy="843918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" y="1511665"/>
            <a:ext cx="2304256" cy="871630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14931" y="1315370"/>
            <a:ext cx="2390038" cy="843919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14931" y="2473689"/>
            <a:ext cx="805862" cy="83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69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730758"/>
              </p:ext>
            </p:extLst>
          </p:nvPr>
        </p:nvGraphicFramePr>
        <p:xfrm>
          <a:off x="600404" y="1736714"/>
          <a:ext cx="7943192" cy="478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736"/>
            <a:ext cx="8229600" cy="1104106"/>
          </a:xfrm>
        </p:spPr>
        <p:txBody>
          <a:bodyPr>
            <a:normAutofit fontScale="90000"/>
          </a:bodyPr>
          <a:lstStyle/>
          <a:p>
            <a:r>
              <a:rPr kumimoji="0" lang="hu-HU" sz="4200" kern="1200" noProof="0" dirty="0" smtClean="0">
                <a:ln w="635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Magyar cégek cégalapítása </a:t>
            </a:r>
            <a:r>
              <a:rPr kumimoji="0" lang="hu-HU" sz="4200" kern="1200" noProof="0" dirty="0" smtClean="0">
                <a:ln w="635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NRW-</a:t>
            </a:r>
            <a:r>
              <a:rPr kumimoji="0" lang="hu-HU" sz="4200" kern="1200" noProof="0" dirty="0" err="1" smtClean="0">
                <a:ln w="635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</a:t>
            </a:r>
            <a:endParaRPr lang="hu-HU" noProof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024" y="2132856"/>
            <a:ext cx="2232248" cy="93610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8753" y="1502073"/>
            <a:ext cx="4021239" cy="2358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rtalom helye 3" descr="Függőleges listajeles lista 3 egymás alá rendezett csoporttal, bennük a listajelekkel.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3542094"/>
              </p:ext>
            </p:extLst>
          </p:nvPr>
        </p:nvGraphicFramePr>
        <p:xfrm>
          <a:off x="647564" y="188640"/>
          <a:ext cx="8100900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1110444" y="1676822"/>
            <a:ext cx="6923112" cy="1104106"/>
          </a:xfrm>
        </p:spPr>
        <p:txBody>
          <a:bodyPr>
            <a:normAutofit/>
          </a:bodyPr>
          <a:lstStyle/>
          <a:p>
            <a:r>
              <a:rPr lang="hu-HU" sz="4000" i="1" dirty="0" smtClean="0"/>
              <a:t>Köszönöm a figyelmet</a:t>
            </a:r>
            <a:r>
              <a:rPr lang="de-DE" sz="4400" i="1" dirty="0" smtClean="0"/>
              <a:t>!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1475656" y="4869160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u="sng" dirty="0">
                <a:solidFill>
                  <a:schemeClr val="tx2">
                    <a:lumMod val="75000"/>
                  </a:schemeClr>
                </a:solidFill>
              </a:rPr>
              <a:t>Kapcsolat</a:t>
            </a:r>
            <a:r>
              <a:rPr lang="de-DE" u="sng" dirty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  <a:p>
            <a:r>
              <a:rPr lang="de-DE" dirty="0">
                <a:solidFill>
                  <a:schemeClr val="tx2">
                    <a:lumMod val="75000"/>
                  </a:schemeClr>
                </a:solidFill>
              </a:rPr>
              <a:t>E-Mail: </a:t>
            </a:r>
            <a:r>
              <a:rPr lang="hu-HU" dirty="0" err="1">
                <a:solidFill>
                  <a:schemeClr val="tx2">
                    <a:lumMod val="75000"/>
                  </a:schemeClr>
                </a:solidFill>
              </a:rPr>
              <a:t>levente.kardos</a:t>
            </a:r>
            <a:r>
              <a:rPr lang="de-DE" dirty="0">
                <a:solidFill>
                  <a:schemeClr val="tx2">
                    <a:lumMod val="75000"/>
                  </a:schemeClr>
                </a:solidFill>
              </a:rPr>
              <a:t>@mfa.gov.hu</a:t>
            </a:r>
          </a:p>
          <a:p>
            <a:r>
              <a:rPr lang="hu-HU" dirty="0" smtClean="0">
                <a:solidFill>
                  <a:schemeClr val="tx2">
                    <a:lumMod val="75000"/>
                  </a:schemeClr>
                </a:solidFill>
              </a:rPr>
              <a:t>Cím: </a:t>
            </a:r>
            <a:r>
              <a:rPr lang="de-DE" dirty="0" err="1" smtClean="0">
                <a:solidFill>
                  <a:schemeClr val="tx2">
                    <a:lumMod val="75000"/>
                  </a:schemeClr>
                </a:solidFill>
              </a:rPr>
              <a:t>Adersstrasse</a:t>
            </a:r>
            <a:r>
              <a:rPr lang="de-DE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de-DE" dirty="0">
                <a:solidFill>
                  <a:schemeClr val="tx2">
                    <a:lumMod val="75000"/>
                  </a:schemeClr>
                </a:solidFill>
              </a:rPr>
              <a:t>12-14., D-40215 </a:t>
            </a:r>
            <a:r>
              <a:rPr lang="de-DE" dirty="0" smtClean="0">
                <a:solidFill>
                  <a:schemeClr val="tx2">
                    <a:lumMod val="75000"/>
                  </a:schemeClr>
                </a:solidFill>
              </a:rPr>
              <a:t>Düsseldorf</a:t>
            </a:r>
            <a:endParaRPr lang="de-DE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96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endület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36152D1-20D6-4FAA-89A0-EA1A9C5070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Értékesítési ajánlat – bemutató</Template>
  <TotalTime>0</TotalTime>
  <Words>3037</Words>
  <Application>Microsoft Office PowerPoint</Application>
  <PresentationFormat>Diavetítés a képernyőre (4:3 oldalarány)</PresentationFormat>
  <Paragraphs>278</Paragraphs>
  <Slides>11</Slides>
  <Notes>11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Verdana</vt:lpstr>
      <vt:lpstr>Wingdings 2</vt:lpstr>
      <vt:lpstr>Lendület</vt:lpstr>
      <vt:lpstr>A magyar-észak-rajna-vesztfáliai és hesseni gazdasági kapcsolatok alakulása</vt:lpstr>
      <vt:lpstr>Tartalom</vt:lpstr>
      <vt:lpstr>Külgazdasági kapcsolatok</vt:lpstr>
      <vt:lpstr>Jelentős befektetők Magyarországon</vt:lpstr>
      <vt:lpstr>Befektetések 2016 után</vt:lpstr>
      <vt:lpstr>PowerPoint-bemutató</vt:lpstr>
      <vt:lpstr>Be Smart!- Startup együttműködés</vt:lpstr>
      <vt:lpstr>Magyar startupok NRW-ben és Hessenben-Magyar cégek cégalapítása</vt:lpstr>
      <vt:lpstr>Magyar cégek cégalapítása NRW-ben</vt:lpstr>
      <vt:lpstr>PowerPoint-bemutató</vt:lpstr>
      <vt:lpstr>Köszönöm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2018-06-10T15:46:04Z</dcterms:created>
  <dcterms:modified xsi:type="dcterms:W3CDTF">2018-06-25T11:56:21Z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TC102202139990</vt:lpwstr>
  </property>
</Properties>
</file>