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61" r:id="rId3"/>
    <p:sldId id="257" r:id="rId4"/>
    <p:sldId id="258" r:id="rId5"/>
    <p:sldId id="260" r:id="rId6"/>
    <p:sldId id="259" r:id="rId7"/>
    <p:sldId id="262" r:id="rId8"/>
    <p:sldId id="265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4302" autoAdjust="0"/>
  </p:normalViewPr>
  <p:slideViewPr>
    <p:cSldViewPr snapToGrid="0">
      <p:cViewPr>
        <p:scale>
          <a:sx n="81" d="100"/>
          <a:sy n="81" d="100"/>
        </p:scale>
        <p:origin x="-710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6D39B0-5A52-4725-BB12-A4CDE715483E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F43B8-CFD2-4184-8EDF-06AEEFD41B6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986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Bajorország erős gazdasági háttere magas életszínvonalat biztosít a lakói számára, valamint a szociális ellátórendszere konszolidált és stabil háttérrel rendelkezik. A bajor tartomány GDP-je 2017. évben nominálisan 2,8 százalékponttal növekedett, míg Németország azonos időszakon belül 2,2 százalékpontos bővülést tudott elérni.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magas növekedési lendület pozitív hatással van a foglalkoztatás helyzetére. Már szinte teljes foglalkoztatásról beszélhetünk a tartomány esetében. A bajorországi munkanélküliségi ráta 2016-ban 3,5 százalék, míg 2017-ben már csak 3,2 százalék volt. Németország 2016. évben 6,1 százalékos munkanélküliségi rátával rendelkezett, mely szintén jelentősen csökkent a 2017. évben, s így 5,7 százalékon áll.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2018. tavaszán kinevezett új miniszterelnök,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Markus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Söder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irányvonalának tekinthető „cselekedni és gondoskodni” mottóját a gazdáságra is leképezi.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Pénzügypolitikai credoja, hogy a gazdaságban megtermelt eurót ott kell elkölteni, ahol megtermelték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legfőképp azok által, akik azt előállítottá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k. Az állam újraelosztó szerepe itt korlátozott kell, hogy legyen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Magas adókkal nem lehet teljesítményt ösztönözni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pedig arra lenne szükség, illetve a jövőbe való beruházásba.­­ Szorgalmazza az adóreform, adócsökkentések szükségességét. </a:t>
            </a:r>
          </a:p>
          <a:p>
            <a:endParaRPr lang="hu-H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bajor konjunktúra mutatók évek óta kiemelkedőnek mondhatók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bajor gazdaság abszolút kihasználtsággal teljesít, minden második cég teljes kapacitással dolgozik. A belső fogyasztás szárnyal, a cégek a beruházásokat és foglalkoztatottjaiknak számát is növelni kívánják rövidtávon. A sikeres, innovatív és nemzetközileg is versenyképes cégeinek köszönhetően a Bajor Szabad Állam világszerte az egyik legjobb befektetési és üzletközponti helyszínként van számon tartva.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5783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A </a:t>
            </a:r>
            <a:r>
              <a:rPr lang="hu-HU" dirty="0" err="1" smtClean="0"/>
              <a:t>Bundesbank</a:t>
            </a:r>
            <a:r>
              <a:rPr lang="hu-HU" dirty="0" smtClean="0"/>
              <a:t> 2014. éves adatai szerint – 4,691 milliárd euró értékben érkezett beruházás Bajorországból Magyarországra.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u="sng" dirty="0" smtClean="0"/>
              <a:t>Kereskedelem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2017. évi áruforgalmi adatok alapján a teljes bajor export 191,8 milliárd eurót tett ki (+5,2 %), ebből Magyarország részesedése mintegy 3,806 milliárd euró (1,98 %) volt. A teljes bajor import 179,8 milliárd euróra rúgott (+8,2%), ebből Magyarország részesedése a tavalyi megugrott részesedéhez képest is jelentősen megnőtt, 9,138 milliárd eurót tett ki (5,08%). A 2017. évi kereskedelmi áruforgalmat tekintve Magyarország továbbra is őrzi a 10. helyét 12,944 milliárd euró összforgalommal (+1 milliárd euró).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Így a külkereskedelmi áruforgalom 2017. évben +8,7%-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kal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növekedett az előző évhez képest, mely a magyar-bajor gazdasági kapcsolatok aktív voltát, folyamatos bővülését támasztja alá.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669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u="sng" dirty="0" smtClean="0"/>
              <a:t>Járműipar</a:t>
            </a:r>
            <a:r>
              <a:rPr lang="hu-HU" u="sng" baseline="0" dirty="0" smtClean="0"/>
              <a:t> - beszállítók</a:t>
            </a:r>
            <a:endParaRPr lang="hu-HU" u="sng" dirty="0" smtClean="0"/>
          </a:p>
          <a:p>
            <a:r>
              <a:rPr lang="hu-HU" u="sng" dirty="0" smtClean="0"/>
              <a:t>Üzleti megkeresések</a:t>
            </a:r>
            <a:endParaRPr lang="hu-HU" dirty="0" smtClean="0"/>
          </a:p>
          <a:p>
            <a:r>
              <a:rPr lang="hu-HU" dirty="0" smtClean="0"/>
              <a:t>A tavalyi év az idei év vonatkozó időszakában összesen 64 megkeresés érkezett a külgazdasági irodába magyar cégektől. Jellemzően az alábbi szektorokból érkeztek a megkeresések: élelmiszeripar, gépipar (acél, </a:t>
            </a:r>
            <a:r>
              <a:rPr lang="hu-HU" dirty="0" err="1" smtClean="0"/>
              <a:t>cnc</a:t>
            </a:r>
            <a:r>
              <a:rPr lang="hu-HU" dirty="0" smtClean="0"/>
              <a:t>), ruha-textilipar, orvostechnika, gyógyszerészet, autóipar, logisztika, sporteszközök értékesítése. 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4679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Bajor Gazdasági Minisztérium alá tartozó </a:t>
            </a:r>
            <a:r>
              <a:rPr lang="hu-HU" dirty="0" err="1" smtClean="0"/>
              <a:t>Invest</a:t>
            </a:r>
            <a:r>
              <a:rPr lang="hu-HU" dirty="0" smtClean="0"/>
              <a:t> in </a:t>
            </a:r>
            <a:r>
              <a:rPr lang="hu-HU" dirty="0" err="1" smtClean="0"/>
              <a:t>Bavaria</a:t>
            </a:r>
            <a:r>
              <a:rPr lang="hu-HU" dirty="0" smtClean="0"/>
              <a:t> adatai szerint a tartományban összesen 11.000 vállalat működik külföldi cég leányvállalataként, illetve külföldi többségi tulajdonossal, mintegy 110 származási országból. Ezek között 300 magyar többségi befolyással bíró vállalat van (olyan cég, aminek legalább 51%-</a:t>
            </a:r>
            <a:r>
              <a:rPr lang="hu-HU" dirty="0" err="1" smtClean="0"/>
              <a:t>ában</a:t>
            </a:r>
            <a:r>
              <a:rPr lang="hu-HU" dirty="0" smtClean="0"/>
              <a:t> igazoltan magyar tulajdonosa van). Ezek elsősorban az autóipar, illetve az ide vonatkozó kereskedelem és beszállítás területein tevékenykednek, tekintélyes tovább a számuk a szolgáltatási ágazatban. Hagyományosan jelenetős számú magyar vállalat dolgozik az építőiparban, főként a kivitelezés területén. </a:t>
            </a:r>
          </a:p>
          <a:p>
            <a:pPr lvl="1"/>
            <a:r>
              <a:rPr lang="hu-HU" u="sng" dirty="0" smtClean="0"/>
              <a:t>Magyar vállalatok </a:t>
            </a:r>
            <a:r>
              <a:rPr lang="hu-HU" dirty="0" smtClean="0"/>
              <a:t>Bajorországban elsősorban az autóipar, illetve az ide vonatkozó kereskedelem és beszállítás területein tevékenykednek, tekintélyes tovább a számuk a szolgáltatási ágazatban. </a:t>
            </a:r>
          </a:p>
          <a:p>
            <a:pPr lvl="1"/>
            <a:r>
              <a:rPr lang="hu-HU" dirty="0" smtClean="0"/>
              <a:t>Hagyományosan jelenetős számú magyar vállalat dolgozik az építőiparban, főként a kivitelezés területén.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6813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Bajorországban továbbra is kiemelt figyelem irányul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az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elektromobilitás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tárgyköreire, illetve az ezen területeken átfogó megoldásra váró problémákra.</a:t>
            </a:r>
          </a:p>
          <a:p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alapjaiban változtatja meg az ismert világot, s Bajorország ebben a versenyben kiváló esélyekkel indul. 2017. nyár elején a bajor kormány elfogadta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Masterplan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Bayern Digital II”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programot, mely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2015-2022 közötti időszakra mindösszesen 5,5 milliárd euró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keretösszeget biztosít, s így az eredetileg 2,5 milliárd euró forrást további 3,0 milliárd euróval megnövelte a bajor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célok elérése érdekében. Az intézkedés része, hogy a programhoz kapcsolódóan további 2.000 új munkahely létesüljön.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bajor kormány célkitűzése, hogy 2025-ig minden bajor háztartásba eljusson a szélessávú internet.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hálózatkiépítésnél a hangsúly elsősorban a vidéki régiókra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helyeződik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bajor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Masterplan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II. részeként útjára indult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Innovations.Bayern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melynek fő célja, hogy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támogassa és ösztönözze a fejlesztéseket a mikroelektronika területén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Ehhez olyan témák tartoznak, mint az Ipar 4.0, a gépgyártás, az autóipar vagy az orvostechnika. Az új intézmény kutatóintézetek és az ipari partnerek közötti együttműködést hivatott elősegíteni, mely célra a minisztérium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 millió euró támogatást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különített el.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Bajorország gazdasági motorjának a kkv-k számítanak, így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ezen szektorban történő sikeres megvalósítása elengedhetetlen a bajor kormány számára.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Képzésekkel és célzott támogatásokkal fogja a kkv szektort a bajor kormány segíteni.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bajor cégek alapvetően a folyamatok és termékek fejlesztésére használják, valamivel kevésbé az új üzleti modellek kifejlesztésére.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cégek az államtól egyértelmű intézkedési tervet és prioritás meghatározást várnak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cyber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-biztonság területén.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1007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bajor cégek nagy része a belső égésű motorok betiltását 2030-tól komoly tehernek ítélik. Az EU által megszabott határértéket átlépő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nitrogéndixod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kibocsátású gépjárművek, elsősorban haszongépjárművek behajtásának korlátozása pedig sok vállalatnak komoly nehézséget okoz majd.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bajor kormány elzárkózik a dízel motorok teljes körű kitiltásától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és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környezetvédelem és a gazdaság érdekeinek egyensúlyba tartásán dolgozik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mobilitásra mint szabadságjogra tekint, ezért véleményé szerint nem lehet azt korlátozni.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közel 3 éve húzódó dízel ügy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bajor autóipai óriások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működésére is rányomja a bélyegét, az Audi AG továbbra is újabb botrányokba keveredik (legutóbb A6. A7 típusaival), de az eddig kívül álló BMW AG is úgy tűnik, hogy érintett lehet. Kitörési pontként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elektromobilitásra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tekintenek, folyamatos fejlesztéseket valósítanak meg.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autonóm vezetési technika előfeltétele, hogy teljesen kiépüljön az 5G-s szélessávval lefedett hálózat egész Bajorországban, melynek célidőpontja 2020.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automatizált közlekedés ösztönzéséhez szükséges első teszt-autópálya Bajorországban található (A9 München-Nürnberg között). A bajor autóipari vállalatokkal és beszállítókkal folytatott számos magasszintű megbeszélés eredményeként a zalaegerszegi tesztpálya projektnek ezidáig a Knorr-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Bremse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AG és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Continental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lett ipari együttműködő partnere.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F43B8-CFD2-4184-8EDF-06AEEFD41B60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7998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andor.schuschletz@mfa.gov.h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b="1" dirty="0" smtClean="0"/>
              <a:t>Kereskedelmi </a:t>
            </a:r>
            <a:r>
              <a:rPr lang="hu-HU" b="1" dirty="0"/>
              <a:t>kapcsolatok </a:t>
            </a: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 err="1" smtClean="0"/>
              <a:t>Bajororszá</a:t>
            </a:r>
            <a:r>
              <a:rPr lang="hu-HU" b="1" dirty="0" err="1"/>
              <a:t>G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81191" y="2310510"/>
            <a:ext cx="10993546" cy="590321"/>
          </a:xfrm>
        </p:spPr>
        <p:txBody>
          <a:bodyPr>
            <a:normAutofit fontScale="25000" lnSpcReduction="20000"/>
          </a:bodyPr>
          <a:lstStyle/>
          <a:p>
            <a:endParaRPr lang="hu-HU" sz="2800" dirty="0"/>
          </a:p>
          <a:p>
            <a:r>
              <a:rPr lang="hu-HU" sz="4800" b="1" dirty="0" smtClean="0"/>
              <a:t>Barabás </a:t>
            </a:r>
            <a:r>
              <a:rPr lang="hu-HU" sz="4800" b="1" dirty="0"/>
              <a:t>Emőke</a:t>
            </a:r>
            <a:r>
              <a:rPr lang="hu-HU" sz="4800" dirty="0"/>
              <a:t>, külgazdasági attasé, Magyarország Müncheni Főkonzulátusa </a:t>
            </a:r>
          </a:p>
          <a:p>
            <a:r>
              <a:rPr lang="hu-HU" sz="4800" b="1" dirty="0"/>
              <a:t>Dr. Schüschletz Sándor</a:t>
            </a:r>
            <a:r>
              <a:rPr lang="hu-HU" sz="4800" dirty="0"/>
              <a:t>, külgazdasági attasé, Magyarország Müncheni Főkonzulátusa </a:t>
            </a:r>
            <a:r>
              <a:rPr lang="hu-HU" sz="4000" dirty="0"/>
              <a:t>	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391" y="3586430"/>
            <a:ext cx="3081498" cy="231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3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Gazdaság háttér – erős alapok (2017)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81193" y="3278552"/>
            <a:ext cx="11029615" cy="3678303"/>
          </a:xfrm>
        </p:spPr>
        <p:txBody>
          <a:bodyPr>
            <a:normAutofit/>
          </a:bodyPr>
          <a:lstStyle/>
          <a:p>
            <a:r>
              <a:rPr lang="hu-HU" dirty="0">
                <a:solidFill>
                  <a:schemeClr val="tx1"/>
                </a:solidFill>
              </a:rPr>
              <a:t>E</a:t>
            </a:r>
            <a:r>
              <a:rPr lang="hu-HU" dirty="0" smtClean="0">
                <a:solidFill>
                  <a:schemeClr val="tx1"/>
                </a:solidFill>
              </a:rPr>
              <a:t>rős </a:t>
            </a:r>
            <a:r>
              <a:rPr lang="hu-HU" dirty="0">
                <a:solidFill>
                  <a:schemeClr val="tx1"/>
                </a:solidFill>
              </a:rPr>
              <a:t>gazdasági </a:t>
            </a:r>
            <a:r>
              <a:rPr lang="hu-HU" dirty="0" smtClean="0">
                <a:solidFill>
                  <a:schemeClr val="tx1"/>
                </a:solidFill>
              </a:rPr>
              <a:t>háttér </a:t>
            </a:r>
            <a:r>
              <a:rPr lang="hu-HU" dirty="0" smtClean="0">
                <a:solidFill>
                  <a:schemeClr val="tx1"/>
                </a:solidFill>
                <a:sym typeface="Wingdings" panose="05000000000000000000" pitchFamily="2" charset="2"/>
              </a:rPr>
              <a:t>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>
                <a:solidFill>
                  <a:schemeClr val="tx1"/>
                </a:solidFill>
              </a:rPr>
              <a:t>magas </a:t>
            </a:r>
            <a:r>
              <a:rPr lang="hu-HU" dirty="0" smtClean="0">
                <a:solidFill>
                  <a:schemeClr val="tx1"/>
                </a:solidFill>
              </a:rPr>
              <a:t>életszínvonal, konszolidált szociális ellátórendszer, stabil háttér, szárnyaló belső fogyasztás</a:t>
            </a:r>
          </a:p>
          <a:p>
            <a:r>
              <a:rPr lang="hu-HU" dirty="0" smtClean="0">
                <a:solidFill>
                  <a:schemeClr val="tx1"/>
                </a:solidFill>
              </a:rPr>
              <a:t>Gazdaság abszolút kihasználtsággal teljesít, minden </a:t>
            </a:r>
            <a:r>
              <a:rPr lang="hu-HU" dirty="0">
                <a:solidFill>
                  <a:schemeClr val="tx1"/>
                </a:solidFill>
              </a:rPr>
              <a:t>második cég teljes kapacitással dolgozik</a:t>
            </a:r>
            <a:endParaRPr lang="hu-HU" dirty="0" smtClean="0">
              <a:solidFill>
                <a:schemeClr val="tx1"/>
              </a:solidFill>
            </a:endParaRPr>
          </a:p>
          <a:p>
            <a:r>
              <a:rPr lang="hu-HU" dirty="0" smtClean="0">
                <a:solidFill>
                  <a:schemeClr val="tx1"/>
                </a:solidFill>
              </a:rPr>
              <a:t>2018. tavasz – Új miniszterelnök, </a:t>
            </a:r>
            <a:r>
              <a:rPr lang="hu-HU" b="1" dirty="0" err="1" smtClean="0">
                <a:solidFill>
                  <a:schemeClr val="tx1"/>
                </a:solidFill>
              </a:rPr>
              <a:t>Markus</a:t>
            </a:r>
            <a:r>
              <a:rPr lang="hu-HU" b="1" dirty="0" smtClean="0">
                <a:solidFill>
                  <a:schemeClr val="tx1"/>
                </a:solidFill>
              </a:rPr>
              <a:t> </a:t>
            </a:r>
            <a:r>
              <a:rPr lang="hu-HU" b="1" dirty="0" err="1" smtClean="0">
                <a:solidFill>
                  <a:schemeClr val="tx1"/>
                </a:solidFill>
              </a:rPr>
              <a:t>Söder</a:t>
            </a:r>
            <a:endParaRPr lang="hu-HU" b="1" dirty="0" smtClean="0">
              <a:solidFill>
                <a:schemeClr val="tx1"/>
              </a:solidFill>
            </a:endParaRPr>
          </a:p>
          <a:p>
            <a:pPr lvl="1"/>
            <a:r>
              <a:rPr lang="hu-HU" dirty="0" smtClean="0">
                <a:solidFill>
                  <a:schemeClr val="tx1"/>
                </a:solidFill>
              </a:rPr>
              <a:t>„Cselekedni és gondoskodni”</a:t>
            </a:r>
          </a:p>
          <a:p>
            <a:pPr lvl="1"/>
            <a:r>
              <a:rPr lang="hu-HU" dirty="0" smtClean="0">
                <a:solidFill>
                  <a:schemeClr val="tx1"/>
                </a:solidFill>
              </a:rPr>
              <a:t>Fordulat a belső piacok felé</a:t>
            </a:r>
          </a:p>
          <a:p>
            <a:pPr lvl="1"/>
            <a:r>
              <a:rPr lang="hu-HU" b="1" dirty="0">
                <a:solidFill>
                  <a:schemeClr val="tx1"/>
                </a:solidFill>
              </a:rPr>
              <a:t>Pénzügypolitikai </a:t>
            </a:r>
            <a:r>
              <a:rPr lang="hu-HU" b="1" dirty="0" smtClean="0">
                <a:solidFill>
                  <a:schemeClr val="tx1"/>
                </a:solidFill>
              </a:rPr>
              <a:t>credo:, a </a:t>
            </a:r>
            <a:r>
              <a:rPr lang="hu-HU" b="1" dirty="0">
                <a:solidFill>
                  <a:schemeClr val="tx1"/>
                </a:solidFill>
              </a:rPr>
              <a:t>gazdaságban megtermelt eurót ott kell elkölteni, ahol megtermelték</a:t>
            </a:r>
            <a:r>
              <a:rPr lang="hu-HU" dirty="0">
                <a:solidFill>
                  <a:schemeClr val="tx1"/>
                </a:solidFill>
              </a:rPr>
              <a:t>,</a:t>
            </a:r>
            <a:r>
              <a:rPr lang="hu-HU" b="1" dirty="0">
                <a:solidFill>
                  <a:schemeClr val="tx1"/>
                </a:solidFill>
              </a:rPr>
              <a:t> </a:t>
            </a:r>
            <a:r>
              <a:rPr lang="hu-HU" b="1" dirty="0" smtClean="0">
                <a:solidFill>
                  <a:schemeClr val="tx1"/>
                </a:solidFill>
              </a:rPr>
              <a:t>legfőképp </a:t>
            </a:r>
            <a:r>
              <a:rPr lang="hu-HU" b="1" dirty="0">
                <a:solidFill>
                  <a:schemeClr val="tx1"/>
                </a:solidFill>
              </a:rPr>
              <a:t>azok által, akik azt </a:t>
            </a:r>
            <a:r>
              <a:rPr lang="hu-HU" b="1" dirty="0" smtClean="0">
                <a:solidFill>
                  <a:schemeClr val="tx1"/>
                </a:solidFill>
              </a:rPr>
              <a:t>előállították</a:t>
            </a:r>
          </a:p>
          <a:p>
            <a:pPr lvl="1"/>
            <a:r>
              <a:rPr lang="hu-HU" dirty="0" smtClean="0">
                <a:solidFill>
                  <a:schemeClr val="tx1"/>
                </a:solidFill>
              </a:rPr>
              <a:t>Korlátozott állami újraelosztó szerep</a:t>
            </a:r>
            <a:endParaRPr lang="hu-HU" dirty="0"/>
          </a:p>
        </p:txBody>
      </p:sp>
      <p:graphicFrame>
        <p:nvGraphicFramePr>
          <p:cNvPr id="5" name="Tábláza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192576"/>
              </p:ext>
            </p:extLst>
          </p:nvPr>
        </p:nvGraphicFramePr>
        <p:xfrm>
          <a:off x="1136066" y="1906402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262672853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4756638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b="0" dirty="0" smtClean="0">
                          <a:solidFill>
                            <a:schemeClr val="tx1"/>
                          </a:solidFill>
                        </a:rPr>
                        <a:t>Lakosság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b="0" dirty="0" smtClean="0">
                          <a:solidFill>
                            <a:schemeClr val="tx1"/>
                          </a:solidFill>
                        </a:rPr>
                        <a:t>12.976.491 fő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05593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/>
                        <a:t>GDP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594 milliár</a:t>
                      </a:r>
                      <a:r>
                        <a:rPr lang="hu-HU" baseline="0" dirty="0" smtClean="0"/>
                        <a:t>d Euró (+2,8%)</a:t>
                      </a:r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3711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/>
                        <a:t>Infláció</a:t>
                      </a:r>
                      <a:endParaRPr lang="hu-H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1,7%</a:t>
                      </a:r>
                      <a:endParaRPr lang="hu-H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6049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smtClean="0"/>
                        <a:t>Munkanélküliség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3,2% </a:t>
                      </a:r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4432062"/>
                  </a:ext>
                </a:extLst>
              </a:tr>
            </a:tbl>
          </a:graphicData>
        </a:graphic>
      </p:graphicFrame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1790" y="659576"/>
            <a:ext cx="1098960" cy="109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2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Magyar-bajor gazdasági kapcsolatok I.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B</a:t>
            </a:r>
            <a:r>
              <a:rPr lang="hu-HU" dirty="0" smtClean="0"/>
              <a:t>ajor-magyar </a:t>
            </a:r>
            <a:r>
              <a:rPr lang="hu-HU" dirty="0"/>
              <a:t>gazdasági </a:t>
            </a:r>
            <a:r>
              <a:rPr lang="hu-HU" dirty="0" smtClean="0"/>
              <a:t>(politikai) kapcsolatok – stabil </a:t>
            </a:r>
            <a:r>
              <a:rPr lang="hu-HU" dirty="0"/>
              <a:t>és intenzív együttműködés </a:t>
            </a:r>
            <a:endParaRPr lang="hu-HU" dirty="0" smtClean="0"/>
          </a:p>
          <a:p>
            <a:r>
              <a:rPr lang="hu-HU" u="sng" dirty="0" smtClean="0"/>
              <a:t>Befektetés</a:t>
            </a:r>
          </a:p>
          <a:p>
            <a:pPr lvl="1"/>
            <a:r>
              <a:rPr lang="hu-HU" dirty="0" smtClean="0"/>
              <a:t>magyar </a:t>
            </a:r>
            <a:r>
              <a:rPr lang="hu-HU" dirty="0"/>
              <a:t>export </a:t>
            </a:r>
            <a:r>
              <a:rPr lang="hu-HU" dirty="0" smtClean="0"/>
              <a:t>35 </a:t>
            </a:r>
            <a:r>
              <a:rPr lang="hu-HU" dirty="0"/>
              <a:t>százaléka irányul Bajorországba, míg a Németországból Magyarországra érkező beruházások egyharmadát teszi ki a bajor befektetések </a:t>
            </a:r>
            <a:r>
              <a:rPr lang="hu-HU" dirty="0" smtClean="0"/>
              <a:t>mértéke</a:t>
            </a:r>
          </a:p>
          <a:p>
            <a:pPr lvl="1"/>
            <a:r>
              <a:rPr lang="hu-HU" dirty="0"/>
              <a:t>A </a:t>
            </a:r>
            <a:r>
              <a:rPr lang="hu-HU" dirty="0" err="1"/>
              <a:t>Bundesbank</a:t>
            </a:r>
            <a:r>
              <a:rPr lang="hu-HU" dirty="0"/>
              <a:t> </a:t>
            </a:r>
            <a:r>
              <a:rPr lang="hu-HU" dirty="0" smtClean="0"/>
              <a:t>2015. </a:t>
            </a:r>
            <a:r>
              <a:rPr lang="hu-HU" dirty="0"/>
              <a:t>éves adatai </a:t>
            </a:r>
            <a:r>
              <a:rPr lang="hu-HU" dirty="0" smtClean="0"/>
              <a:t>szerint – </a:t>
            </a:r>
            <a:r>
              <a:rPr lang="hu-HU" dirty="0"/>
              <a:t>5,56 </a:t>
            </a:r>
            <a:r>
              <a:rPr lang="hu-HU" dirty="0" smtClean="0"/>
              <a:t>Mrd. € beruházás </a:t>
            </a:r>
            <a:r>
              <a:rPr lang="hu-HU" dirty="0"/>
              <a:t>Bajorországból 44.000 munkahelyet </a:t>
            </a:r>
            <a:r>
              <a:rPr lang="hu-HU" dirty="0" smtClean="0"/>
              <a:t>teremtve</a:t>
            </a:r>
            <a:endParaRPr lang="hu-HU" dirty="0"/>
          </a:p>
          <a:p>
            <a:pPr lvl="1"/>
            <a:endParaRPr lang="hu-HU" dirty="0"/>
          </a:p>
          <a:p>
            <a:r>
              <a:rPr lang="hu-HU" u="sng" dirty="0" smtClean="0"/>
              <a:t>Kereskedelem</a:t>
            </a:r>
          </a:p>
          <a:p>
            <a:pPr lvl="1"/>
            <a:r>
              <a:rPr lang="hu-HU" dirty="0" smtClean="0"/>
              <a:t>Teljes </a:t>
            </a:r>
            <a:r>
              <a:rPr lang="hu-HU" dirty="0"/>
              <a:t>bajor export </a:t>
            </a:r>
            <a:r>
              <a:rPr lang="hu-HU" dirty="0" smtClean="0">
                <a:solidFill>
                  <a:schemeClr val="tx1"/>
                </a:solidFill>
              </a:rPr>
              <a:t>191,838 </a:t>
            </a:r>
            <a:r>
              <a:rPr lang="hu-HU" dirty="0"/>
              <a:t>Mrd. € </a:t>
            </a:r>
            <a:r>
              <a:rPr lang="hu-HU" dirty="0" smtClean="0"/>
              <a:t>(+5,2 %) – Magyarország </a:t>
            </a:r>
            <a:r>
              <a:rPr lang="hu-HU" dirty="0"/>
              <a:t>részesedése </a:t>
            </a:r>
            <a:r>
              <a:rPr lang="hu-HU" dirty="0" smtClean="0"/>
              <a:t>3,806 </a:t>
            </a:r>
            <a:r>
              <a:rPr lang="hu-HU" dirty="0"/>
              <a:t>Mrd. € (</a:t>
            </a:r>
            <a:r>
              <a:rPr lang="hu-HU" dirty="0" smtClean="0"/>
              <a:t>1,98 </a:t>
            </a:r>
            <a:r>
              <a:rPr lang="hu-HU" dirty="0"/>
              <a:t>%) </a:t>
            </a:r>
            <a:endParaRPr lang="hu-HU" dirty="0" smtClean="0"/>
          </a:p>
          <a:p>
            <a:pPr lvl="1"/>
            <a:r>
              <a:rPr lang="hu-HU" dirty="0"/>
              <a:t>T</a:t>
            </a:r>
            <a:r>
              <a:rPr lang="hu-HU" dirty="0" smtClean="0"/>
              <a:t>eljes </a:t>
            </a:r>
            <a:r>
              <a:rPr lang="hu-HU" dirty="0"/>
              <a:t>bajor import </a:t>
            </a:r>
            <a:r>
              <a:rPr lang="hu-HU" dirty="0" smtClean="0"/>
              <a:t>179,793 </a:t>
            </a:r>
            <a:r>
              <a:rPr lang="hu-HU" dirty="0"/>
              <a:t>Mrd. € (+</a:t>
            </a:r>
            <a:r>
              <a:rPr lang="hu-HU" dirty="0" smtClean="0"/>
              <a:t>8,15) – Magyarország </a:t>
            </a:r>
            <a:r>
              <a:rPr lang="hu-HU" dirty="0"/>
              <a:t>részesedése </a:t>
            </a:r>
            <a:r>
              <a:rPr lang="hu-HU" dirty="0" smtClean="0"/>
              <a:t>9,138 </a:t>
            </a:r>
            <a:r>
              <a:rPr lang="hu-HU" dirty="0"/>
              <a:t>Mrd. € (</a:t>
            </a:r>
            <a:r>
              <a:rPr lang="hu-HU" dirty="0" smtClean="0"/>
              <a:t>5,08%)</a:t>
            </a:r>
          </a:p>
          <a:p>
            <a:r>
              <a:rPr lang="hu-HU" dirty="0"/>
              <a:t>A </a:t>
            </a:r>
            <a:r>
              <a:rPr lang="hu-HU" dirty="0" smtClean="0"/>
              <a:t>2017. </a:t>
            </a:r>
            <a:r>
              <a:rPr lang="hu-HU" dirty="0"/>
              <a:t>évi kereskedelmi </a:t>
            </a:r>
            <a:r>
              <a:rPr lang="hu-HU" dirty="0" smtClean="0"/>
              <a:t>adatforgalom – Magyarország 10</a:t>
            </a:r>
            <a:r>
              <a:rPr lang="hu-HU" dirty="0"/>
              <a:t>. </a:t>
            </a:r>
            <a:r>
              <a:rPr lang="hu-HU" dirty="0" smtClean="0"/>
              <a:t>hely, 12,9 </a:t>
            </a:r>
            <a:r>
              <a:rPr lang="hu-HU" dirty="0"/>
              <a:t>Mrd. € összforgalom </a:t>
            </a:r>
            <a:r>
              <a:rPr lang="hu-HU" dirty="0" smtClean="0">
                <a:sym typeface="Wingdings" panose="05000000000000000000" pitchFamily="2" charset="2"/>
              </a:rPr>
              <a:t> </a:t>
            </a:r>
            <a:r>
              <a:rPr lang="hu-HU" b="1" dirty="0" smtClean="0">
                <a:solidFill>
                  <a:schemeClr val="tx1"/>
                </a:solidFill>
              </a:rPr>
              <a:t>A külkereskedelmi </a:t>
            </a:r>
            <a:r>
              <a:rPr lang="hu-HU" b="1" dirty="0">
                <a:solidFill>
                  <a:schemeClr val="tx1"/>
                </a:solidFill>
              </a:rPr>
              <a:t>áruforgalom 2017. évben +8,7%- </a:t>
            </a:r>
            <a:r>
              <a:rPr lang="hu-HU" b="1" dirty="0" err="1">
                <a:solidFill>
                  <a:schemeClr val="tx1"/>
                </a:solidFill>
              </a:rPr>
              <a:t>kal</a:t>
            </a:r>
            <a:r>
              <a:rPr lang="hu-HU" b="1" dirty="0">
                <a:solidFill>
                  <a:schemeClr val="tx1"/>
                </a:solidFill>
              </a:rPr>
              <a:t> növekedett az előző évhez </a:t>
            </a:r>
            <a:r>
              <a:rPr lang="hu-HU" b="1" dirty="0" smtClean="0">
                <a:solidFill>
                  <a:schemeClr val="tx1"/>
                </a:solidFill>
              </a:rPr>
              <a:t>képest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296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Magyar-bajor gazdasági kapcsolatok </a:t>
            </a:r>
            <a:r>
              <a:rPr lang="hu-HU" dirty="0" smtClean="0"/>
              <a:t>II.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81192" y="2414427"/>
            <a:ext cx="11029615" cy="3444372"/>
          </a:xfrm>
        </p:spPr>
        <p:txBody>
          <a:bodyPr>
            <a:normAutofit/>
          </a:bodyPr>
          <a:lstStyle/>
          <a:p>
            <a:r>
              <a:rPr lang="hu-HU" u="sng" dirty="0"/>
              <a:t>F</a:t>
            </a:r>
            <a:r>
              <a:rPr lang="hu-HU" u="sng" dirty="0" smtClean="0"/>
              <a:t>orgalom szerkezete</a:t>
            </a:r>
            <a:r>
              <a:rPr lang="hu-HU" dirty="0" smtClean="0"/>
              <a:t> </a:t>
            </a:r>
          </a:p>
          <a:p>
            <a:pPr lvl="1"/>
            <a:r>
              <a:rPr lang="hu-HU" dirty="0" smtClean="0"/>
              <a:t>Bajorországba </a:t>
            </a:r>
            <a:r>
              <a:rPr lang="hu-HU" dirty="0"/>
              <a:t>irányuló legfontosabb exportcikkek: futóművek, karosszéria és motor, áramelosztó berendezések, Tv-, rádiókészülékek, valamint adatfeldolgozó </a:t>
            </a:r>
            <a:r>
              <a:rPr lang="hu-HU" dirty="0" smtClean="0"/>
              <a:t>gépek</a:t>
            </a:r>
            <a:endParaRPr lang="hu-HU" dirty="0"/>
          </a:p>
          <a:p>
            <a:pPr lvl="1"/>
            <a:r>
              <a:rPr lang="hu-HU" dirty="0"/>
              <a:t>Bajorországból </a:t>
            </a:r>
            <a:r>
              <a:rPr lang="hu-HU" dirty="0" smtClean="0"/>
              <a:t>behozott </a:t>
            </a:r>
            <a:r>
              <a:rPr lang="hu-HU" dirty="0"/>
              <a:t>legfontosabb árucikkek: futómű, karosszéria, motoralkatrész, generátor, elektronikus alkatrészek, mérő-, irányító- és szabályozó </a:t>
            </a:r>
            <a:r>
              <a:rPr lang="hu-HU" dirty="0" smtClean="0"/>
              <a:t>műszerek</a:t>
            </a:r>
          </a:p>
          <a:p>
            <a:r>
              <a:rPr lang="hu-HU" u="sng" dirty="0"/>
              <a:t>Üzleti megkeresések</a:t>
            </a:r>
            <a:endParaRPr lang="hu-HU" dirty="0"/>
          </a:p>
          <a:p>
            <a:pPr lvl="1"/>
            <a:r>
              <a:rPr lang="hu-HU" dirty="0" smtClean="0"/>
              <a:t>70 </a:t>
            </a:r>
            <a:r>
              <a:rPr lang="hu-HU" dirty="0"/>
              <a:t>megkeresés érkezett a külgazdasági irodába magyar </a:t>
            </a:r>
            <a:r>
              <a:rPr lang="hu-HU" dirty="0" smtClean="0"/>
              <a:t>cégektől</a:t>
            </a:r>
          </a:p>
          <a:p>
            <a:pPr lvl="1"/>
            <a:r>
              <a:rPr lang="hu-HU" dirty="0" smtClean="0"/>
              <a:t>Szektorok: </a:t>
            </a:r>
            <a:r>
              <a:rPr lang="hu-HU" dirty="0"/>
              <a:t>élelmiszeripar, gépipar (acél, </a:t>
            </a:r>
            <a:r>
              <a:rPr lang="hu-HU" dirty="0" err="1"/>
              <a:t>cnc</a:t>
            </a:r>
            <a:r>
              <a:rPr lang="hu-HU" dirty="0"/>
              <a:t>), ruha-textilipar, orvostechnika, gyógyszerészet, autóipar, logisztika, sporteszközök </a:t>
            </a:r>
            <a:r>
              <a:rPr lang="hu-HU" dirty="0" smtClean="0"/>
              <a:t>értékesítése</a:t>
            </a:r>
          </a:p>
          <a:p>
            <a:endParaRPr lang="hu-HU" dirty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8650" y="658844"/>
            <a:ext cx="1521003" cy="11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7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Magyar cégek </a:t>
            </a:r>
            <a:r>
              <a:rPr lang="hu-HU" dirty="0" err="1" smtClean="0"/>
              <a:t>bajorországban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Invest</a:t>
            </a:r>
            <a:r>
              <a:rPr lang="hu-HU" dirty="0" smtClean="0"/>
              <a:t> </a:t>
            </a:r>
            <a:r>
              <a:rPr lang="hu-HU" dirty="0"/>
              <a:t>in </a:t>
            </a:r>
            <a:r>
              <a:rPr lang="hu-HU" dirty="0" err="1" smtClean="0"/>
              <a:t>Bavaria</a:t>
            </a:r>
            <a:r>
              <a:rPr lang="hu-HU" dirty="0" smtClean="0"/>
              <a:t>: összesen </a:t>
            </a:r>
            <a:r>
              <a:rPr lang="hu-HU" dirty="0"/>
              <a:t>11.000 vállalat működik külföldi cég leányvállalataként, illetve külföldi többségi tulajdonossal, mintegy 110 származási országból. </a:t>
            </a:r>
            <a:endParaRPr lang="hu-HU" dirty="0" smtClean="0"/>
          </a:p>
          <a:p>
            <a:r>
              <a:rPr lang="hu-HU" dirty="0" smtClean="0"/>
              <a:t>Ezek </a:t>
            </a:r>
            <a:r>
              <a:rPr lang="hu-HU" dirty="0"/>
              <a:t>között </a:t>
            </a:r>
            <a:r>
              <a:rPr lang="hu-HU" dirty="0" smtClean="0"/>
              <a:t>300 </a:t>
            </a:r>
            <a:r>
              <a:rPr lang="hu-HU" dirty="0"/>
              <a:t>magyar többségi befolyással bíró vállalat </a:t>
            </a:r>
            <a:endParaRPr lang="hu-HU" dirty="0" smtClean="0"/>
          </a:p>
          <a:p>
            <a:pPr lvl="1"/>
            <a:r>
              <a:rPr lang="hu-HU" u="sng" dirty="0" smtClean="0"/>
              <a:t>Magyar </a:t>
            </a:r>
            <a:r>
              <a:rPr lang="hu-HU" u="sng" dirty="0"/>
              <a:t>vállalatok </a:t>
            </a:r>
            <a:r>
              <a:rPr lang="hu-HU" dirty="0"/>
              <a:t>Bajorországban elsősorban az </a:t>
            </a:r>
            <a:r>
              <a:rPr lang="hu-HU" b="1" dirty="0"/>
              <a:t>autóipar</a:t>
            </a:r>
            <a:r>
              <a:rPr lang="hu-HU" dirty="0"/>
              <a:t>, illetve az ide vonatkozó </a:t>
            </a:r>
            <a:r>
              <a:rPr lang="hu-HU" b="1" dirty="0"/>
              <a:t>kereskedelem és beszállítás </a:t>
            </a:r>
            <a:r>
              <a:rPr lang="hu-HU" dirty="0"/>
              <a:t>területein tevékenykednek, tekintélyes tovább a számuk a szolgáltatási ágazatban. </a:t>
            </a:r>
          </a:p>
          <a:p>
            <a:pPr lvl="1"/>
            <a:r>
              <a:rPr lang="hu-HU" dirty="0" smtClean="0"/>
              <a:t>Jelenetős </a:t>
            </a:r>
            <a:r>
              <a:rPr lang="hu-HU" dirty="0"/>
              <a:t>számú magyar vállalat dolgozik az </a:t>
            </a:r>
            <a:r>
              <a:rPr lang="hu-HU" b="1" dirty="0"/>
              <a:t>építőiparban, főként a kivitelezés </a:t>
            </a:r>
            <a:r>
              <a:rPr lang="hu-HU" dirty="0"/>
              <a:t>területén.</a:t>
            </a:r>
          </a:p>
          <a:p>
            <a:endParaRPr lang="hu-HU" dirty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274" y="657320"/>
            <a:ext cx="1518036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5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Bajorország gazdasága – Jövő</a:t>
            </a:r>
            <a:br>
              <a:rPr lang="hu-HU" dirty="0" smtClean="0"/>
            </a:br>
            <a:r>
              <a:rPr lang="hu-HU" dirty="0" err="1" smtClean="0"/>
              <a:t>Digitalizáció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24000" lvl="1" indent="0">
              <a:buNone/>
            </a:pPr>
            <a:endParaRPr lang="hu-HU" dirty="0">
              <a:solidFill>
                <a:schemeClr val="tx1"/>
              </a:solidFill>
            </a:endParaRPr>
          </a:p>
          <a:p>
            <a:pPr lvl="1"/>
            <a:endParaRPr lang="hu-HU" dirty="0" smtClean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0983" y="5340956"/>
            <a:ext cx="2052851" cy="1366079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803188" y="2062717"/>
            <a:ext cx="10280645" cy="2573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hu-HU" dirty="0">
                <a:solidFill>
                  <a:schemeClr val="tx2"/>
                </a:solidFill>
              </a:rPr>
              <a:t>2017. nyár eleje – „</a:t>
            </a:r>
            <a:r>
              <a:rPr lang="hu-HU" b="1" dirty="0" err="1">
                <a:solidFill>
                  <a:schemeClr val="tx2"/>
                </a:solidFill>
              </a:rPr>
              <a:t>Masterplan</a:t>
            </a:r>
            <a:r>
              <a:rPr lang="hu-HU" b="1" dirty="0">
                <a:solidFill>
                  <a:schemeClr val="tx2"/>
                </a:solidFill>
              </a:rPr>
              <a:t> Bayern Digital II</a:t>
            </a:r>
            <a:r>
              <a:rPr lang="hu-HU" dirty="0">
                <a:solidFill>
                  <a:schemeClr val="tx2"/>
                </a:solidFill>
              </a:rPr>
              <a:t>” 2015-2022 5,5 </a:t>
            </a:r>
            <a:r>
              <a:rPr lang="hu-HU" dirty="0" smtClean="0">
                <a:solidFill>
                  <a:schemeClr val="tx2"/>
                </a:solidFill>
              </a:rPr>
              <a:t>Mrd. € keretösszeg </a:t>
            </a:r>
            <a:r>
              <a:rPr lang="hu-HU" dirty="0">
                <a:solidFill>
                  <a:schemeClr val="tx2"/>
                </a:solidFill>
                <a:sym typeface="Wingdings" panose="05000000000000000000" pitchFamily="2" charset="2"/>
              </a:rPr>
              <a:t> </a:t>
            </a:r>
            <a:r>
              <a:rPr lang="hu-HU" dirty="0">
                <a:solidFill>
                  <a:schemeClr val="tx2"/>
                </a:solidFill>
              </a:rPr>
              <a:t>kormány célkitűzése: 2025-ig minden bajor háztartásba eljusson a szélessávú internet</a:t>
            </a: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hu-HU" b="1" dirty="0" err="1">
                <a:solidFill>
                  <a:schemeClr val="tx2"/>
                </a:solidFill>
              </a:rPr>
              <a:t>Smart</a:t>
            </a:r>
            <a:r>
              <a:rPr lang="hu-HU" b="1" dirty="0">
                <a:solidFill>
                  <a:schemeClr val="tx2"/>
                </a:solidFill>
              </a:rPr>
              <a:t> </a:t>
            </a:r>
            <a:r>
              <a:rPr lang="hu-HU" b="1" dirty="0" err="1" smtClean="0">
                <a:solidFill>
                  <a:schemeClr val="tx2"/>
                </a:solidFill>
              </a:rPr>
              <a:t>Innovations.Bayern</a:t>
            </a:r>
            <a:r>
              <a:rPr lang="hu-HU" dirty="0">
                <a:solidFill>
                  <a:schemeClr val="tx2"/>
                </a:solidFill>
              </a:rPr>
              <a:t> </a:t>
            </a:r>
            <a:r>
              <a:rPr lang="hu-HU" dirty="0" smtClean="0">
                <a:solidFill>
                  <a:schemeClr val="tx2"/>
                </a:solidFill>
              </a:rPr>
              <a:t>– célja</a:t>
            </a:r>
            <a:r>
              <a:rPr lang="hu-HU" dirty="0">
                <a:solidFill>
                  <a:schemeClr val="tx2"/>
                </a:solidFill>
              </a:rPr>
              <a:t>, hogy támogassa és ösztönözze a fejlesztéseket a mikroelektronika </a:t>
            </a:r>
            <a:r>
              <a:rPr lang="hu-HU" dirty="0" smtClean="0">
                <a:solidFill>
                  <a:schemeClr val="tx2"/>
                </a:solidFill>
              </a:rPr>
              <a:t>területén;  </a:t>
            </a:r>
            <a:r>
              <a:rPr lang="hu-HU" dirty="0">
                <a:solidFill>
                  <a:schemeClr val="tx2"/>
                </a:solidFill>
              </a:rPr>
              <a:t>új intézmény kutatóintézetek és az ipari partnerek közötti </a:t>
            </a:r>
            <a:r>
              <a:rPr lang="hu-HU" dirty="0" smtClean="0">
                <a:solidFill>
                  <a:schemeClr val="tx2"/>
                </a:solidFill>
              </a:rPr>
              <a:t>együttműködés (14 Mill. </a:t>
            </a:r>
            <a:r>
              <a:rPr lang="hu-HU" dirty="0">
                <a:solidFill>
                  <a:schemeClr val="tx2"/>
                </a:solidFill>
              </a:rPr>
              <a:t>€</a:t>
            </a:r>
            <a:r>
              <a:rPr lang="hu-HU" dirty="0" smtClean="0">
                <a:solidFill>
                  <a:schemeClr val="tx2"/>
                </a:solidFill>
              </a:rPr>
              <a:t> támogatás)</a:t>
            </a:r>
          </a:p>
          <a:p>
            <a:pPr marL="306000" indent="-3060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hu-HU" dirty="0" smtClean="0">
                <a:solidFill>
                  <a:schemeClr val="tx2"/>
                </a:solidFill>
              </a:rPr>
              <a:t>Bajorország </a:t>
            </a:r>
            <a:r>
              <a:rPr lang="hu-HU" dirty="0">
                <a:solidFill>
                  <a:schemeClr val="tx2"/>
                </a:solidFill>
              </a:rPr>
              <a:t>gazdasági motorjának a kkv-k számítanak, így a </a:t>
            </a:r>
            <a:r>
              <a:rPr lang="hu-HU" dirty="0" err="1">
                <a:solidFill>
                  <a:schemeClr val="tx2"/>
                </a:solidFill>
              </a:rPr>
              <a:t>digitalizáció</a:t>
            </a:r>
            <a:r>
              <a:rPr lang="hu-HU" dirty="0">
                <a:solidFill>
                  <a:schemeClr val="tx2"/>
                </a:solidFill>
              </a:rPr>
              <a:t> ezen szektorban történő sikeres megvalósítása elengedhetetlen a bajor kormány </a:t>
            </a:r>
            <a:r>
              <a:rPr lang="hu-HU" dirty="0" smtClean="0">
                <a:solidFill>
                  <a:schemeClr val="tx2"/>
                </a:solidFill>
              </a:rPr>
              <a:t>számára - </a:t>
            </a:r>
            <a:r>
              <a:rPr lang="hu-HU" dirty="0"/>
              <a:t>folyamatok és termékek </a:t>
            </a:r>
            <a:r>
              <a:rPr lang="hu-HU" dirty="0" smtClean="0"/>
              <a:t>fejlesztése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9353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Bajorország gazdasága – Jövő</a:t>
            </a:r>
            <a:br>
              <a:rPr lang="hu-HU" dirty="0"/>
            </a:br>
            <a:r>
              <a:rPr lang="hu-HU" dirty="0" err="1" smtClean="0"/>
              <a:t>elektromobilitás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81192" y="2180496"/>
            <a:ext cx="11157727" cy="4214804"/>
          </a:xfrm>
        </p:spPr>
        <p:txBody>
          <a:bodyPr>
            <a:normAutofit fontScale="55000" lnSpcReduction="20000"/>
          </a:bodyPr>
          <a:lstStyle/>
          <a:p>
            <a:r>
              <a:rPr lang="hu-HU" sz="2700" b="1" dirty="0" smtClean="0">
                <a:solidFill>
                  <a:schemeClr val="tx1"/>
                </a:solidFill>
              </a:rPr>
              <a:t>A </a:t>
            </a:r>
            <a:r>
              <a:rPr lang="hu-HU" sz="2700" b="1" dirty="0">
                <a:solidFill>
                  <a:schemeClr val="tx1"/>
                </a:solidFill>
              </a:rPr>
              <a:t>bajor kormány elzárkózik a dízel motorok teljes körű </a:t>
            </a:r>
            <a:r>
              <a:rPr lang="hu-HU" sz="2700" b="1" dirty="0" smtClean="0">
                <a:solidFill>
                  <a:schemeClr val="tx1"/>
                </a:solidFill>
              </a:rPr>
              <a:t>kitiltásától</a:t>
            </a:r>
            <a:endParaRPr lang="hu-HU" sz="2700" dirty="0">
              <a:solidFill>
                <a:schemeClr val="tx1"/>
              </a:solidFill>
            </a:endParaRPr>
          </a:p>
          <a:p>
            <a:r>
              <a:rPr lang="hu-HU" sz="2700" b="1" dirty="0" smtClean="0">
                <a:solidFill>
                  <a:schemeClr val="tx1"/>
                </a:solidFill>
              </a:rPr>
              <a:t>A környezetvédelem </a:t>
            </a:r>
            <a:r>
              <a:rPr lang="hu-HU" sz="2700" b="1" dirty="0">
                <a:solidFill>
                  <a:schemeClr val="tx1"/>
                </a:solidFill>
              </a:rPr>
              <a:t>és a gazdaság érdekeinek egyensúlyba tartásán </a:t>
            </a:r>
            <a:r>
              <a:rPr lang="hu-HU" sz="2700" b="1" dirty="0" smtClean="0">
                <a:solidFill>
                  <a:schemeClr val="tx1"/>
                </a:solidFill>
              </a:rPr>
              <a:t>dolgozik</a:t>
            </a:r>
          </a:p>
          <a:p>
            <a:r>
              <a:rPr lang="hu-HU" sz="2700" b="1" dirty="0" smtClean="0">
                <a:solidFill>
                  <a:schemeClr val="tx1"/>
                </a:solidFill>
              </a:rPr>
              <a:t>Dízel </a:t>
            </a:r>
            <a:r>
              <a:rPr lang="hu-HU" sz="2700" b="1" dirty="0">
                <a:solidFill>
                  <a:schemeClr val="tx1"/>
                </a:solidFill>
              </a:rPr>
              <a:t>ügy </a:t>
            </a:r>
            <a:r>
              <a:rPr lang="hu-HU" sz="2700" dirty="0" smtClean="0">
                <a:solidFill>
                  <a:schemeClr val="tx1"/>
                </a:solidFill>
              </a:rPr>
              <a:t>– a </a:t>
            </a:r>
            <a:r>
              <a:rPr lang="hu-HU" sz="2700" dirty="0">
                <a:solidFill>
                  <a:schemeClr val="tx1"/>
                </a:solidFill>
              </a:rPr>
              <a:t>bajor autóipai óriások működésére is rányomja a </a:t>
            </a:r>
            <a:r>
              <a:rPr lang="hu-HU" sz="2700" dirty="0" smtClean="0">
                <a:solidFill>
                  <a:schemeClr val="tx1"/>
                </a:solidFill>
              </a:rPr>
              <a:t>bélyegét</a:t>
            </a:r>
          </a:p>
          <a:p>
            <a:r>
              <a:rPr lang="hu-HU" sz="2700" dirty="0">
                <a:solidFill>
                  <a:schemeClr val="tx1"/>
                </a:solidFill>
              </a:rPr>
              <a:t>Kitörési </a:t>
            </a:r>
            <a:r>
              <a:rPr lang="hu-HU" sz="2700" dirty="0" smtClean="0">
                <a:solidFill>
                  <a:schemeClr val="tx1"/>
                </a:solidFill>
              </a:rPr>
              <a:t>pont: </a:t>
            </a:r>
            <a:r>
              <a:rPr lang="hu-HU" sz="2700" dirty="0" err="1" smtClean="0">
                <a:solidFill>
                  <a:schemeClr val="tx1"/>
                </a:solidFill>
              </a:rPr>
              <a:t>elektromobilitás</a:t>
            </a:r>
            <a:r>
              <a:rPr lang="hu-HU" sz="2700" dirty="0" smtClean="0">
                <a:solidFill>
                  <a:schemeClr val="tx1"/>
                </a:solidFill>
              </a:rPr>
              <a:t>; folyamatos </a:t>
            </a:r>
            <a:r>
              <a:rPr lang="hu-HU" sz="2700" dirty="0">
                <a:solidFill>
                  <a:schemeClr val="tx1"/>
                </a:solidFill>
              </a:rPr>
              <a:t>fejlesztéseket valósítanak </a:t>
            </a:r>
            <a:r>
              <a:rPr lang="hu-HU" sz="2700" dirty="0" smtClean="0">
                <a:solidFill>
                  <a:schemeClr val="tx1"/>
                </a:solidFill>
              </a:rPr>
              <a:t>meg</a:t>
            </a:r>
          </a:p>
          <a:p>
            <a:r>
              <a:rPr lang="hu-HU" sz="2700" dirty="0">
                <a:solidFill>
                  <a:schemeClr val="tx1"/>
                </a:solidFill>
              </a:rPr>
              <a:t>Töltőhálózat kiépítés, pályázati források</a:t>
            </a:r>
          </a:p>
          <a:p>
            <a:endParaRPr lang="hu-HU" sz="2700" dirty="0" smtClean="0">
              <a:solidFill>
                <a:schemeClr val="tx1"/>
              </a:solidFill>
            </a:endParaRPr>
          </a:p>
          <a:p>
            <a:r>
              <a:rPr lang="hu-HU" sz="2700" b="1" dirty="0">
                <a:solidFill>
                  <a:schemeClr val="tx1"/>
                </a:solidFill>
              </a:rPr>
              <a:t>Az autonóm vezetési technika </a:t>
            </a:r>
            <a:r>
              <a:rPr lang="hu-HU" sz="2700" b="1" dirty="0" smtClean="0">
                <a:solidFill>
                  <a:schemeClr val="tx1"/>
                </a:solidFill>
              </a:rPr>
              <a:t>előfeltétele: teljesen </a:t>
            </a:r>
            <a:r>
              <a:rPr lang="hu-HU" sz="2700" b="1" dirty="0">
                <a:solidFill>
                  <a:schemeClr val="tx1"/>
                </a:solidFill>
              </a:rPr>
              <a:t>kiépüljön az 5G-s szélessávval lefedett hálózat egész Bajorországban, </a:t>
            </a:r>
            <a:r>
              <a:rPr lang="hu-HU" sz="2700" b="1" dirty="0" smtClean="0">
                <a:solidFill>
                  <a:schemeClr val="tx1"/>
                </a:solidFill>
              </a:rPr>
              <a:t>célidőpontja: 2020</a:t>
            </a:r>
          </a:p>
          <a:p>
            <a:r>
              <a:rPr lang="hu-HU" sz="2700" dirty="0" smtClean="0">
                <a:solidFill>
                  <a:schemeClr val="tx1"/>
                </a:solidFill>
              </a:rPr>
              <a:t>Első </a:t>
            </a:r>
            <a:r>
              <a:rPr lang="hu-HU" sz="2700" dirty="0">
                <a:solidFill>
                  <a:schemeClr val="tx1"/>
                </a:solidFill>
              </a:rPr>
              <a:t>teszt-autópálya Bajorországban </a:t>
            </a:r>
            <a:r>
              <a:rPr lang="hu-HU" sz="2700" dirty="0" smtClean="0">
                <a:solidFill>
                  <a:schemeClr val="tx1"/>
                </a:solidFill>
              </a:rPr>
              <a:t>található - A9 München-Nürnberg</a:t>
            </a:r>
          </a:p>
          <a:p>
            <a:r>
              <a:rPr lang="hu-HU" sz="2700" dirty="0" smtClean="0">
                <a:solidFill>
                  <a:schemeClr val="tx1"/>
                </a:solidFill>
              </a:rPr>
              <a:t>Zalaegerszegi </a:t>
            </a:r>
            <a:r>
              <a:rPr lang="hu-HU" sz="2700" dirty="0">
                <a:solidFill>
                  <a:schemeClr val="tx1"/>
                </a:solidFill>
              </a:rPr>
              <a:t>tesztpálya </a:t>
            </a:r>
            <a:r>
              <a:rPr lang="hu-HU" sz="2700" dirty="0" smtClean="0">
                <a:solidFill>
                  <a:schemeClr val="tx1"/>
                </a:solidFill>
              </a:rPr>
              <a:t>projekt </a:t>
            </a:r>
            <a:r>
              <a:rPr lang="hu-HU" sz="2700" dirty="0">
                <a:solidFill>
                  <a:schemeClr val="tx1"/>
                </a:solidFill>
              </a:rPr>
              <a:t>együttműködő </a:t>
            </a:r>
            <a:r>
              <a:rPr lang="hu-HU" sz="2700" dirty="0" smtClean="0">
                <a:solidFill>
                  <a:schemeClr val="tx1"/>
                </a:solidFill>
              </a:rPr>
              <a:t>bajor partnere ezidáig </a:t>
            </a:r>
            <a:r>
              <a:rPr lang="hu-HU" sz="2700" dirty="0">
                <a:solidFill>
                  <a:schemeClr val="tx1"/>
                </a:solidFill>
              </a:rPr>
              <a:t>a Knorr-Bremse </a:t>
            </a:r>
            <a:r>
              <a:rPr lang="hu-HU" sz="2700" dirty="0" smtClean="0">
                <a:solidFill>
                  <a:schemeClr val="tx1"/>
                </a:solidFill>
              </a:rPr>
              <a:t>AG</a:t>
            </a:r>
          </a:p>
          <a:p>
            <a:endParaRPr lang="hu-HU" sz="2000" dirty="0" smtClean="0">
              <a:solidFill>
                <a:schemeClr val="tx1"/>
              </a:solidFill>
            </a:endParaRPr>
          </a:p>
          <a:p>
            <a:endParaRPr lang="hu-HU" sz="2000" dirty="0">
              <a:solidFill>
                <a:schemeClr val="tx1"/>
              </a:solidFill>
            </a:endParaRPr>
          </a:p>
          <a:p>
            <a:endParaRPr lang="hu-H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u-HU" dirty="0">
                <a:solidFill>
                  <a:schemeClr val="tx1"/>
                </a:solidFill>
              </a:rPr>
              <a:t>	</a:t>
            </a:r>
            <a:endParaRPr lang="hu-HU" dirty="0"/>
          </a:p>
          <a:p>
            <a:endParaRPr lang="hu-HU" dirty="0"/>
          </a:p>
        </p:txBody>
      </p:sp>
      <p:pic>
        <p:nvPicPr>
          <p:cNvPr id="1026" name="Kép 2" descr="KÃ©ptalÃ¡lat a kÃ¶vetkezÅre: âBMW i8 Roadsterâ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034" y="4703170"/>
            <a:ext cx="4629021" cy="1865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89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Vásárok, Rendezvények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81192" y="1880533"/>
            <a:ext cx="11029615" cy="3678303"/>
          </a:xfrm>
        </p:spPr>
        <p:txBody>
          <a:bodyPr>
            <a:normAutofit lnSpcReduction="10000"/>
          </a:bodyPr>
          <a:lstStyle/>
          <a:p>
            <a:r>
              <a:rPr lang="hu-HU" b="1" dirty="0" smtClean="0"/>
              <a:t>Bajorországi nemzetközi vásárok </a:t>
            </a:r>
            <a:r>
              <a:rPr lang="hu-HU" dirty="0" smtClean="0"/>
              <a:t>– 100.000+ látogató; több ezer kiállító/vásár</a:t>
            </a:r>
          </a:p>
          <a:p>
            <a:r>
              <a:rPr lang="hu-HU" dirty="0" smtClean="0">
                <a:sym typeface="Wingdings" panose="05000000000000000000" pitchFamily="2" charset="2"/>
              </a:rPr>
              <a:t> </a:t>
            </a:r>
            <a:r>
              <a:rPr lang="hu-HU" dirty="0" smtClean="0"/>
              <a:t>Expo </a:t>
            </a:r>
            <a:r>
              <a:rPr lang="hu-HU" dirty="0"/>
              <a:t>Real, </a:t>
            </a:r>
            <a:r>
              <a:rPr lang="hu-HU" dirty="0" err="1"/>
              <a:t>Productronica</a:t>
            </a:r>
            <a:r>
              <a:rPr lang="hu-HU" dirty="0"/>
              <a:t>, </a:t>
            </a:r>
            <a:r>
              <a:rPr lang="hu-HU" dirty="0" err="1"/>
              <a:t>Biofach</a:t>
            </a:r>
            <a:r>
              <a:rPr lang="hu-HU" dirty="0"/>
              <a:t>, </a:t>
            </a:r>
            <a:r>
              <a:rPr lang="hu-HU" dirty="0" smtClean="0"/>
              <a:t>IFAT / </a:t>
            </a:r>
            <a:r>
              <a:rPr lang="hu-HU" b="1" dirty="0" smtClean="0"/>
              <a:t>az </a:t>
            </a:r>
            <a:r>
              <a:rPr lang="hu-HU" b="1" dirty="0"/>
              <a:t>MNKH vagy az AMC vagy a HIPA közreműködésében </a:t>
            </a:r>
            <a:r>
              <a:rPr lang="hu-HU" dirty="0" smtClean="0"/>
              <a:t>magyar vállalatok </a:t>
            </a:r>
            <a:r>
              <a:rPr lang="hu-HU" dirty="0"/>
              <a:t>közösségi standon </a:t>
            </a:r>
            <a:r>
              <a:rPr lang="hu-HU" dirty="0" smtClean="0"/>
              <a:t>kiállíthatnak</a:t>
            </a:r>
            <a:endParaRPr lang="hu-HU" dirty="0"/>
          </a:p>
          <a:p>
            <a:pPr lvl="0"/>
            <a:r>
              <a:rPr lang="hu-HU" b="1" dirty="0" err="1"/>
              <a:t>Meet</a:t>
            </a:r>
            <a:r>
              <a:rPr lang="hu-HU" b="1" dirty="0"/>
              <a:t> </a:t>
            </a:r>
            <a:r>
              <a:rPr lang="hu-HU" b="1" dirty="0" err="1"/>
              <a:t>the</a:t>
            </a:r>
            <a:r>
              <a:rPr lang="hu-HU" b="1" dirty="0"/>
              <a:t> </a:t>
            </a:r>
            <a:r>
              <a:rPr lang="hu-HU" b="1" dirty="0" err="1" smtClean="0"/>
              <a:t>designers</a:t>
            </a:r>
            <a:r>
              <a:rPr lang="hu-HU" b="1" dirty="0" smtClean="0"/>
              <a:t> - </a:t>
            </a:r>
            <a:r>
              <a:rPr lang="hu-HU" dirty="0" smtClean="0"/>
              <a:t>2018</a:t>
            </a:r>
            <a:r>
              <a:rPr lang="hu-HU" dirty="0"/>
              <a:t>. március 5-10. München, fiatal magyar formatervezők, </a:t>
            </a:r>
            <a:r>
              <a:rPr lang="hu-HU" dirty="0" err="1"/>
              <a:t>dizájnerek</a:t>
            </a:r>
            <a:r>
              <a:rPr lang="hu-HU" dirty="0"/>
              <a:t> és divattervezők munkáinak és termékeinek bajorországi népszerűsítése. </a:t>
            </a:r>
            <a:r>
              <a:rPr lang="hu-HU" dirty="0" smtClean="0"/>
              <a:t>Cél: a </a:t>
            </a:r>
            <a:r>
              <a:rPr lang="hu-HU" dirty="0"/>
              <a:t>tervezők hosszútávú üzleti kapcsolatokat tudjanak kiépíteni, mely alapja lehet a folyamatos exporttevékenységüknek.</a:t>
            </a:r>
          </a:p>
          <a:p>
            <a:r>
              <a:rPr lang="hu-HU" b="1" dirty="0"/>
              <a:t>Tudományos együttműködés, tudástranszfer </a:t>
            </a:r>
            <a:r>
              <a:rPr lang="hu-HU" dirty="0" smtClean="0"/>
              <a:t>– </a:t>
            </a:r>
            <a:r>
              <a:rPr lang="hu-HU" dirty="0" err="1" smtClean="0"/>
              <a:t>digitalizációval</a:t>
            </a:r>
            <a:r>
              <a:rPr lang="hu-HU" dirty="0" smtClean="0"/>
              <a:t> orvostechnológiával összhangban, </a:t>
            </a:r>
            <a:r>
              <a:rPr lang="hu-HU" dirty="0"/>
              <a:t>egyetemek közötti együttműködések területén. </a:t>
            </a:r>
          </a:p>
          <a:p>
            <a:r>
              <a:rPr lang="hu-HU" b="1" dirty="0" smtClean="0"/>
              <a:t>2018</a:t>
            </a:r>
            <a:r>
              <a:rPr lang="hu-HU" b="1" dirty="0"/>
              <a:t>. július </a:t>
            </a:r>
            <a:r>
              <a:rPr lang="hu-HU" b="1" smtClean="0"/>
              <a:t>6. </a:t>
            </a:r>
            <a:r>
              <a:rPr lang="hu-HU" b="1" dirty="0" smtClean="0"/>
              <a:t>Regensburg: Semmelweis </a:t>
            </a:r>
            <a:r>
              <a:rPr lang="hu-HU" b="1" dirty="0"/>
              <a:t>200 éve </a:t>
            </a:r>
            <a:r>
              <a:rPr lang="hu-HU" dirty="0" smtClean="0"/>
              <a:t>-  a megelőzés </a:t>
            </a:r>
            <a:r>
              <a:rPr lang="hu-HU" dirty="0"/>
              <a:t>és az infektológia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területén </a:t>
            </a:r>
            <a:r>
              <a:rPr lang="hu-HU" dirty="0"/>
              <a:t>jelen lévő magyar egészségügyi vállalkozások </a:t>
            </a:r>
            <a:r>
              <a:rPr lang="hu-HU" dirty="0" smtClean="0"/>
              <a:t>bemutatása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843" y="5594202"/>
            <a:ext cx="6748330" cy="106841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6591" y="3553645"/>
            <a:ext cx="1348582" cy="202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378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879142" y="3917743"/>
            <a:ext cx="10993549" cy="1475013"/>
          </a:xfrm>
        </p:spPr>
        <p:txBody>
          <a:bodyPr>
            <a:normAutofit fontScale="90000"/>
          </a:bodyPr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b="1" dirty="0" smtClean="0">
                <a:solidFill>
                  <a:schemeClr val="bg1"/>
                </a:solidFill>
              </a:rPr>
              <a:t>köszönjük a figyelmet!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27079" y="707742"/>
            <a:ext cx="10993546" cy="1151880"/>
          </a:xfrm>
        </p:spPr>
        <p:txBody>
          <a:bodyPr>
            <a:normAutofit fontScale="25000" lnSpcReduction="20000"/>
          </a:bodyPr>
          <a:lstStyle/>
          <a:p>
            <a:endParaRPr lang="hu-HU" sz="2800" dirty="0"/>
          </a:p>
          <a:p>
            <a:r>
              <a:rPr lang="hu-HU" sz="4800" b="1" dirty="0" smtClean="0"/>
              <a:t>Barabás Emőke: </a:t>
            </a:r>
            <a:r>
              <a:rPr lang="hu-HU" sz="4800" cap="none" dirty="0" smtClean="0"/>
              <a:t>ebarabas@mfa.gov.hu</a:t>
            </a:r>
          </a:p>
          <a:p>
            <a:r>
              <a:rPr lang="hu-HU" sz="4800" b="1" dirty="0" smtClean="0"/>
              <a:t>Dr. Schüschletz Sándor</a:t>
            </a:r>
            <a:r>
              <a:rPr lang="hu-HU" sz="4800" dirty="0" smtClean="0">
                <a:solidFill>
                  <a:schemeClr val="accent3"/>
                </a:solidFill>
              </a:rPr>
              <a:t>: </a:t>
            </a:r>
            <a:r>
              <a:rPr lang="hu-HU" sz="4800" u="sng" cap="none" dirty="0">
                <a:solidFill>
                  <a:schemeClr val="accent3"/>
                </a:solidFill>
                <a:hlinkClick r:id="rId2"/>
              </a:rPr>
              <a:t>sandor.schuschletz@mfa.gov.hu</a:t>
            </a:r>
            <a:endParaRPr lang="hu-HU" sz="4800" u="sng" cap="none" dirty="0">
              <a:solidFill>
                <a:schemeClr val="accent3"/>
              </a:solidFill>
            </a:endParaRPr>
          </a:p>
          <a:p>
            <a:r>
              <a:rPr lang="hu-HU" sz="4000" cap="none" dirty="0" smtClean="0"/>
              <a:t>http</a:t>
            </a:r>
            <a:r>
              <a:rPr lang="hu-HU" sz="4000" cap="none" dirty="0"/>
              <a:t>://businesshungary.gov.hu/</a:t>
            </a:r>
            <a:r>
              <a:rPr lang="hu-HU" sz="4000" cap="none" dirty="0" smtClean="0"/>
              <a:t>	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4391" y="3586430"/>
            <a:ext cx="3081498" cy="231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85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ztalék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66F1C100-1D2B-4BEA-AD01-C4F230B3B965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TM03457464[[fn=Osztalék]]</Template>
  <TotalTime>0</TotalTime>
  <Words>1517</Words>
  <Application>Microsoft Office PowerPoint</Application>
  <PresentationFormat>Egyéni</PresentationFormat>
  <Paragraphs>104</Paragraphs>
  <Slides>9</Slides>
  <Notes>6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0" baseType="lpstr">
      <vt:lpstr>Osztalék</vt:lpstr>
      <vt:lpstr> Kereskedelmi kapcsolatok  BajororszáG </vt:lpstr>
      <vt:lpstr>Gazdaság háttér – erős alapok (2017)</vt:lpstr>
      <vt:lpstr>Magyar-bajor gazdasági kapcsolatok I.</vt:lpstr>
      <vt:lpstr>Magyar-bajor gazdasági kapcsolatok II.</vt:lpstr>
      <vt:lpstr>Magyar cégek bajorországban</vt:lpstr>
      <vt:lpstr>Bajorország gazdasága – Jövő Digitalizáció</vt:lpstr>
      <vt:lpstr>Bajorország gazdasága – Jövő elektromobilitás</vt:lpstr>
      <vt:lpstr>Vásárok, Rendezvények</vt:lpstr>
      <vt:lpstr> köszönjük a figyelmet!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Kereskedelmi kapcsolatok Bajorországban</dc:title>
  <dc:creator>Barabás Emőke - MUC</dc:creator>
  <cp:lastModifiedBy>Perlaky Barbara</cp:lastModifiedBy>
  <cp:revision>28</cp:revision>
  <dcterms:created xsi:type="dcterms:W3CDTF">2017-06-21T10:27:50Z</dcterms:created>
  <dcterms:modified xsi:type="dcterms:W3CDTF">2018-06-25T11:40:24Z</dcterms:modified>
</cp:coreProperties>
</file>