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4" d="100"/>
          <a:sy n="34" d="100"/>
        </p:scale>
        <p:origin x="-1834" y="-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3978633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Shape 2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címben in Hungary 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Indiai konferencia holnapi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Konferencia címét átküldi a Csaba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Shape 2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Mercedes-t kéne betenni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Csak az utolsó sor kell, előtti nem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hape 2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Shape 2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Cím és 51 cég kell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hape 2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Shape 2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Commerzbank-ot kivenni csak a source kell és source commerzbank és PwC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Shape 3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Ld előző dia, és source commerzbank és PwC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hape 31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Shape 3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Ld előző dia, és source commerzbank és PwC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Shape 3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és source commerzbank és PwC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Shape 3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és source commerzbank és PwC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Shape 3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 kpmg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Shape 3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 kpmg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hape 34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0" name="Shape 35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 Ministry of National Economy nevet megnézni a régit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Shape 3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Csaba megnézi a hiányzó képet, számokat újraírni 2017-ben hány motor és hány autó 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General motors engine prod biztos nem jó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Suzuki sem jó 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Merzedesnél 150 ezernél többet gyártottak, 180-185 ezer kb. ELÉRNI ÁGI-t, outlookba van-adatbázis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Shape 36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Shape 3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Cím major r+d centers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Shape 3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 zone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Shape 3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 zone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Shape 3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Shape 3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zone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Shape 39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Shape 3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 ministry</a:t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Shape 40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Shape 4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 ministry</a:t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Shape 40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8" name="Shape 4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hape 10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Shape 11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Shape 1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Shape 13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Shape 14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Shape 15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Shape 16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Shape 17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Shape 18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Shape 19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Shape 20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Shape 21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Shape 2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Shape 23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Shape 24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Shape 25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Shape 26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Shape 27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Shape 28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Shape 29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Shape 30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Shape 31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Shape 3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Shape 33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Shape 34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Shape 35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Shape 36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Shape 37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Shape 38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Shape 39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Shape 40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Shape 41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Shape 4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Shape 43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Shape 45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Shape 46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Shape 50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Shape 51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Shape 52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Shape 5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Shape 54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Shape 55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Shape 56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Shape 57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Shape 58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Shape 59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Shape 60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Shape 61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Shape 62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Shape 6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Shape 64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Shape 65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Shape 66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Shape 67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Shape 68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Shape 69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Shape 70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Shape 71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Shape 72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Shape 7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Shape 74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Shape 75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Shape 76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Shape 77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Shape 78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Shape 79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Shape 80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Shape 81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Shape 8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Shape 8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Shape 8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Shape 92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Shape 93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Shape 9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Shape 100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Shape 101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Shape 102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Shape 103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Shape 10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Shape 10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Shape 113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Shape 114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Shape 115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Shape 116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Shape 117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Shape 11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Shape 119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Shape 120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Shape 121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Shape 122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Shape 123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Shape 124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Shape 128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Shape 12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Shape 13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Shape 136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Shape 13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Shape 138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Shape 14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Shape 142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Shape 143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Shape 144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Shape 145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Shape 146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Shape 147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Shape 148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Shape 149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Shape 150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Shape 15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Shape 152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Shape 153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Shape 154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Shape 15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Shape 156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Shape 157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Shape 158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Shape 159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Shape 160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Shape 16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Shape 162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Shape 163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Shape 164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Shape 165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Shape 166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Shape 167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Shape 168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Shape 169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Shape 170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Shape 17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Shape 172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Shape 173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Shape 174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Shape 175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Shape 176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Shape 177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Shape 178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Shape 179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Shape 180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Shape 18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Shape 182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Shape 183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Shape 184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Shape 185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Shape 186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Shape 187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Shape 188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Shape 189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Shape 190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Shape 19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Shape 192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Shape 193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Shape 194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Shape 195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Shape 196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Shape 197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Shape 198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Shape 199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Shape 200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Shape 20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Shape 202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Shape 203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Shape 204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Shape 205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Shape 206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Shape 207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Shape 208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Shape 209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Shape 210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Shape 2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Shape 212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Shape 213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Shape 214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Shape 215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Shape 216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Shape 217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Shape 218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Shape 219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Shape 220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Shape 22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Shape 222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Shape 223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Shape 224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Shape 225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Shape 226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Shape 227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Shape 228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Shape 229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Shape 230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Shape 23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Shape 232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Shape 233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Shape 234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Shape 235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Shape 236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Shape 237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Shape 238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Shape 239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Shape 240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Shape 24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Shape 242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Shape 243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Shape 244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Shape 245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Shape 246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Shape 247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Shape 248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Shape 249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Shape 250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Shape 25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Shape 252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Shape 253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Shape 254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Shape 255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Shape 256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Shape 257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Shape 258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Shape 259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Shape 260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Shape 26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Shape 262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Shape 263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Shape 264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Shape 265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Shape 266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Shape 267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Shape 268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Shape 269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Shape 27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Shape 2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6363" y="152400"/>
            <a:ext cx="6391275" cy="481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Shape 2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70813" y="865050"/>
            <a:ext cx="2085975" cy="1190625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Shape 283"/>
          <p:cNvSpPr txBox="1"/>
          <p:nvPr/>
        </p:nvSpPr>
        <p:spPr>
          <a:xfrm>
            <a:off x="-57000" y="0"/>
            <a:ext cx="8292300" cy="5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accent2"/>
                </a:solidFill>
                <a:latin typeface="Droid Sans"/>
                <a:ea typeface="Droid Sans"/>
                <a:cs typeface="Droid Sans"/>
                <a:sym typeface="Droid Sans"/>
              </a:rPr>
              <a:t>Association of the Hungarian Automotive Industry  (MAGE)</a:t>
            </a:r>
            <a:endParaRPr sz="2000" b="1">
              <a:solidFill>
                <a:schemeClr val="accent2"/>
              </a:solidFill>
              <a:latin typeface="Droid Sans"/>
              <a:ea typeface="Droid Sans"/>
              <a:cs typeface="Droid Sans"/>
              <a:sym typeface="Droid Sans"/>
            </a:endParaRPr>
          </a:p>
        </p:txBody>
      </p:sp>
      <p:pic>
        <p:nvPicPr>
          <p:cNvPr id="284" name="Shape 2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587525"/>
            <a:ext cx="6739275" cy="555975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Shape 285"/>
          <p:cNvSpPr txBox="1"/>
          <p:nvPr/>
        </p:nvSpPr>
        <p:spPr>
          <a:xfrm>
            <a:off x="156725" y="448775"/>
            <a:ext cx="5414100" cy="20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Mission of the Association: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Effective representation in legal, economic and social issues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Improve competitiveness 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Promote national suppliers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Support strong and productive R&amp;D&amp;I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Foster further automotive investments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Enhancing international partnership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Shape 286"/>
          <p:cNvSpPr txBox="1"/>
          <p:nvPr/>
        </p:nvSpPr>
        <p:spPr>
          <a:xfrm>
            <a:off x="4687575" y="2094450"/>
            <a:ext cx="4302900" cy="23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</a:t>
            </a: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AGE members’ contribution: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to the total automotive export: 93%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to the total output of the Hungarian Automotive Industry:80%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to the total automotive investments: 90%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Font typeface="Proxima Nova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to the total automotive R&amp;D&amp;I investments: 90%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MAGE members:</a:t>
            </a:r>
            <a:endParaRPr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❏"/>
            </a:pPr>
            <a:r>
              <a:rPr lang="en-GB">
                <a:latin typeface="Proxima Nova"/>
                <a:ea typeface="Proxima Nova"/>
                <a:cs typeface="Proxima Nova"/>
                <a:sym typeface="Proxima Nova"/>
              </a:rPr>
              <a:t>employed more than: 80 000 people</a:t>
            </a:r>
            <a:r>
              <a:rPr lang="en-GB"/>
              <a:t>	</a:t>
            </a: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87" name="Shape 28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0025" y="2318375"/>
            <a:ext cx="2119312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Shape 28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89325" y="3509000"/>
            <a:ext cx="1960625" cy="107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 txBox="1">
            <a:spLocks noGrp="1"/>
          </p:cNvSpPr>
          <p:nvPr>
            <p:ph type="body" idx="4294967295"/>
          </p:nvPr>
        </p:nvSpPr>
        <p:spPr>
          <a:xfrm>
            <a:off x="425575" y="-113100"/>
            <a:ext cx="4060800" cy="49629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1.	AGC Glass Hungary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2.	Allison Transmission Hungary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3.	Apollo Tyres Hungary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4.	Arconic-Köfém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5.	AUDI Hungária Zrt.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6.	Autoliv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7.	Aventics Hungária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8.	BPW Hungária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9.	Bridgestone Tatabánya Termelő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10.	Continental Hungária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11.	Dana Hungary Gyártó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12.	Delphi Connection Systems Hungary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13.	Denso Gyártó Magyarország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14.	Federal Mogul Hungary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15.	Flex Ltd.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16.	F. Segura Hungary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17.	Gedia Hungary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18.	Hajdu Autotechnika Ipari Zrt.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19.	Hanon Systems Hungary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20.	HUNGEXPO Vásár és Reklám Zrt.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21.	Hydro Extrusion Hungary Kft. (SAPA)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22.	igm Robotrendszerek Kft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23.	ISDDunai Vasmű Zrt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24.	KIRCHHOFF Hungária Kft. 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25.	KNORR-BREMSE Fékrendszerek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26.	KPMG Tanácsadó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>
              <a:solidFill>
                <a:srgbClr val="666666"/>
              </a:solidFill>
            </a:endParaRPr>
          </a:p>
        </p:txBody>
      </p:sp>
      <p:sp>
        <p:nvSpPr>
          <p:cNvPr id="294" name="Shape 294"/>
          <p:cNvSpPr txBox="1">
            <a:spLocks noGrp="1"/>
          </p:cNvSpPr>
          <p:nvPr>
            <p:ph type="body" idx="4294967295"/>
          </p:nvPr>
        </p:nvSpPr>
        <p:spPr>
          <a:xfrm>
            <a:off x="4746925" y="0"/>
            <a:ext cx="4329000" cy="531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455A64"/>
                </a:solidFill>
                <a:latin typeface="Proxima Nova"/>
                <a:ea typeface="Proxima Nova"/>
                <a:cs typeface="Proxima Nova"/>
                <a:sym typeface="Proxima Nova"/>
              </a:rPr>
              <a:t>2</a:t>
            </a: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7.	LKH Leoni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28.	LUK Savaria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29.	Magyar Gépjárműimportőrök Egyesülete (MGE)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30.	Magyar SUZUKI Zrt.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31.	Mercedes-Benz Manufacturing  Hungary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32.	MKB Bank Zrt.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33.	NEFAB Packaging Hungary  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34.	Nemak Győr  Alumíniumöntöde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35.	NI Hungary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36.	NOERR és Társai Iroda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37.	Opel Szentgotthárd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38.	Pannonjob Humán Szolgáltató és  Tanácsadó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39.	PEMÜ-Műanyagipari Zrt.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40.	PwC Magyarország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41.	RÁBA Járműipari Holding Nyrt.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42.	Robert Bosch Kft.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43.	Schwarzmüller Járműgyártó és Kereskedelmi Kft.       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44.	Shinwa Magyarország Precíziós Kft.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45.	Siemens Zrt.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46.	Simon István E.V.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47.	SMR Automotive Mirror Technology Hungary Bt.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48.	Takata Safety Systems Hungary Kft.	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49.	thyssenkrupp Materials Hungary Zrt.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50.	Tom-Ferr Zrt.</a:t>
            </a:r>
            <a:endParaRPr sz="12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51.	ZF Hungária Kft.</a:t>
            </a:r>
            <a:endParaRPr sz="1200">
              <a:solidFill>
                <a:srgbClr val="66666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295" name="Shape 2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563" y="4849800"/>
            <a:ext cx="1323977" cy="293689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Shape 296"/>
          <p:cNvSpPr txBox="1"/>
          <p:nvPr/>
        </p:nvSpPr>
        <p:spPr>
          <a:xfrm>
            <a:off x="1880725" y="4659000"/>
            <a:ext cx="6967200" cy="484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rgbClr val="898989"/>
                </a:solidFill>
                <a:latin typeface="Proxima Nova"/>
                <a:ea typeface="Proxima Nova"/>
                <a:cs typeface="Proxima Nova"/>
                <a:sym typeface="Proxima Nova"/>
              </a:rPr>
              <a:t>Magyar Gépjárműipari Egyesület | Association of the Hungarian Automotive Industry </a:t>
            </a:r>
            <a:endParaRPr sz="1100" b="1">
              <a:solidFill>
                <a:srgbClr val="898989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GB" sz="1100" b="1">
                <a:solidFill>
                  <a:srgbClr val="898989"/>
                </a:solidFill>
                <a:latin typeface="Proxima Nova"/>
                <a:ea typeface="Proxima Nova"/>
                <a:cs typeface="Proxima Nova"/>
                <a:sym typeface="Proxima Nova"/>
              </a:rPr>
              <a:t>1119. Than Károly utca 3-5., Tel.: 36 1 371 5874   mage@gepjarmuipar.hu  www.gepjarmuipar.hu</a:t>
            </a:r>
            <a:endParaRPr sz="1100">
              <a:solidFill>
                <a:srgbClr val="898989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Shape 3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9933" y="152400"/>
            <a:ext cx="6444133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Shape 30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9925" y="4445350"/>
            <a:ext cx="6628900" cy="610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Shape 303"/>
          <p:cNvSpPr txBox="1"/>
          <p:nvPr/>
        </p:nvSpPr>
        <p:spPr>
          <a:xfrm>
            <a:off x="4944025" y="227975"/>
            <a:ext cx="2820900" cy="5415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9999"/>
                </a:solidFill>
              </a:rPr>
              <a:t>Source: Commerzbank &amp; PwC</a:t>
            </a:r>
            <a:endParaRPr>
              <a:solidFill>
                <a:srgbClr val="999999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Shape 30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3703" y="152400"/>
            <a:ext cx="6456593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Shape 30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3700" y="4530850"/>
            <a:ext cx="6456600" cy="527150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Shape 310"/>
          <p:cNvSpPr txBox="1"/>
          <p:nvPr/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Shape 311"/>
          <p:cNvSpPr txBox="1"/>
          <p:nvPr/>
        </p:nvSpPr>
        <p:spPr>
          <a:xfrm>
            <a:off x="4830050" y="185225"/>
            <a:ext cx="2892300" cy="4560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9999"/>
                </a:solidFill>
              </a:rPr>
              <a:t>Source: Commerzbank &amp; PwC</a:t>
            </a:r>
            <a:endParaRPr>
              <a:solidFill>
                <a:srgbClr val="999999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Shape 3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8693" y="152400"/>
            <a:ext cx="6446614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Shape 317"/>
          <p:cNvSpPr/>
          <p:nvPr/>
        </p:nvSpPr>
        <p:spPr>
          <a:xfrm>
            <a:off x="1952625" y="2419350"/>
            <a:ext cx="5238750" cy="304800"/>
          </a:xfrm>
          <a:prstGeom prst="rect">
            <a:avLst/>
          </a:prstGeom>
          <a:noFill/>
          <a:ln>
            <a:noFill/>
          </a:ln>
        </p:spPr>
      </p:sp>
      <p:sp>
        <p:nvSpPr>
          <p:cNvPr id="318" name="Shape 318"/>
          <p:cNvSpPr txBox="1"/>
          <p:nvPr/>
        </p:nvSpPr>
        <p:spPr>
          <a:xfrm>
            <a:off x="4858550" y="242225"/>
            <a:ext cx="2806800" cy="4131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9999"/>
                </a:solidFill>
              </a:rPr>
              <a:t>Source: Commerzbank &amp; PwC</a:t>
            </a:r>
            <a:endParaRPr>
              <a:solidFill>
                <a:srgbClr val="999999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9" name="Shape 3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8700" y="4431100"/>
            <a:ext cx="6446599" cy="5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Shape 3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8693" y="152400"/>
            <a:ext cx="6446614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Shape 325"/>
          <p:cNvSpPr txBox="1"/>
          <p:nvPr/>
        </p:nvSpPr>
        <p:spPr>
          <a:xfrm>
            <a:off x="5001025" y="227975"/>
            <a:ext cx="2794200" cy="4131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9999"/>
                </a:solidFill>
              </a:rPr>
              <a:t>Source: Commerzbank &amp; PwC</a:t>
            </a:r>
            <a:endParaRPr>
              <a:solidFill>
                <a:srgbClr val="999999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26" name="Shape 3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8700" y="4416850"/>
            <a:ext cx="6446599" cy="726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Shape 3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8693" y="152400"/>
            <a:ext cx="6446614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Shape 3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8700" y="4459600"/>
            <a:ext cx="6446599" cy="683900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Shape 333"/>
          <p:cNvSpPr txBox="1"/>
          <p:nvPr/>
        </p:nvSpPr>
        <p:spPr>
          <a:xfrm>
            <a:off x="4915600" y="152400"/>
            <a:ext cx="2879700" cy="4560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9999"/>
                </a:solidFill>
              </a:rPr>
              <a:t>Source: Commerzbank &amp; PwC</a:t>
            </a:r>
            <a:endParaRPr>
              <a:solidFill>
                <a:srgbClr val="999999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Shape 3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53458" y="152400"/>
            <a:ext cx="6637083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Shape 3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53450" y="4686300"/>
            <a:ext cx="523875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Shape 340"/>
          <p:cNvSpPr txBox="1"/>
          <p:nvPr/>
        </p:nvSpPr>
        <p:spPr>
          <a:xfrm>
            <a:off x="5285975" y="256475"/>
            <a:ext cx="2550300" cy="41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B7B7B7"/>
                </a:solidFill>
                <a:latin typeface="Proxima Nova"/>
                <a:ea typeface="Proxima Nova"/>
                <a:cs typeface="Proxima Nova"/>
                <a:sym typeface="Proxima Nova"/>
              </a:rPr>
              <a:t>Source: KPMG</a:t>
            </a:r>
            <a:endParaRPr>
              <a:solidFill>
                <a:srgbClr val="B7B7B7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Shape 3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54954" y="152400"/>
            <a:ext cx="6634092" cy="4838701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Shape 346"/>
          <p:cNvSpPr txBox="1"/>
          <p:nvPr/>
        </p:nvSpPr>
        <p:spPr>
          <a:xfrm>
            <a:off x="5243225" y="213725"/>
            <a:ext cx="1952100" cy="34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B7B7B7"/>
                </a:solidFill>
                <a:latin typeface="Proxima Nova"/>
                <a:ea typeface="Proxima Nova"/>
                <a:cs typeface="Proxima Nova"/>
                <a:sym typeface="Proxima Nova"/>
              </a:rPr>
              <a:t>Source: KPMG</a:t>
            </a:r>
            <a:endParaRPr/>
          </a:p>
        </p:txBody>
      </p:sp>
      <p:pic>
        <p:nvPicPr>
          <p:cNvPr id="347" name="Shape 3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68200" y="4898475"/>
            <a:ext cx="5238750" cy="30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Shape 3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0" cy="4640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Shape 3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4438225"/>
            <a:ext cx="4891376" cy="705275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Shape 354"/>
          <p:cNvSpPr txBox="1"/>
          <p:nvPr/>
        </p:nvSpPr>
        <p:spPr>
          <a:xfrm>
            <a:off x="5043775" y="152400"/>
            <a:ext cx="4559100" cy="47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CCCCCC"/>
                </a:solidFill>
                <a:latin typeface="Proxima Nova"/>
                <a:ea typeface="Proxima Nova"/>
                <a:cs typeface="Proxima Nova"/>
                <a:sym typeface="Proxima Nova"/>
              </a:rPr>
              <a:t>Source: Ministry of National Economy of Hungary</a:t>
            </a:r>
            <a:endParaRPr>
              <a:solidFill>
                <a:srgbClr val="CCCCCC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Shape 3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1600" y="152400"/>
            <a:ext cx="6400800" cy="4819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Shape 3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713275"/>
            <a:ext cx="7394500" cy="43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Shape 36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34300" y="2860275"/>
            <a:ext cx="658125" cy="24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Shape 36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39550" y="1216875"/>
            <a:ext cx="354950" cy="354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Shape 3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9759" y="152400"/>
            <a:ext cx="8084482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Shape 3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838700"/>
            <a:ext cx="523875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Shape 369"/>
          <p:cNvSpPr txBox="1"/>
          <p:nvPr/>
        </p:nvSpPr>
        <p:spPr>
          <a:xfrm>
            <a:off x="2379400" y="227975"/>
            <a:ext cx="4673400" cy="4131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Proxima Nova"/>
                <a:ea typeface="Proxima Nova"/>
                <a:cs typeface="Proxima Nova"/>
                <a:sym typeface="Proxima Nova"/>
              </a:rPr>
              <a:t>Major R+D Centers in Hungary </a:t>
            </a:r>
            <a:endParaRPr sz="1800" b="1"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Shape 3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696" y="152400"/>
            <a:ext cx="8104609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Shape 37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8350" y="4770275"/>
            <a:ext cx="523875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Shape 376"/>
          <p:cNvSpPr txBox="1"/>
          <p:nvPr/>
        </p:nvSpPr>
        <p:spPr>
          <a:xfrm>
            <a:off x="6126600" y="170975"/>
            <a:ext cx="2497800" cy="2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B7B7B7"/>
                </a:solidFill>
                <a:latin typeface="Proxima Nova"/>
                <a:ea typeface="Proxima Nova"/>
                <a:cs typeface="Proxima Nova"/>
                <a:sym typeface="Proxima Nova"/>
              </a:rPr>
              <a:t>Source: Zone</a:t>
            </a:r>
            <a:endParaRPr>
              <a:solidFill>
                <a:srgbClr val="B7B7B7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Shape 3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7525" y="541425"/>
            <a:ext cx="6956925" cy="394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Shape 3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98150" y="0"/>
            <a:ext cx="1057275" cy="153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Shape 38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525" y="4388483"/>
            <a:ext cx="6956925" cy="404767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Shape 384"/>
          <p:cNvSpPr txBox="1"/>
          <p:nvPr/>
        </p:nvSpPr>
        <p:spPr>
          <a:xfrm>
            <a:off x="7280700" y="4858550"/>
            <a:ext cx="1863300" cy="2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Source: Zone</a:t>
            </a:r>
            <a:endParaRPr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Shape 3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71575" y="395288"/>
            <a:ext cx="6800850" cy="435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Shape 3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5150" y="4691225"/>
            <a:ext cx="8154150" cy="545750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Shape 391"/>
          <p:cNvSpPr txBox="1"/>
          <p:nvPr/>
        </p:nvSpPr>
        <p:spPr>
          <a:xfrm>
            <a:off x="7736625" y="71250"/>
            <a:ext cx="1407300" cy="3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9999"/>
                </a:solidFill>
                <a:latin typeface="Proxima Nova"/>
                <a:ea typeface="Proxima Nova"/>
                <a:cs typeface="Proxima Nova"/>
                <a:sym typeface="Proxima Nova"/>
              </a:rPr>
              <a:t>Source: Zone</a:t>
            </a:r>
            <a:endParaRPr>
              <a:solidFill>
                <a:srgbClr val="999999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999999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Shape 3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4877" y="152400"/>
            <a:ext cx="8134246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Shape 39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838700"/>
            <a:ext cx="523875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Shape 398"/>
          <p:cNvSpPr txBox="1"/>
          <p:nvPr/>
        </p:nvSpPr>
        <p:spPr>
          <a:xfrm>
            <a:off x="5778325" y="57000"/>
            <a:ext cx="2860800" cy="52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999999"/>
                </a:solidFill>
              </a:rPr>
              <a:t>Source:</a:t>
            </a:r>
            <a:r>
              <a:rPr lang="en-GB">
                <a:solidFill>
                  <a:srgbClr val="CCCCCC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r>
              <a:rPr lang="en-GB" sz="9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Ministry of National Economy of Hungary</a:t>
            </a:r>
            <a:endParaRPr sz="9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Shape 40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7353" y="152400"/>
            <a:ext cx="7949295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Shape 40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838700"/>
            <a:ext cx="4673325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Shape 405"/>
          <p:cNvSpPr txBox="1"/>
          <p:nvPr/>
        </p:nvSpPr>
        <p:spPr>
          <a:xfrm>
            <a:off x="5884450" y="0"/>
            <a:ext cx="2662200" cy="3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999999"/>
                </a:solidFill>
              </a:rPr>
              <a:t>Source:</a:t>
            </a:r>
            <a:r>
              <a:rPr lang="en-GB">
                <a:solidFill>
                  <a:srgbClr val="CCCCCC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r>
              <a:rPr lang="en-GB" sz="900">
                <a:solidFill>
                  <a:srgbClr val="666666"/>
                </a:solidFill>
                <a:latin typeface="Proxima Nova"/>
                <a:ea typeface="Proxima Nova"/>
                <a:cs typeface="Proxima Nova"/>
                <a:sym typeface="Proxima Nova"/>
              </a:rPr>
              <a:t>Ministry of National Economy of Hungary</a:t>
            </a:r>
            <a:endParaRPr sz="900">
              <a:solidFill>
                <a:srgbClr val="66666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Shape 4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0650" y="152400"/>
            <a:ext cx="6362700" cy="47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319</Words>
  <Application>Microsoft Office PowerPoint</Application>
  <PresentationFormat>Diavetítés a képernyőre (16:9 oldalarány)</PresentationFormat>
  <Paragraphs>109</Paragraphs>
  <Slides>19</Slides>
  <Notes>19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19</vt:i4>
      </vt:variant>
    </vt:vector>
  </HeadingPairs>
  <TitlesOfParts>
    <vt:vector size="20" baseType="lpstr">
      <vt:lpstr>Momentum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Perlaky Barbara</dc:creator>
  <cp:lastModifiedBy>Perlaky Barbara</cp:lastModifiedBy>
  <cp:revision>1</cp:revision>
  <dcterms:modified xsi:type="dcterms:W3CDTF">2018-06-26T07:38:32Z</dcterms:modified>
</cp:coreProperties>
</file>