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301" r:id="rId3"/>
    <p:sldId id="298" r:id="rId4"/>
    <p:sldId id="269" r:id="rId5"/>
    <p:sldId id="288" r:id="rId6"/>
    <p:sldId id="297" r:id="rId7"/>
    <p:sldId id="296" r:id="rId8"/>
    <p:sldId id="293" r:id="rId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4484"/>
    <a:srgbClr val="A9A9A9"/>
    <a:srgbClr val="94D5F3"/>
    <a:srgbClr val="F29345"/>
    <a:srgbClr val="1486C1"/>
    <a:srgbClr val="F19444"/>
    <a:srgbClr val="1390CA"/>
    <a:srgbClr val="F39545"/>
    <a:srgbClr val="005B9E"/>
    <a:srgbClr val="1C2E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90" autoAdjust="0"/>
    <p:restoredTop sz="70463" autoAdjust="0"/>
  </p:normalViewPr>
  <p:slideViewPr>
    <p:cSldViewPr snapToGrid="0" showGuides="1">
      <p:cViewPr varScale="1">
        <p:scale>
          <a:sx n="86" d="100"/>
          <a:sy n="86" d="100"/>
        </p:scale>
        <p:origin x="1560" y="6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L:\STCNR\BLF_STC\MKIK\M03_MEGVAL&#211;S&#205;T&#193;S\M035_EREDM&#201;NYTERM&#201;KEK\2.0\COLOSS\VALLKUT\G\&#225;tadott\ginop_mvp_2017_tanulmany_abrak_171127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3920341888996998E-2"/>
          <c:y val="6.1325173759794897E-2"/>
          <c:w val="0.93102990613027004"/>
          <c:h val="0.82285803367043697"/>
        </c:manualLayout>
      </c:layout>
      <c:barChart>
        <c:barDir val="col"/>
        <c:grouping val="stacked"/>
        <c:varyColors val="0"/>
        <c:ser>
          <c:idx val="0"/>
          <c:order val="0"/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rgbClr val="0E4484"/>
                    </a:solidFill>
                    <a:latin typeface="Gill Sans MT" panose="020B0502020104020203" pitchFamily="34" charset="-18"/>
                    <a:ea typeface="+mn-ea"/>
                    <a:cs typeface="+mn-cs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'4.8.2._adat'!$L$6:$L$8</c:f>
              <c:strCache>
                <c:ptCount val="3"/>
                <c:pt idx="0">
                  <c:v>1-9 fő között</c:v>
                </c:pt>
                <c:pt idx="1">
                  <c:v>10-49 fő között</c:v>
                </c:pt>
                <c:pt idx="2">
                  <c:v>50-250 fő között</c:v>
                </c:pt>
              </c:strCache>
            </c:strRef>
          </c:cat>
          <c:val>
            <c:numRef>
              <c:f>'4.8.2._adat'!$M$6:$M$8</c:f>
              <c:numCache>
                <c:formatCode>####.0</c:formatCode>
                <c:ptCount val="3"/>
                <c:pt idx="0">
                  <c:v>11.01694915254237</c:v>
                </c:pt>
                <c:pt idx="1">
                  <c:v>28.8135593220339</c:v>
                </c:pt>
                <c:pt idx="2">
                  <c:v>32.653061224489797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B56-48D8-96B7-2103B6D8F1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90819072"/>
        <c:axId val="290817504"/>
      </c:barChart>
      <c:catAx>
        <c:axId val="290819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bg1"/>
                </a:solidFill>
                <a:latin typeface="Gill Sans MT" panose="020B0502020104020203" pitchFamily="34" charset="-18"/>
                <a:ea typeface="+mn-ea"/>
                <a:cs typeface="+mn-cs"/>
              </a:defRPr>
            </a:pPr>
            <a:endParaRPr lang="hu-HU"/>
          </a:p>
        </c:txPr>
        <c:crossAx val="290817504"/>
        <c:crosses val="autoZero"/>
        <c:auto val="1"/>
        <c:lblAlgn val="ctr"/>
        <c:lblOffset val="100"/>
        <c:noMultiLvlLbl val="0"/>
      </c:catAx>
      <c:valAx>
        <c:axId val="290817504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bg1"/>
                </a:solidFill>
                <a:latin typeface="Gill Sans MT" panose="020B0502020104020203" pitchFamily="34" charset="-18"/>
                <a:ea typeface="+mn-ea"/>
                <a:cs typeface="+mn-cs"/>
              </a:defRPr>
            </a:pPr>
            <a:endParaRPr lang="hu-HU"/>
          </a:p>
        </c:txPr>
        <c:crossAx val="290819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3175">
      <a:solidFill>
        <a:schemeClr val="bg1"/>
      </a:solidFill>
      <a:prstDash val="sysDot"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1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75D6D1-6B81-4AD3-8789-FAA631D5D267}" type="doc">
      <dgm:prSet loTypeId="urn:microsoft.com/office/officeart/2005/8/layout/hList1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hu-HU"/>
        </a:p>
      </dgm:t>
    </dgm:pt>
    <dgm:pt modelId="{EE2CECD5-DEDE-460B-A65A-6AAEFB0F12F6}">
      <dgm:prSet phldrT="[Szöveg]"/>
      <dgm:spPr>
        <a:solidFill>
          <a:srgbClr val="A9A9A9"/>
        </a:solidFill>
        <a:ln>
          <a:solidFill>
            <a:schemeClr val="bg1"/>
          </a:solidFill>
        </a:ln>
      </dgm:spPr>
      <dgm:t>
        <a:bodyPr/>
        <a:lstStyle/>
        <a:p>
          <a:r>
            <a:rPr lang="hu-HU" b="1" dirty="0"/>
            <a:t>IKT AUDIT</a:t>
          </a:r>
        </a:p>
      </dgm:t>
    </dgm:pt>
    <dgm:pt modelId="{B54B8EFD-2996-4D59-9865-60FCA3732DB1}" type="parTrans" cxnId="{FF8DE3DE-AD97-41C3-81CB-E790A642D69A}">
      <dgm:prSet/>
      <dgm:spPr/>
      <dgm:t>
        <a:bodyPr/>
        <a:lstStyle/>
        <a:p>
          <a:endParaRPr lang="hu-HU"/>
        </a:p>
      </dgm:t>
    </dgm:pt>
    <dgm:pt modelId="{83EEFC47-6A88-4D2A-8FAD-6F553FBA01AB}" type="sibTrans" cxnId="{FF8DE3DE-AD97-41C3-81CB-E790A642D69A}">
      <dgm:prSet/>
      <dgm:spPr/>
      <dgm:t>
        <a:bodyPr/>
        <a:lstStyle/>
        <a:p>
          <a:endParaRPr lang="hu-HU"/>
        </a:p>
      </dgm:t>
    </dgm:pt>
    <dgm:pt modelId="{D7195BD0-EFC4-4283-B74D-26C23A9DD3DE}">
      <dgm:prSet phldrT="[Szöveg]"/>
      <dgm:spPr>
        <a:solidFill>
          <a:srgbClr val="A9A9A9"/>
        </a:solidFill>
        <a:ln>
          <a:solidFill>
            <a:schemeClr val="bg1"/>
          </a:solidFill>
        </a:ln>
      </dgm:spPr>
      <dgm:t>
        <a:bodyPr/>
        <a:lstStyle/>
        <a:p>
          <a:r>
            <a:rPr lang="hu-HU" b="1" dirty="0"/>
            <a:t>MINŐSÍTETT SZÁLLÍTÓK</a:t>
          </a:r>
        </a:p>
      </dgm:t>
    </dgm:pt>
    <dgm:pt modelId="{0A5BC58B-7821-4F45-B7B8-120709CCC7DB}" type="parTrans" cxnId="{2C49AF3B-D5A9-45AA-B8FE-FC4FD3D42C1D}">
      <dgm:prSet/>
      <dgm:spPr/>
      <dgm:t>
        <a:bodyPr/>
        <a:lstStyle/>
        <a:p>
          <a:endParaRPr lang="hu-HU"/>
        </a:p>
      </dgm:t>
    </dgm:pt>
    <dgm:pt modelId="{1AB23903-AD4B-4E36-B299-3B45BBBDF1D6}" type="sibTrans" cxnId="{2C49AF3B-D5A9-45AA-B8FE-FC4FD3D42C1D}">
      <dgm:prSet/>
      <dgm:spPr/>
      <dgm:t>
        <a:bodyPr/>
        <a:lstStyle/>
        <a:p>
          <a:endParaRPr lang="hu-HU"/>
        </a:p>
      </dgm:t>
    </dgm:pt>
    <dgm:pt modelId="{7CEEE30A-99D4-4F72-83A8-218A40CEB425}">
      <dgm:prSet phldrT="[Szöveg]"/>
      <dgm:spPr>
        <a:solidFill>
          <a:srgbClr val="94D5F3"/>
        </a:solidFill>
      </dgm:spPr>
      <dgm:t>
        <a:bodyPr/>
        <a:lstStyle/>
        <a:p>
          <a:pPr>
            <a:buNone/>
          </a:pPr>
          <a:r>
            <a:rPr lang="hu-HU" b="0" dirty="0">
              <a:solidFill>
                <a:srgbClr val="0E4484"/>
              </a:solidFill>
              <a:latin typeface="Gill Sans MT" panose="020B0502020104020203" pitchFamily="34" charset="-18"/>
            </a:rPr>
            <a:t>Szigorú minősítési eljárás</a:t>
          </a:r>
        </a:p>
      </dgm:t>
    </dgm:pt>
    <dgm:pt modelId="{978E88A1-73BA-45D1-9AEE-8391918EBB83}" type="parTrans" cxnId="{B6FCB5EC-0C5F-4037-9D74-E45C31BC2488}">
      <dgm:prSet/>
      <dgm:spPr/>
      <dgm:t>
        <a:bodyPr/>
        <a:lstStyle/>
        <a:p>
          <a:endParaRPr lang="hu-HU"/>
        </a:p>
      </dgm:t>
    </dgm:pt>
    <dgm:pt modelId="{7F11EE73-C2D7-473D-8AC1-20EB984F52F1}" type="sibTrans" cxnId="{B6FCB5EC-0C5F-4037-9D74-E45C31BC2488}">
      <dgm:prSet/>
      <dgm:spPr/>
      <dgm:t>
        <a:bodyPr/>
        <a:lstStyle/>
        <a:p>
          <a:endParaRPr lang="hu-HU"/>
        </a:p>
      </dgm:t>
    </dgm:pt>
    <dgm:pt modelId="{E72696EE-E15F-4839-8011-DF9BA8C497FF}">
      <dgm:prSet phldrT="[Szöveg]"/>
      <dgm:spPr>
        <a:solidFill>
          <a:srgbClr val="A9A9A9"/>
        </a:solidFill>
        <a:ln>
          <a:solidFill>
            <a:schemeClr val="bg1"/>
          </a:solidFill>
        </a:ln>
      </dgm:spPr>
      <dgm:t>
        <a:bodyPr/>
        <a:lstStyle/>
        <a:p>
          <a:r>
            <a:rPr lang="hu-HU" b="1" dirty="0"/>
            <a:t>RENDEZVÉNYEK</a:t>
          </a:r>
        </a:p>
      </dgm:t>
    </dgm:pt>
    <dgm:pt modelId="{0DE73390-1A5E-479A-A80C-E163AF138348}" type="parTrans" cxnId="{61999285-E67A-4EF8-A1A6-6ADCC5761C26}">
      <dgm:prSet/>
      <dgm:spPr/>
      <dgm:t>
        <a:bodyPr/>
        <a:lstStyle/>
        <a:p>
          <a:endParaRPr lang="hu-HU"/>
        </a:p>
      </dgm:t>
    </dgm:pt>
    <dgm:pt modelId="{AE85BD2B-F930-42FE-905D-6C3E00DEAEED}" type="sibTrans" cxnId="{61999285-E67A-4EF8-A1A6-6ADCC5761C26}">
      <dgm:prSet/>
      <dgm:spPr/>
      <dgm:t>
        <a:bodyPr/>
        <a:lstStyle/>
        <a:p>
          <a:endParaRPr lang="hu-HU"/>
        </a:p>
      </dgm:t>
    </dgm:pt>
    <dgm:pt modelId="{8ACC2194-10AA-443E-BC17-2C3C0C5AD757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r>
            <a:rPr lang="hu-HU" b="0" dirty="0">
              <a:solidFill>
                <a:schemeClr val="bg1"/>
              </a:solidFill>
              <a:latin typeface="Gill Sans MT" panose="020B0502020104020203" pitchFamily="34" charset="-18"/>
              <a:ea typeface="Roboto" pitchFamily="2" charset="0"/>
            </a:rPr>
            <a:t>Összesen 114 ágazat- és témaspecifikus információs nap</a:t>
          </a:r>
          <a:endParaRPr lang="hu-HU" b="0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A934C108-08F6-4643-8288-B9A62C438D2E}" type="parTrans" cxnId="{4082E94B-5B94-4699-BAE1-82EBD5534059}">
      <dgm:prSet/>
      <dgm:spPr/>
      <dgm:t>
        <a:bodyPr/>
        <a:lstStyle/>
        <a:p>
          <a:endParaRPr lang="hu-HU"/>
        </a:p>
      </dgm:t>
    </dgm:pt>
    <dgm:pt modelId="{F287483A-51C1-49C0-9080-8FBDCD5C2938}" type="sibTrans" cxnId="{4082E94B-5B94-4699-BAE1-82EBD5534059}">
      <dgm:prSet/>
      <dgm:spPr/>
      <dgm:t>
        <a:bodyPr/>
        <a:lstStyle/>
        <a:p>
          <a:endParaRPr lang="hu-HU"/>
        </a:p>
      </dgm:t>
    </dgm:pt>
    <dgm:pt modelId="{C679F5F9-24DF-45A0-A7CA-713A71923C73}">
      <dgm:prSet phldrT="[Szöveg]"/>
      <dgm:spPr>
        <a:solidFill>
          <a:srgbClr val="A9A9A9"/>
        </a:solidFill>
        <a:ln>
          <a:solidFill>
            <a:schemeClr val="bg1"/>
          </a:solidFill>
        </a:ln>
      </dgm:spPr>
      <dgm:t>
        <a:bodyPr/>
        <a:lstStyle/>
        <a:p>
          <a:r>
            <a:rPr lang="hu-HU" b="1" dirty="0"/>
            <a:t>TUDÁSTÁR</a:t>
          </a:r>
        </a:p>
      </dgm:t>
    </dgm:pt>
    <dgm:pt modelId="{3282C8A5-3427-4B55-9C22-88D540EC4CA7}" type="parTrans" cxnId="{F7A8FA62-96DF-42C4-847B-959DBD753E4A}">
      <dgm:prSet/>
      <dgm:spPr/>
      <dgm:t>
        <a:bodyPr/>
        <a:lstStyle/>
        <a:p>
          <a:endParaRPr lang="hu-HU"/>
        </a:p>
      </dgm:t>
    </dgm:pt>
    <dgm:pt modelId="{5405CEE7-55E9-44D2-8C62-FCDA2B97AAE2}" type="sibTrans" cxnId="{F7A8FA62-96DF-42C4-847B-959DBD753E4A}">
      <dgm:prSet/>
      <dgm:spPr/>
      <dgm:t>
        <a:bodyPr/>
        <a:lstStyle/>
        <a:p>
          <a:endParaRPr lang="hu-HU"/>
        </a:p>
      </dgm:t>
    </dgm:pt>
    <dgm:pt modelId="{8FE51718-8DC4-4CF5-A001-AD3015661D09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r>
            <a:rPr lang="hu-HU" b="1" dirty="0">
              <a:solidFill>
                <a:schemeClr val="bg1"/>
              </a:solidFill>
              <a:latin typeface="Gill Sans MT" panose="020B0502020104020203" pitchFamily="34" charset="-18"/>
            </a:rPr>
            <a:t>Minőségi díjas szemléletformáló tartalmak</a:t>
          </a:r>
          <a:endParaRPr lang="hu-HU" b="0" i="1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CD854C6C-33BE-4D56-A073-073B5E5D3912}" type="parTrans" cxnId="{5B3AA20E-ACEE-42D3-8839-CAA9F29928B9}">
      <dgm:prSet/>
      <dgm:spPr/>
      <dgm:t>
        <a:bodyPr/>
        <a:lstStyle/>
        <a:p>
          <a:endParaRPr lang="hu-HU"/>
        </a:p>
      </dgm:t>
    </dgm:pt>
    <dgm:pt modelId="{53E68902-8F13-4EE9-BB76-F60FED55EBB7}" type="sibTrans" cxnId="{5B3AA20E-ACEE-42D3-8839-CAA9F29928B9}">
      <dgm:prSet/>
      <dgm:spPr/>
      <dgm:t>
        <a:bodyPr/>
        <a:lstStyle/>
        <a:p>
          <a:endParaRPr lang="hu-HU"/>
        </a:p>
      </dgm:t>
    </dgm:pt>
    <dgm:pt modelId="{85094B7A-10C8-44C3-A1E2-09CE0CEC9867}">
      <dgm:prSet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r>
            <a:rPr lang="hu-HU" b="1" dirty="0">
              <a:solidFill>
                <a:schemeClr val="bg1"/>
              </a:solidFill>
              <a:latin typeface="Gill Sans MT" panose="020B0502020104020203" pitchFamily="34" charset="-18"/>
              <a:ea typeface="Roboto" pitchFamily="2" charset="0"/>
            </a:rPr>
            <a:t>DFV minősítés </a:t>
          </a:r>
        </a:p>
      </dgm:t>
    </dgm:pt>
    <dgm:pt modelId="{FB378C05-5B69-455A-AE97-9F10F53D672C}" type="parTrans" cxnId="{038FE378-8490-4A03-98F3-656436627FA2}">
      <dgm:prSet/>
      <dgm:spPr/>
      <dgm:t>
        <a:bodyPr/>
        <a:lstStyle/>
        <a:p>
          <a:endParaRPr lang="hu-HU"/>
        </a:p>
      </dgm:t>
    </dgm:pt>
    <dgm:pt modelId="{6FE94001-2BC9-407F-90BD-581EF22CFB4C}" type="sibTrans" cxnId="{038FE378-8490-4A03-98F3-656436627FA2}">
      <dgm:prSet/>
      <dgm:spPr/>
      <dgm:t>
        <a:bodyPr/>
        <a:lstStyle/>
        <a:p>
          <a:endParaRPr lang="hu-HU"/>
        </a:p>
      </dgm:t>
    </dgm:pt>
    <dgm:pt modelId="{DA215825-29FD-4603-9807-E40D8FCB5FBF}">
      <dgm:prSet phldrT="[Szöveg]"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r>
            <a:rPr lang="hu-HU" dirty="0">
              <a:solidFill>
                <a:schemeClr val="bg1"/>
              </a:solidFill>
              <a:latin typeface="Gill Sans MT" panose="020B0502020104020203" pitchFamily="34" charset="-18"/>
            </a:rPr>
            <a:t>Díjmentes audit és fejlesztési koncepció</a:t>
          </a:r>
        </a:p>
      </dgm:t>
    </dgm:pt>
    <dgm:pt modelId="{D431A40A-2EED-47B5-8BA2-6A099C8AE4D2}" type="parTrans" cxnId="{5A04984E-935B-4993-B5AF-2B3980D36713}">
      <dgm:prSet/>
      <dgm:spPr/>
      <dgm:t>
        <a:bodyPr/>
        <a:lstStyle/>
        <a:p>
          <a:endParaRPr lang="hu-HU"/>
        </a:p>
      </dgm:t>
    </dgm:pt>
    <dgm:pt modelId="{9E26D860-E3C6-4D9B-A97C-CB90E7A0B368}" type="sibTrans" cxnId="{5A04984E-935B-4993-B5AF-2B3980D36713}">
      <dgm:prSet/>
      <dgm:spPr/>
      <dgm:t>
        <a:bodyPr/>
        <a:lstStyle/>
        <a:p>
          <a:endParaRPr lang="hu-HU"/>
        </a:p>
      </dgm:t>
    </dgm:pt>
    <dgm:pt modelId="{B7B1E4E7-18A1-469F-9FDE-FEB38AC0F5A0}">
      <dgm:prSet phldrT="[Szöveg]"/>
      <dgm:spPr>
        <a:solidFill>
          <a:srgbClr val="94D5F3"/>
        </a:solidFill>
      </dgm:spPr>
      <dgm:t>
        <a:bodyPr/>
        <a:lstStyle/>
        <a:p>
          <a:pPr>
            <a:buNone/>
          </a:pPr>
          <a:r>
            <a:rPr lang="hu-HU" dirty="0">
              <a:solidFill>
                <a:srgbClr val="0E4484"/>
              </a:solidFill>
              <a:latin typeface="Gill Sans MT" panose="020B0502020104020203" pitchFamily="34" charset="-18"/>
            </a:rPr>
            <a:t>Megbízható termékek katalógusa</a:t>
          </a:r>
        </a:p>
      </dgm:t>
    </dgm:pt>
    <dgm:pt modelId="{5B374C55-247F-41F5-952E-661065EBB2A3}" type="parTrans" cxnId="{D6337CC4-89C2-46F8-8476-682AEBFC28D4}">
      <dgm:prSet/>
      <dgm:spPr/>
      <dgm:t>
        <a:bodyPr/>
        <a:lstStyle/>
        <a:p>
          <a:endParaRPr lang="hu-HU"/>
        </a:p>
      </dgm:t>
    </dgm:pt>
    <dgm:pt modelId="{2B3E367B-585E-4B07-8F5D-633ED8978DFE}" type="sibTrans" cxnId="{D6337CC4-89C2-46F8-8476-682AEBFC28D4}">
      <dgm:prSet/>
      <dgm:spPr/>
      <dgm:t>
        <a:bodyPr/>
        <a:lstStyle/>
        <a:p>
          <a:endParaRPr lang="hu-HU"/>
        </a:p>
      </dgm:t>
    </dgm:pt>
    <dgm:pt modelId="{F0F2C338-4E81-4C0B-BB3A-B4B60D105A5E}">
      <dgm:prSet phldrT="[Szöveg]"/>
      <dgm:spPr>
        <a:solidFill>
          <a:srgbClr val="94D5F3"/>
        </a:solidFill>
      </dgm:spPr>
      <dgm:t>
        <a:bodyPr/>
        <a:lstStyle/>
        <a:p>
          <a:pPr>
            <a:buNone/>
          </a:pPr>
          <a:r>
            <a:rPr lang="hu-HU" b="1" dirty="0">
              <a:solidFill>
                <a:srgbClr val="0E4484"/>
              </a:solidFill>
              <a:latin typeface="Gill Sans MT" panose="020B0502020104020203" pitchFamily="34" charset="-18"/>
            </a:rPr>
            <a:t>Csak a Programban elérhető, egyedi kedvezmények</a:t>
          </a:r>
        </a:p>
      </dgm:t>
    </dgm:pt>
    <dgm:pt modelId="{7311609D-D569-45A2-96BD-43CF064273CC}" type="parTrans" cxnId="{30AD660C-EA51-4BAB-81B5-EFD64ACBD9CA}">
      <dgm:prSet/>
      <dgm:spPr/>
      <dgm:t>
        <a:bodyPr/>
        <a:lstStyle/>
        <a:p>
          <a:endParaRPr lang="hu-HU"/>
        </a:p>
      </dgm:t>
    </dgm:pt>
    <dgm:pt modelId="{43F34E9F-61E6-4434-86A3-859596BFBE9E}" type="sibTrans" cxnId="{30AD660C-EA51-4BAB-81B5-EFD64ACBD9CA}">
      <dgm:prSet/>
      <dgm:spPr/>
      <dgm:t>
        <a:bodyPr/>
        <a:lstStyle/>
        <a:p>
          <a:endParaRPr lang="hu-HU"/>
        </a:p>
      </dgm:t>
    </dgm:pt>
    <dgm:pt modelId="{C6673A59-FC4F-465F-A0EE-986ABC456B90}">
      <dgm:prSet phldrT="[Szöveg]"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r>
            <a:rPr lang="hu-HU" dirty="0">
              <a:solidFill>
                <a:schemeClr val="bg1"/>
              </a:solidFill>
              <a:latin typeface="Gill Sans MT" panose="020B0502020104020203" pitchFamily="34" charset="-18"/>
            </a:rPr>
            <a:t>Digitális Kkv Pontok minden megyében </a:t>
          </a:r>
          <a:r>
            <a:rPr lang="hu-HU" i="1" dirty="0">
              <a:solidFill>
                <a:schemeClr val="bg1"/>
              </a:solidFill>
              <a:latin typeface="Gill Sans MT" panose="020B0502020104020203" pitchFamily="34" charset="-18"/>
            </a:rPr>
            <a:t>(KMR kivétel!)</a:t>
          </a:r>
        </a:p>
      </dgm:t>
    </dgm:pt>
    <dgm:pt modelId="{AF1481C3-E115-4185-BC73-D60CE5BFF07A}" type="parTrans" cxnId="{B4A2D3D2-A508-4B88-89AD-7B61173D0A6D}">
      <dgm:prSet/>
      <dgm:spPr/>
      <dgm:t>
        <a:bodyPr/>
        <a:lstStyle/>
        <a:p>
          <a:endParaRPr lang="hu-HU"/>
        </a:p>
      </dgm:t>
    </dgm:pt>
    <dgm:pt modelId="{89C0B2BA-63B6-468A-A1F0-0B043DC444F7}" type="sibTrans" cxnId="{B4A2D3D2-A508-4B88-89AD-7B61173D0A6D}">
      <dgm:prSet/>
      <dgm:spPr/>
      <dgm:t>
        <a:bodyPr/>
        <a:lstStyle/>
        <a:p>
          <a:endParaRPr lang="hu-HU"/>
        </a:p>
      </dgm:t>
    </dgm:pt>
    <dgm:pt modelId="{46F15C8E-9E8A-4E47-84CC-BE429D572559}">
      <dgm:prSet phldrT="[Szöveg]"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endParaRPr lang="hu-HU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A57ADFB1-723C-4379-8853-8A65B2F42C16}" type="parTrans" cxnId="{87810280-C12F-4C23-A3FA-C472578EC06E}">
      <dgm:prSet/>
      <dgm:spPr/>
      <dgm:t>
        <a:bodyPr/>
        <a:lstStyle/>
        <a:p>
          <a:endParaRPr lang="hu-HU"/>
        </a:p>
      </dgm:t>
    </dgm:pt>
    <dgm:pt modelId="{FB50CDA3-BFA1-4DC8-A627-2E31C7DCB0C9}" type="sibTrans" cxnId="{87810280-C12F-4C23-A3FA-C472578EC06E}">
      <dgm:prSet/>
      <dgm:spPr/>
      <dgm:t>
        <a:bodyPr/>
        <a:lstStyle/>
        <a:p>
          <a:endParaRPr lang="hu-HU"/>
        </a:p>
      </dgm:t>
    </dgm:pt>
    <dgm:pt modelId="{37D28E7C-B443-418F-A8C6-48EB6B00B198}">
      <dgm:prSet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endParaRPr lang="hu-HU" b="1" dirty="0">
            <a:solidFill>
              <a:schemeClr val="bg1"/>
            </a:solidFill>
            <a:latin typeface="Gill Sans MT" panose="020B0502020104020203" pitchFamily="34" charset="-18"/>
            <a:ea typeface="Roboto" pitchFamily="2" charset="0"/>
          </a:endParaRPr>
        </a:p>
      </dgm:t>
    </dgm:pt>
    <dgm:pt modelId="{CABB3379-0DF1-4BD6-A368-04623DDDC496}" type="parTrans" cxnId="{4FE9E248-446C-4F1F-82DF-1B23485901B5}">
      <dgm:prSet/>
      <dgm:spPr/>
      <dgm:t>
        <a:bodyPr/>
        <a:lstStyle/>
        <a:p>
          <a:endParaRPr lang="hu-HU"/>
        </a:p>
      </dgm:t>
    </dgm:pt>
    <dgm:pt modelId="{66B12865-CDFE-404E-9347-B4AF38C588FF}" type="sibTrans" cxnId="{4FE9E248-446C-4F1F-82DF-1B23485901B5}">
      <dgm:prSet/>
      <dgm:spPr/>
      <dgm:t>
        <a:bodyPr/>
        <a:lstStyle/>
        <a:p>
          <a:endParaRPr lang="hu-HU"/>
        </a:p>
      </dgm:t>
    </dgm:pt>
    <dgm:pt modelId="{97F282D6-2545-401E-9BAC-140C6C09AE9D}">
      <dgm:prSet/>
      <dgm:spPr>
        <a:solidFill>
          <a:srgbClr val="1390CA"/>
        </a:solidFill>
      </dgm:spPr>
      <dgm:t>
        <a:bodyPr/>
        <a:lstStyle/>
        <a:p>
          <a:pPr>
            <a:spcAft>
              <a:spcPts val="0"/>
            </a:spcAft>
            <a:buNone/>
          </a:pPr>
          <a:r>
            <a:rPr lang="hu-HU" b="1" dirty="0">
              <a:solidFill>
                <a:schemeClr val="bg1"/>
              </a:solidFill>
              <a:latin typeface="Gill Sans MT" panose="020B0502020104020203" pitchFamily="34" charset="-18"/>
              <a:ea typeface="Roboto" pitchFamily="2" charset="0"/>
            </a:rPr>
            <a:t>+5% támogatás vállalati IKT pályázatokban!</a:t>
          </a:r>
        </a:p>
      </dgm:t>
    </dgm:pt>
    <dgm:pt modelId="{9A7F4DE1-B166-43B1-9F7D-7A7E93C57991}" type="parTrans" cxnId="{FEF14851-7C3E-49FA-874A-C275512DF380}">
      <dgm:prSet/>
      <dgm:spPr/>
      <dgm:t>
        <a:bodyPr/>
        <a:lstStyle/>
        <a:p>
          <a:endParaRPr lang="hu-HU"/>
        </a:p>
      </dgm:t>
    </dgm:pt>
    <dgm:pt modelId="{76120142-FFD8-4CCD-8678-ED45BDC2A871}" type="sibTrans" cxnId="{FEF14851-7C3E-49FA-874A-C275512DF380}">
      <dgm:prSet/>
      <dgm:spPr/>
      <dgm:t>
        <a:bodyPr/>
        <a:lstStyle/>
        <a:p>
          <a:endParaRPr lang="hu-HU"/>
        </a:p>
      </dgm:t>
    </dgm:pt>
    <dgm:pt modelId="{0838B664-0864-4709-B544-F7BDAC3F6DC0}">
      <dgm:prSet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endParaRPr lang="hu-HU" b="1" dirty="0">
            <a:solidFill>
              <a:schemeClr val="bg1"/>
            </a:solidFill>
            <a:latin typeface="Gill Sans MT" panose="020B0502020104020203" pitchFamily="34" charset="-18"/>
            <a:ea typeface="Roboto" pitchFamily="2" charset="0"/>
          </a:endParaRPr>
        </a:p>
      </dgm:t>
    </dgm:pt>
    <dgm:pt modelId="{E768C5C3-1D8F-4200-952D-FB05333A4FAC}" type="parTrans" cxnId="{EF58B6EF-F787-4C11-A815-75AABBE3F36E}">
      <dgm:prSet/>
      <dgm:spPr/>
      <dgm:t>
        <a:bodyPr/>
        <a:lstStyle/>
        <a:p>
          <a:endParaRPr lang="hu-HU"/>
        </a:p>
      </dgm:t>
    </dgm:pt>
    <dgm:pt modelId="{DADF5A8A-6521-45E6-9037-3CADCAE747D1}" type="sibTrans" cxnId="{EF58B6EF-F787-4C11-A815-75AABBE3F36E}">
      <dgm:prSet/>
      <dgm:spPr/>
      <dgm:t>
        <a:bodyPr/>
        <a:lstStyle/>
        <a:p>
          <a:endParaRPr lang="hu-HU"/>
        </a:p>
      </dgm:t>
    </dgm:pt>
    <dgm:pt modelId="{30C880C8-553E-4825-98EA-1EB7A1B8F35B}">
      <dgm:prSet phldrT="[Szöveg]"/>
      <dgm:spPr>
        <a:solidFill>
          <a:srgbClr val="94D5F3"/>
        </a:solidFill>
      </dgm:spPr>
      <dgm:t>
        <a:bodyPr/>
        <a:lstStyle/>
        <a:p>
          <a:pPr>
            <a:buNone/>
          </a:pPr>
          <a:endParaRPr lang="hu-HU" dirty="0">
            <a:solidFill>
              <a:srgbClr val="0E4484"/>
            </a:solidFill>
            <a:latin typeface="Gill Sans MT" panose="020B0502020104020203" pitchFamily="34" charset="-18"/>
          </a:endParaRPr>
        </a:p>
      </dgm:t>
    </dgm:pt>
    <dgm:pt modelId="{03310433-75B8-437A-94FE-A6C5858006A7}" type="parTrans" cxnId="{BD2A4A61-8386-4201-B9F4-16A5355940AE}">
      <dgm:prSet/>
      <dgm:spPr/>
      <dgm:t>
        <a:bodyPr/>
        <a:lstStyle/>
        <a:p>
          <a:endParaRPr lang="hu-HU"/>
        </a:p>
      </dgm:t>
    </dgm:pt>
    <dgm:pt modelId="{F00F5C0A-D157-4361-B97B-FC8EFCE9C320}" type="sibTrans" cxnId="{BD2A4A61-8386-4201-B9F4-16A5355940AE}">
      <dgm:prSet/>
      <dgm:spPr/>
      <dgm:t>
        <a:bodyPr/>
        <a:lstStyle/>
        <a:p>
          <a:endParaRPr lang="hu-HU"/>
        </a:p>
      </dgm:t>
    </dgm:pt>
    <dgm:pt modelId="{B9160CCA-2B13-4FFD-B826-254D0C9462BB}">
      <dgm:prSet phldrT="[Szöveg]"/>
      <dgm:spPr>
        <a:solidFill>
          <a:srgbClr val="94D5F3"/>
        </a:solidFill>
      </dgm:spPr>
      <dgm:t>
        <a:bodyPr/>
        <a:lstStyle/>
        <a:p>
          <a:pPr>
            <a:buNone/>
          </a:pPr>
          <a:endParaRPr lang="hu-HU" b="1" dirty="0">
            <a:solidFill>
              <a:srgbClr val="0E4484"/>
            </a:solidFill>
            <a:latin typeface="Gill Sans MT" panose="020B0502020104020203" pitchFamily="34" charset="-18"/>
          </a:endParaRPr>
        </a:p>
      </dgm:t>
    </dgm:pt>
    <dgm:pt modelId="{EC09A91C-E6CB-49DE-AA99-6577039BF24D}" type="parTrans" cxnId="{F2EC71AB-2827-4C6F-9CB1-52A3D1C12E88}">
      <dgm:prSet/>
      <dgm:spPr/>
      <dgm:t>
        <a:bodyPr/>
        <a:lstStyle/>
        <a:p>
          <a:endParaRPr lang="hu-HU"/>
        </a:p>
      </dgm:t>
    </dgm:pt>
    <dgm:pt modelId="{0A12061D-1F19-4170-A4B6-2827BC460ABA}" type="sibTrans" cxnId="{F2EC71AB-2827-4C6F-9CB1-52A3D1C12E88}">
      <dgm:prSet/>
      <dgm:spPr/>
      <dgm:t>
        <a:bodyPr/>
        <a:lstStyle/>
        <a:p>
          <a:endParaRPr lang="hu-HU"/>
        </a:p>
      </dgm:t>
    </dgm:pt>
    <dgm:pt modelId="{0E1D26A9-E724-4C60-9E8A-405BE0C46CD2}">
      <dgm:prSet phldrT="[Szöveg]"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r>
            <a:rPr lang="hu-HU" dirty="0">
              <a:solidFill>
                <a:schemeClr val="bg1"/>
              </a:solidFill>
              <a:latin typeface="Gill Sans MT" panose="020B0502020104020203" pitchFamily="34" charset="-18"/>
            </a:rPr>
            <a:t>Személyes IKT tanácsadó hálózat</a:t>
          </a:r>
        </a:p>
      </dgm:t>
    </dgm:pt>
    <dgm:pt modelId="{99A8A7F6-6B02-49C6-9619-35555983055D}" type="parTrans" cxnId="{5B1104C1-A80D-4717-8497-04006A4933A6}">
      <dgm:prSet/>
      <dgm:spPr/>
      <dgm:t>
        <a:bodyPr/>
        <a:lstStyle/>
        <a:p>
          <a:endParaRPr lang="hu-HU"/>
        </a:p>
      </dgm:t>
    </dgm:pt>
    <dgm:pt modelId="{7189C3D6-51B7-43C2-83A8-52D7D4FB802B}" type="sibTrans" cxnId="{5B1104C1-A80D-4717-8497-04006A4933A6}">
      <dgm:prSet/>
      <dgm:spPr/>
      <dgm:t>
        <a:bodyPr/>
        <a:lstStyle/>
        <a:p>
          <a:endParaRPr lang="hu-HU"/>
        </a:p>
      </dgm:t>
    </dgm:pt>
    <dgm:pt modelId="{6F65788F-E4E3-4CDC-8F8E-C522DDA37ACB}">
      <dgm:prSet phldrT="[Szöveg]"/>
      <dgm:spPr>
        <a:solidFill>
          <a:srgbClr val="1390CA"/>
        </a:solidFill>
      </dgm:spPr>
      <dgm:t>
        <a:bodyPr/>
        <a:lstStyle/>
        <a:p>
          <a:pPr>
            <a:spcAft>
              <a:spcPct val="15000"/>
            </a:spcAft>
            <a:buNone/>
          </a:pPr>
          <a:endParaRPr lang="hu-HU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1900C198-0A89-43E7-A4B4-B02EFD68FD91}" type="parTrans" cxnId="{E32A8CD2-0738-4485-B8CE-0ABE39C90973}">
      <dgm:prSet/>
      <dgm:spPr/>
      <dgm:t>
        <a:bodyPr/>
        <a:lstStyle/>
        <a:p>
          <a:endParaRPr lang="hu-HU"/>
        </a:p>
      </dgm:t>
    </dgm:pt>
    <dgm:pt modelId="{58F1420B-6143-4E90-9BC0-4ADB157EA24F}" type="sibTrans" cxnId="{E32A8CD2-0738-4485-B8CE-0ABE39C90973}">
      <dgm:prSet/>
      <dgm:spPr/>
      <dgm:t>
        <a:bodyPr/>
        <a:lstStyle/>
        <a:p>
          <a:endParaRPr lang="hu-HU"/>
        </a:p>
      </dgm:t>
    </dgm:pt>
    <dgm:pt modelId="{117E9C2A-3C7C-4229-BFC9-900FFEDCFEE6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r>
            <a:rPr lang="hu-HU" b="1" dirty="0">
              <a:solidFill>
                <a:schemeClr val="bg1"/>
              </a:solidFill>
              <a:latin typeface="Gill Sans MT" panose="020B0502020104020203" pitchFamily="34" charset="-18"/>
            </a:rPr>
            <a:t>IKT termékbörze, </a:t>
          </a:r>
          <a:r>
            <a:rPr lang="hu-HU" dirty="0">
              <a:solidFill>
                <a:schemeClr val="bg1"/>
              </a:solidFill>
              <a:latin typeface="Gill Sans MT" panose="020B0502020104020203" pitchFamily="34" charset="-18"/>
            </a:rPr>
            <a:t>minősített szállítói kiállítók</a:t>
          </a:r>
        </a:p>
      </dgm:t>
    </dgm:pt>
    <dgm:pt modelId="{89B83BDE-92AE-4599-82DF-A5C64C952A3D}" type="parTrans" cxnId="{22ACF59A-39D7-482B-B75F-13B97B1F2501}">
      <dgm:prSet/>
      <dgm:spPr/>
      <dgm:t>
        <a:bodyPr/>
        <a:lstStyle/>
        <a:p>
          <a:endParaRPr lang="hu-HU"/>
        </a:p>
      </dgm:t>
    </dgm:pt>
    <dgm:pt modelId="{1B2FE897-5CF3-4086-99B9-687129CEE4D9}" type="sibTrans" cxnId="{22ACF59A-39D7-482B-B75F-13B97B1F2501}">
      <dgm:prSet/>
      <dgm:spPr/>
      <dgm:t>
        <a:bodyPr/>
        <a:lstStyle/>
        <a:p>
          <a:endParaRPr lang="hu-HU"/>
        </a:p>
      </dgm:t>
    </dgm:pt>
    <dgm:pt modelId="{B89619D5-6079-4A30-BBDA-03A9D7CE51E0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r>
            <a:rPr lang="hu-HU" b="1" dirty="0">
              <a:solidFill>
                <a:schemeClr val="bg1"/>
              </a:solidFill>
              <a:latin typeface="Gill Sans MT" panose="020B0502020104020203" pitchFamily="34" charset="-18"/>
              <a:ea typeface="Roboto" pitchFamily="2" charset="0"/>
            </a:rPr>
            <a:t>Országos kampány</a:t>
          </a:r>
          <a:r>
            <a:rPr lang="hu-HU" b="0" dirty="0">
              <a:solidFill>
                <a:schemeClr val="bg1"/>
              </a:solidFill>
              <a:latin typeface="Gill Sans MT" panose="020B0502020104020203" pitchFamily="34" charset="-18"/>
              <a:ea typeface="Roboto" pitchFamily="2" charset="0"/>
            </a:rPr>
            <a:t>  </a:t>
          </a:r>
          <a:r>
            <a:rPr lang="hu-HU" i="1" dirty="0">
              <a:solidFill>
                <a:schemeClr val="bg1"/>
              </a:solidFill>
              <a:latin typeface="Gill Sans MT" panose="020B0502020104020203" pitchFamily="34" charset="-18"/>
            </a:rPr>
            <a:t>(KMR kivétel!)</a:t>
          </a:r>
          <a:endParaRPr lang="hu-HU" b="0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43A59660-D5CA-443D-914A-06510EC3C38B}" type="parTrans" cxnId="{1CFA520F-69E1-409E-A548-D497C16AD5E4}">
      <dgm:prSet/>
      <dgm:spPr/>
      <dgm:t>
        <a:bodyPr/>
        <a:lstStyle/>
        <a:p>
          <a:endParaRPr lang="hu-HU"/>
        </a:p>
      </dgm:t>
    </dgm:pt>
    <dgm:pt modelId="{A6BDBD6E-DA2B-4106-9F95-BF7004650FEA}" type="sibTrans" cxnId="{1CFA520F-69E1-409E-A548-D497C16AD5E4}">
      <dgm:prSet/>
      <dgm:spPr/>
      <dgm:t>
        <a:bodyPr/>
        <a:lstStyle/>
        <a:p>
          <a:endParaRPr lang="hu-HU"/>
        </a:p>
      </dgm:t>
    </dgm:pt>
    <dgm:pt modelId="{0E72F464-8FD0-4FF3-9913-6BFECBD52E24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endParaRPr lang="hu-HU" b="0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C94B0AF6-C6CA-497C-A80D-AF971221C0DB}" type="parTrans" cxnId="{A204B67E-1195-4B7F-842F-11042E341799}">
      <dgm:prSet/>
      <dgm:spPr/>
      <dgm:t>
        <a:bodyPr/>
        <a:lstStyle/>
        <a:p>
          <a:endParaRPr lang="hu-HU"/>
        </a:p>
      </dgm:t>
    </dgm:pt>
    <dgm:pt modelId="{A852842C-C913-4E53-A15D-891890AFA0C8}" type="sibTrans" cxnId="{A204B67E-1195-4B7F-842F-11042E341799}">
      <dgm:prSet/>
      <dgm:spPr/>
      <dgm:t>
        <a:bodyPr/>
        <a:lstStyle/>
        <a:p>
          <a:endParaRPr lang="hu-HU"/>
        </a:p>
      </dgm:t>
    </dgm:pt>
    <dgm:pt modelId="{1C1D8A1F-D1C9-4934-9A1F-CE19E76536A0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r>
            <a:rPr lang="hu-HU" dirty="0">
              <a:solidFill>
                <a:schemeClr val="bg1"/>
              </a:solidFill>
              <a:latin typeface="Gill Sans MT" panose="020B0502020104020203" pitchFamily="34" charset="-18"/>
            </a:rPr>
            <a:t>Elismert szakterületi előadók, interaktivitás</a:t>
          </a:r>
        </a:p>
      </dgm:t>
    </dgm:pt>
    <dgm:pt modelId="{E64479D4-FCDE-471D-A937-34374A5C8313}" type="parTrans" cxnId="{15FB0F48-1E3F-4B1E-991F-ECCC044716DC}">
      <dgm:prSet/>
      <dgm:spPr/>
      <dgm:t>
        <a:bodyPr/>
        <a:lstStyle/>
        <a:p>
          <a:endParaRPr lang="hu-HU"/>
        </a:p>
      </dgm:t>
    </dgm:pt>
    <dgm:pt modelId="{AD426821-D3D8-42E0-9DB3-4A808E3FFB68}" type="sibTrans" cxnId="{15FB0F48-1E3F-4B1E-991F-ECCC044716DC}">
      <dgm:prSet/>
      <dgm:spPr/>
      <dgm:t>
        <a:bodyPr/>
        <a:lstStyle/>
        <a:p>
          <a:endParaRPr lang="hu-HU"/>
        </a:p>
      </dgm:t>
    </dgm:pt>
    <dgm:pt modelId="{2AD137FF-FBE4-4B64-9EEE-2355C1826BF9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endParaRPr lang="hu-HU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E839470A-284D-40CE-B4E8-069369C148F8}" type="parTrans" cxnId="{6BD4BF74-6025-42A0-9591-21F6043527AC}">
      <dgm:prSet/>
      <dgm:spPr/>
      <dgm:t>
        <a:bodyPr/>
        <a:lstStyle/>
        <a:p>
          <a:endParaRPr lang="hu-HU"/>
        </a:p>
      </dgm:t>
    </dgm:pt>
    <dgm:pt modelId="{0F547927-7012-41DD-B80E-D09170F81B9A}" type="sibTrans" cxnId="{6BD4BF74-6025-42A0-9591-21F6043527AC}">
      <dgm:prSet/>
      <dgm:spPr/>
      <dgm:t>
        <a:bodyPr/>
        <a:lstStyle/>
        <a:p>
          <a:endParaRPr lang="hu-HU"/>
        </a:p>
      </dgm:t>
    </dgm:pt>
    <dgm:pt modelId="{196EC815-C5C5-4EAF-87F9-43F09C42FE6E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r>
            <a:rPr lang="hu-HU" b="0" i="1" dirty="0">
              <a:solidFill>
                <a:schemeClr val="bg1"/>
              </a:solidFill>
              <a:latin typeface="Gill Sans MT" panose="020B0502020104020203" pitchFamily="34" charset="-18"/>
            </a:rPr>
            <a:t>(</a:t>
          </a:r>
          <a:r>
            <a:rPr lang="hu-HU" b="0" i="1" dirty="0" err="1">
              <a:solidFill>
                <a:schemeClr val="bg1"/>
              </a:solidFill>
              <a:latin typeface="Gill Sans MT" panose="020B0502020104020203" pitchFamily="34" charset="-18"/>
            </a:rPr>
            <a:t>eLearning</a:t>
          </a:r>
          <a:r>
            <a:rPr lang="hu-HU" b="0" i="1" dirty="0">
              <a:solidFill>
                <a:schemeClr val="bg1"/>
              </a:solidFill>
              <a:latin typeface="Gill Sans MT" panose="020B0502020104020203" pitchFamily="34" charset="-18"/>
            </a:rPr>
            <a:t> Minőségi Díj - 2017, I. helyezés)</a:t>
          </a:r>
        </a:p>
      </dgm:t>
    </dgm:pt>
    <dgm:pt modelId="{CE91C5C8-4F2B-41B9-86A4-74CC618B2DA4}" type="parTrans" cxnId="{F4BF6372-4957-4754-B70F-995B25EE4D73}">
      <dgm:prSet/>
      <dgm:spPr/>
      <dgm:t>
        <a:bodyPr/>
        <a:lstStyle/>
        <a:p>
          <a:endParaRPr lang="hu-HU"/>
        </a:p>
      </dgm:t>
    </dgm:pt>
    <dgm:pt modelId="{61DE5703-30EB-4726-9734-12E2A5AE5D08}" type="sibTrans" cxnId="{F4BF6372-4957-4754-B70F-995B25EE4D73}">
      <dgm:prSet/>
      <dgm:spPr/>
      <dgm:t>
        <a:bodyPr/>
        <a:lstStyle/>
        <a:p>
          <a:endParaRPr lang="hu-HU"/>
        </a:p>
      </dgm:t>
    </dgm:pt>
    <dgm:pt modelId="{1F3210E2-8BA1-4EDD-801B-2580F37C79AB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r>
            <a:rPr lang="hu-HU" b="0" i="0" dirty="0">
              <a:solidFill>
                <a:schemeClr val="bg1"/>
              </a:solidFill>
              <a:latin typeface="Gill Sans MT" panose="020B0502020104020203" pitchFamily="34" charset="-18"/>
            </a:rPr>
            <a:t>Témacsoport szerint rendezett, áttekinthető felhasználóbarát struktúra</a:t>
          </a:r>
          <a:endParaRPr lang="hu-HU" b="0" i="1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52406005-92F1-46BB-ABB4-992EA211B7A8}" type="parTrans" cxnId="{7C023462-807C-4BE7-9570-3D282A6FA8DF}">
      <dgm:prSet/>
      <dgm:spPr/>
      <dgm:t>
        <a:bodyPr/>
        <a:lstStyle/>
        <a:p>
          <a:endParaRPr lang="hu-HU"/>
        </a:p>
      </dgm:t>
    </dgm:pt>
    <dgm:pt modelId="{EA3715A2-07CA-46FB-9733-A7BDA6AB451E}" type="sibTrans" cxnId="{7C023462-807C-4BE7-9570-3D282A6FA8DF}">
      <dgm:prSet/>
      <dgm:spPr/>
      <dgm:t>
        <a:bodyPr/>
        <a:lstStyle/>
        <a:p>
          <a:endParaRPr lang="hu-HU"/>
        </a:p>
      </dgm:t>
    </dgm:pt>
    <dgm:pt modelId="{9168B8F0-56E5-4ABB-92A1-A12EE07C7F99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endParaRPr lang="hu-HU" b="0" i="1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263D474D-88E5-47F4-9E5C-1F246F73CF10}" type="parTrans" cxnId="{B2FDE8E1-ADEA-4906-96E0-72B005CCD11E}">
      <dgm:prSet/>
      <dgm:spPr/>
      <dgm:t>
        <a:bodyPr/>
        <a:lstStyle/>
        <a:p>
          <a:endParaRPr lang="hu-HU"/>
        </a:p>
      </dgm:t>
    </dgm:pt>
    <dgm:pt modelId="{8ACDE6BA-79B7-4E8E-AB5E-DDB6319E6A2E}" type="sibTrans" cxnId="{B2FDE8E1-ADEA-4906-96E0-72B005CCD11E}">
      <dgm:prSet/>
      <dgm:spPr/>
      <dgm:t>
        <a:bodyPr/>
        <a:lstStyle/>
        <a:p>
          <a:endParaRPr lang="hu-HU"/>
        </a:p>
      </dgm:t>
    </dgm:pt>
    <dgm:pt modelId="{EF27F62D-1104-45BF-BC2D-126196D54CB9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endParaRPr lang="hu-HU" b="0" i="1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92F54C39-9DB6-4DEE-8BAC-FBA9CCAA98E7}" type="parTrans" cxnId="{67BC022B-2D86-4F64-9F21-B9748FBB4289}">
      <dgm:prSet/>
      <dgm:spPr/>
      <dgm:t>
        <a:bodyPr/>
        <a:lstStyle/>
        <a:p>
          <a:endParaRPr lang="hu-HU"/>
        </a:p>
      </dgm:t>
    </dgm:pt>
    <dgm:pt modelId="{7060A6D7-2313-4A57-8852-E33E7B5B1229}" type="sibTrans" cxnId="{67BC022B-2D86-4F64-9F21-B9748FBB4289}">
      <dgm:prSet/>
      <dgm:spPr/>
      <dgm:t>
        <a:bodyPr/>
        <a:lstStyle/>
        <a:p>
          <a:endParaRPr lang="hu-HU"/>
        </a:p>
      </dgm:t>
    </dgm:pt>
    <dgm:pt modelId="{85C1DAFE-7FAB-4EBF-A32A-B84718E20A11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r>
            <a:rPr lang="hu-HU" b="0" i="0" dirty="0">
              <a:solidFill>
                <a:schemeClr val="bg1"/>
              </a:solidFill>
              <a:latin typeface="Gill Sans MT" panose="020B0502020104020203" pitchFamily="34" charset="-18"/>
            </a:rPr>
            <a:t>Könnyen fogyasztható, érthető nyelvezet, testközeli esetpéldák</a:t>
          </a:r>
        </a:p>
      </dgm:t>
    </dgm:pt>
    <dgm:pt modelId="{B2C2E77A-A729-44B1-8591-7A94A95D2682}" type="parTrans" cxnId="{27B321CC-7914-4876-BB77-C51D6B7FAFD6}">
      <dgm:prSet/>
      <dgm:spPr/>
      <dgm:t>
        <a:bodyPr/>
        <a:lstStyle/>
        <a:p>
          <a:endParaRPr lang="hu-HU"/>
        </a:p>
      </dgm:t>
    </dgm:pt>
    <dgm:pt modelId="{812DCCCA-8684-4BAE-AA1B-5D7A8F0678F7}" type="sibTrans" cxnId="{27B321CC-7914-4876-BB77-C51D6B7FAFD6}">
      <dgm:prSet/>
      <dgm:spPr/>
      <dgm:t>
        <a:bodyPr/>
        <a:lstStyle/>
        <a:p>
          <a:endParaRPr lang="hu-HU"/>
        </a:p>
      </dgm:t>
    </dgm:pt>
    <dgm:pt modelId="{28254141-26B7-4033-B836-8CDDAE41F2F1}">
      <dgm:prSet phldrT="[Szöveg]"/>
      <dgm:spPr>
        <a:solidFill>
          <a:srgbClr val="1486C1"/>
        </a:solidFill>
      </dgm:spPr>
      <dgm:t>
        <a:bodyPr/>
        <a:lstStyle/>
        <a:p>
          <a:pPr>
            <a:buNone/>
          </a:pPr>
          <a:endParaRPr lang="hu-HU" b="0" i="1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57F4A7A1-EC93-4D5F-9651-617518A19178}" type="parTrans" cxnId="{48E80E47-90BF-42AB-98E2-C8BF4A737F28}">
      <dgm:prSet/>
      <dgm:spPr/>
      <dgm:t>
        <a:bodyPr/>
        <a:lstStyle/>
        <a:p>
          <a:endParaRPr lang="hu-HU"/>
        </a:p>
      </dgm:t>
    </dgm:pt>
    <dgm:pt modelId="{404CECB5-0E26-4508-B3B9-AABA1C77FDDC}" type="sibTrans" cxnId="{48E80E47-90BF-42AB-98E2-C8BF4A737F28}">
      <dgm:prSet/>
      <dgm:spPr/>
      <dgm:t>
        <a:bodyPr/>
        <a:lstStyle/>
        <a:p>
          <a:endParaRPr lang="hu-HU"/>
        </a:p>
      </dgm:t>
    </dgm:pt>
    <dgm:pt modelId="{2EBFF230-5BAF-4A2A-8D33-622535E8CDE5}">
      <dgm:prSet phldrT="[Szöveg]"/>
      <dgm:spPr>
        <a:solidFill>
          <a:srgbClr val="F19444"/>
        </a:solidFill>
      </dgm:spPr>
      <dgm:t>
        <a:bodyPr/>
        <a:lstStyle/>
        <a:p>
          <a:pPr>
            <a:buNone/>
          </a:pPr>
          <a:endParaRPr lang="hu-HU" dirty="0">
            <a:solidFill>
              <a:schemeClr val="bg1"/>
            </a:solidFill>
            <a:latin typeface="Gill Sans MT" panose="020B0502020104020203" pitchFamily="34" charset="-18"/>
          </a:endParaRPr>
        </a:p>
      </dgm:t>
    </dgm:pt>
    <dgm:pt modelId="{809C98E6-F16D-48C3-9794-6759AC0A8DDE}" type="sibTrans" cxnId="{956B335E-2F86-40E6-9B60-729718EB0756}">
      <dgm:prSet/>
      <dgm:spPr/>
      <dgm:t>
        <a:bodyPr/>
        <a:lstStyle/>
        <a:p>
          <a:endParaRPr lang="hu-HU"/>
        </a:p>
      </dgm:t>
    </dgm:pt>
    <dgm:pt modelId="{80783618-4030-46B5-AF64-2AFB91AC2B59}" type="parTrans" cxnId="{956B335E-2F86-40E6-9B60-729718EB0756}">
      <dgm:prSet/>
      <dgm:spPr/>
      <dgm:t>
        <a:bodyPr/>
        <a:lstStyle/>
        <a:p>
          <a:endParaRPr lang="hu-HU"/>
        </a:p>
      </dgm:t>
    </dgm:pt>
    <dgm:pt modelId="{4CD7687E-5DE8-4CA3-B863-AD1B1E7579C8}" type="pres">
      <dgm:prSet presAssocID="{A975D6D1-6B81-4AD3-8789-FAA631D5D2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DC8BA021-2440-493C-88E3-63531FCFD433}" type="pres">
      <dgm:prSet presAssocID="{EE2CECD5-DEDE-460B-A65A-6AAEFB0F12F6}" presName="composite" presStyleCnt="0"/>
      <dgm:spPr/>
    </dgm:pt>
    <dgm:pt modelId="{411E11D4-8951-4B46-9890-0A3CDA523DAA}" type="pres">
      <dgm:prSet presAssocID="{EE2CECD5-DEDE-460B-A65A-6AAEFB0F12F6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C0F45C2-9604-4D60-8853-ABD71A7EAD40}" type="pres">
      <dgm:prSet presAssocID="{EE2CECD5-DEDE-460B-A65A-6AAEFB0F12F6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0FE42E1-731D-487A-BDDB-042F1DA11DA0}" type="pres">
      <dgm:prSet presAssocID="{83EEFC47-6A88-4D2A-8FAD-6F553FBA01AB}" presName="space" presStyleCnt="0"/>
      <dgm:spPr/>
    </dgm:pt>
    <dgm:pt modelId="{94EDA0BA-C977-4812-85CF-52DB63D36E03}" type="pres">
      <dgm:prSet presAssocID="{D7195BD0-EFC4-4283-B74D-26C23A9DD3DE}" presName="composite" presStyleCnt="0"/>
      <dgm:spPr/>
    </dgm:pt>
    <dgm:pt modelId="{1CB58CEC-5CCD-4083-83B1-B7C8F1CE1E67}" type="pres">
      <dgm:prSet presAssocID="{D7195BD0-EFC4-4283-B74D-26C23A9DD3DE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AC16C7F-B4F2-4088-B00A-3C6E4EC4E145}" type="pres">
      <dgm:prSet presAssocID="{D7195BD0-EFC4-4283-B74D-26C23A9DD3DE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C83109F3-07C8-4C45-8FF9-DA72F555D744}" type="pres">
      <dgm:prSet presAssocID="{1AB23903-AD4B-4E36-B299-3B45BBBDF1D6}" presName="space" presStyleCnt="0"/>
      <dgm:spPr/>
    </dgm:pt>
    <dgm:pt modelId="{C8EBFEEF-E9D6-4107-ABA8-3F9C89CB675C}" type="pres">
      <dgm:prSet presAssocID="{E72696EE-E15F-4839-8011-DF9BA8C497FF}" presName="composite" presStyleCnt="0"/>
      <dgm:spPr/>
    </dgm:pt>
    <dgm:pt modelId="{7C5FC14A-F833-4C84-96EE-64A0B5358AE7}" type="pres">
      <dgm:prSet presAssocID="{E72696EE-E15F-4839-8011-DF9BA8C497FF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BD4CDCE-CAF8-4618-8DB3-82E7D6B5766B}" type="pres">
      <dgm:prSet presAssocID="{E72696EE-E15F-4839-8011-DF9BA8C497FF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D7D2B9A-02B5-4977-B971-55B5F7475230}" type="pres">
      <dgm:prSet presAssocID="{AE85BD2B-F930-42FE-905D-6C3E00DEAEED}" presName="space" presStyleCnt="0"/>
      <dgm:spPr/>
    </dgm:pt>
    <dgm:pt modelId="{CB8B16CD-8C5C-4932-A2C8-AC317A5A99D3}" type="pres">
      <dgm:prSet presAssocID="{C679F5F9-24DF-45A0-A7CA-713A71923C73}" presName="composite" presStyleCnt="0"/>
      <dgm:spPr/>
    </dgm:pt>
    <dgm:pt modelId="{E147E62C-64EB-4B4E-96EF-EB7897062D8E}" type="pres">
      <dgm:prSet presAssocID="{C679F5F9-24DF-45A0-A7CA-713A71923C7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9CAFFD66-5E99-4EAF-8CDF-0E733ADBB8C5}" type="pres">
      <dgm:prSet presAssocID="{C679F5F9-24DF-45A0-A7CA-713A71923C73}" presName="desTx" presStyleLbl="alignAccFollowNode1" presStyleIdx="3" presStyleCnt="4" custLinFactNeighborX="166" custLinFactNeighborY="-152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E164B3AD-2C7C-4A77-AAED-E9AC681D716E}" type="presOf" srcId="{D7195BD0-EFC4-4283-B74D-26C23A9DD3DE}" destId="{1CB58CEC-5CCD-4083-83B1-B7C8F1CE1E67}" srcOrd="0" destOrd="0" presId="urn:microsoft.com/office/officeart/2005/8/layout/hList1"/>
    <dgm:cxn modelId="{5B1104C1-A80D-4717-8497-04006A4933A6}" srcId="{EE2CECD5-DEDE-460B-A65A-6AAEFB0F12F6}" destId="{0E1D26A9-E724-4C60-9E8A-405BE0C46CD2}" srcOrd="2" destOrd="0" parTransId="{99A8A7F6-6B02-49C6-9619-35555983055D}" sibTransId="{7189C3D6-51B7-43C2-83A8-52D7D4FB802B}"/>
    <dgm:cxn modelId="{BD2A4A61-8386-4201-B9F4-16A5355940AE}" srcId="{D7195BD0-EFC4-4283-B74D-26C23A9DD3DE}" destId="{30C880C8-553E-4825-98EA-1EB7A1B8F35B}" srcOrd="1" destOrd="0" parTransId="{03310433-75B8-437A-94FE-A6C5858006A7}" sibTransId="{F00F5C0A-D157-4361-B97B-FC8EFCE9C320}"/>
    <dgm:cxn modelId="{F4BF6372-4957-4754-B70F-995B25EE4D73}" srcId="{8FE51718-8DC4-4CF5-A001-AD3015661D09}" destId="{196EC815-C5C5-4EAF-87F9-43F09C42FE6E}" srcOrd="0" destOrd="0" parTransId="{CE91C5C8-4F2B-41B9-86A4-74CC618B2DA4}" sibTransId="{61DE5703-30EB-4726-9734-12E2A5AE5D08}"/>
    <dgm:cxn modelId="{6BD4BF74-6025-42A0-9591-21F6043527AC}" srcId="{E72696EE-E15F-4839-8011-DF9BA8C497FF}" destId="{2AD137FF-FBE4-4B64-9EEE-2355C1826BF9}" srcOrd="5" destOrd="0" parTransId="{E839470A-284D-40CE-B4E8-069369C148F8}" sibTransId="{0F547927-7012-41DD-B80E-D09170F81B9A}"/>
    <dgm:cxn modelId="{4FE9E248-446C-4F1F-82DF-1B23485901B5}" srcId="{EE2CECD5-DEDE-460B-A65A-6AAEFB0F12F6}" destId="{37D28E7C-B443-418F-A8C6-48EB6B00B198}" srcOrd="5" destOrd="0" parTransId="{CABB3379-0DF1-4BD6-A368-04623DDDC496}" sibTransId="{66B12865-CDFE-404E-9347-B4AF38C588FF}"/>
    <dgm:cxn modelId="{DAC29623-A353-4379-AC09-23E0B94EAFCB}" type="presOf" srcId="{0E1D26A9-E724-4C60-9E8A-405BE0C46CD2}" destId="{1C0F45C2-9604-4D60-8853-ABD71A7EAD40}" srcOrd="0" destOrd="2" presId="urn:microsoft.com/office/officeart/2005/8/layout/hList1"/>
    <dgm:cxn modelId="{458EC6DC-7662-4350-9D93-1F617257019A}" type="presOf" srcId="{E72696EE-E15F-4839-8011-DF9BA8C497FF}" destId="{7C5FC14A-F833-4C84-96EE-64A0B5358AE7}" srcOrd="0" destOrd="0" presId="urn:microsoft.com/office/officeart/2005/8/layout/hList1"/>
    <dgm:cxn modelId="{F2EC71AB-2827-4C6F-9CB1-52A3D1C12E88}" srcId="{D7195BD0-EFC4-4283-B74D-26C23A9DD3DE}" destId="{B9160CCA-2B13-4FFD-B826-254D0C9462BB}" srcOrd="3" destOrd="0" parTransId="{EC09A91C-E6CB-49DE-AA99-6577039BF24D}" sibTransId="{0A12061D-1F19-4170-A4B6-2827BC460ABA}"/>
    <dgm:cxn modelId="{956B335E-2F86-40E6-9B60-729718EB0756}" srcId="{E72696EE-E15F-4839-8011-DF9BA8C497FF}" destId="{2EBFF230-5BAF-4A2A-8D33-622535E8CDE5}" srcOrd="3" destOrd="0" parTransId="{80783618-4030-46B5-AF64-2AFB91AC2B59}" sibTransId="{809C98E6-F16D-48C3-9794-6759AC0A8DDE}"/>
    <dgm:cxn modelId="{A204B67E-1195-4B7F-842F-11042E341799}" srcId="{E72696EE-E15F-4839-8011-DF9BA8C497FF}" destId="{0E72F464-8FD0-4FF3-9913-6BFECBD52E24}" srcOrd="1" destOrd="0" parTransId="{C94B0AF6-C6CA-497C-A80D-AF971221C0DB}" sibTransId="{A852842C-C913-4E53-A15D-891890AFA0C8}"/>
    <dgm:cxn modelId="{15FB0F48-1E3F-4B1E-991F-ECCC044716DC}" srcId="{E72696EE-E15F-4839-8011-DF9BA8C497FF}" destId="{1C1D8A1F-D1C9-4934-9A1F-CE19E76536A0}" srcOrd="6" destOrd="0" parTransId="{E64479D4-FCDE-471D-A937-34374A5C8313}" sibTransId="{AD426821-D3D8-42E0-9DB3-4A808E3FFB68}"/>
    <dgm:cxn modelId="{4AE4DCAA-3D6B-4441-A9C5-6624D4018FEA}" type="presOf" srcId="{EE2CECD5-DEDE-460B-A65A-6AAEFB0F12F6}" destId="{411E11D4-8951-4B46-9890-0A3CDA523DAA}" srcOrd="0" destOrd="0" presId="urn:microsoft.com/office/officeart/2005/8/layout/hList1"/>
    <dgm:cxn modelId="{22ACF59A-39D7-482B-B75F-13B97B1F2501}" srcId="{E72696EE-E15F-4839-8011-DF9BA8C497FF}" destId="{117E9C2A-3C7C-4229-BFC9-900FFEDCFEE6}" srcOrd="4" destOrd="0" parTransId="{89B83BDE-92AE-4599-82DF-A5C64C952A3D}" sibTransId="{1B2FE897-5CF3-4086-99B9-687129CEE4D9}"/>
    <dgm:cxn modelId="{87810280-C12F-4C23-A3FA-C472578EC06E}" srcId="{EE2CECD5-DEDE-460B-A65A-6AAEFB0F12F6}" destId="{46F15C8E-9E8A-4E47-84CC-BE429D572559}" srcOrd="3" destOrd="0" parTransId="{A57ADFB1-723C-4379-8853-8A65B2F42C16}" sibTransId="{FB50CDA3-BFA1-4DC8-A627-2E31C7DCB0C9}"/>
    <dgm:cxn modelId="{F7A8FA62-96DF-42C4-847B-959DBD753E4A}" srcId="{A975D6D1-6B81-4AD3-8789-FAA631D5D267}" destId="{C679F5F9-24DF-45A0-A7CA-713A71923C73}" srcOrd="3" destOrd="0" parTransId="{3282C8A5-3427-4B55-9C22-88D540EC4CA7}" sibTransId="{5405CEE7-55E9-44D2-8C62-FCDA2B97AAE2}"/>
    <dgm:cxn modelId="{DE9F21BB-6A95-42B4-A886-E033524750CB}" type="presOf" srcId="{9168B8F0-56E5-4ABB-92A1-A12EE07C7F99}" destId="{9CAFFD66-5E99-4EAF-8CDF-0E733ADBB8C5}" srcOrd="0" destOrd="2" presId="urn:microsoft.com/office/officeart/2005/8/layout/hList1"/>
    <dgm:cxn modelId="{7C023462-807C-4BE7-9570-3D282A6FA8DF}" srcId="{C679F5F9-24DF-45A0-A7CA-713A71923C73}" destId="{1F3210E2-8BA1-4EDD-801B-2580F37C79AB}" srcOrd="1" destOrd="0" parTransId="{52406005-92F1-46BB-ABB4-992EA211B7A8}" sibTransId="{EA3715A2-07CA-46FB-9733-A7BDA6AB451E}"/>
    <dgm:cxn modelId="{D6337CC4-89C2-46F8-8476-682AEBFC28D4}" srcId="{D7195BD0-EFC4-4283-B74D-26C23A9DD3DE}" destId="{B7B1E4E7-18A1-469F-9FDE-FEB38AC0F5A0}" srcOrd="2" destOrd="0" parTransId="{5B374C55-247F-41F5-952E-661065EBB2A3}" sibTransId="{2B3E367B-585E-4B07-8F5D-633ED8978DFE}"/>
    <dgm:cxn modelId="{B2FDE8E1-ADEA-4906-96E0-72B005CCD11E}" srcId="{8FE51718-8DC4-4CF5-A001-AD3015661D09}" destId="{9168B8F0-56E5-4ABB-92A1-A12EE07C7F99}" srcOrd="1" destOrd="0" parTransId="{263D474D-88E5-47F4-9E5C-1F246F73CF10}" sibTransId="{8ACDE6BA-79B7-4E8E-AB5E-DDB6319E6A2E}"/>
    <dgm:cxn modelId="{5B3AA20E-ACEE-42D3-8839-CAA9F29928B9}" srcId="{C679F5F9-24DF-45A0-A7CA-713A71923C73}" destId="{8FE51718-8DC4-4CF5-A001-AD3015661D09}" srcOrd="0" destOrd="0" parTransId="{CD854C6C-33BE-4D56-A073-073B5E5D3912}" sibTransId="{53E68902-8F13-4EE9-BB76-F60FED55EBB7}"/>
    <dgm:cxn modelId="{B6CA92D7-F1F5-450F-8A52-A570386BCC49}" type="presOf" srcId="{B7B1E4E7-18A1-469F-9FDE-FEB38AC0F5A0}" destId="{8AC16C7F-B4F2-4088-B00A-3C6E4EC4E145}" srcOrd="0" destOrd="2" presId="urn:microsoft.com/office/officeart/2005/8/layout/hList1"/>
    <dgm:cxn modelId="{1CFA520F-69E1-409E-A548-D497C16AD5E4}" srcId="{E72696EE-E15F-4839-8011-DF9BA8C497FF}" destId="{B89619D5-6079-4A30-BBDA-03A9D7CE51E0}" srcOrd="2" destOrd="0" parTransId="{43A59660-D5CA-443D-914A-06510EC3C38B}" sibTransId="{A6BDBD6E-DA2B-4106-9F95-BF7004650FEA}"/>
    <dgm:cxn modelId="{09BE1647-7A47-433C-AAB2-BEDFD81FDB2C}" type="presOf" srcId="{8FE51718-8DC4-4CF5-A001-AD3015661D09}" destId="{9CAFFD66-5E99-4EAF-8CDF-0E733ADBB8C5}" srcOrd="0" destOrd="0" presId="urn:microsoft.com/office/officeart/2005/8/layout/hList1"/>
    <dgm:cxn modelId="{EB7994C1-91BE-4B4D-86F9-156F6A1FF6AE}" type="presOf" srcId="{28254141-26B7-4033-B836-8CDDAE41F2F1}" destId="{9CAFFD66-5E99-4EAF-8CDF-0E733ADBB8C5}" srcOrd="0" destOrd="4" presId="urn:microsoft.com/office/officeart/2005/8/layout/hList1"/>
    <dgm:cxn modelId="{5A04984E-935B-4993-B5AF-2B3980D36713}" srcId="{EE2CECD5-DEDE-460B-A65A-6AAEFB0F12F6}" destId="{DA215825-29FD-4603-9807-E40D8FCB5FBF}" srcOrd="4" destOrd="0" parTransId="{D431A40A-2EED-47B5-8BA2-6A099C8AE4D2}" sibTransId="{9E26D860-E3C6-4D9B-A97C-CB90E7A0B368}"/>
    <dgm:cxn modelId="{2C08A03D-56E0-4914-9E55-422B50FB7BC8}" type="presOf" srcId="{B89619D5-6079-4A30-BBDA-03A9D7CE51E0}" destId="{6BD4CDCE-CAF8-4618-8DB3-82E7D6B5766B}" srcOrd="0" destOrd="2" presId="urn:microsoft.com/office/officeart/2005/8/layout/hList1"/>
    <dgm:cxn modelId="{E730B56C-F099-4ED1-9721-8A0527A24353}" type="presOf" srcId="{117E9C2A-3C7C-4229-BFC9-900FFEDCFEE6}" destId="{6BD4CDCE-CAF8-4618-8DB3-82E7D6B5766B}" srcOrd="0" destOrd="4" presId="urn:microsoft.com/office/officeart/2005/8/layout/hList1"/>
    <dgm:cxn modelId="{7926FD5B-7CEA-4B7A-A955-966585C8D80E}" type="presOf" srcId="{B9160CCA-2B13-4FFD-B826-254D0C9462BB}" destId="{8AC16C7F-B4F2-4088-B00A-3C6E4EC4E145}" srcOrd="0" destOrd="3" presId="urn:microsoft.com/office/officeart/2005/8/layout/hList1"/>
    <dgm:cxn modelId="{C851C02F-DF44-4EE0-AACB-903F04D1F3A1}" type="presOf" srcId="{30C880C8-553E-4825-98EA-1EB7A1B8F35B}" destId="{8AC16C7F-B4F2-4088-B00A-3C6E4EC4E145}" srcOrd="0" destOrd="1" presId="urn:microsoft.com/office/officeart/2005/8/layout/hList1"/>
    <dgm:cxn modelId="{F56C8B46-4EFF-4804-92B0-9BC964463E8B}" type="presOf" srcId="{C6673A59-FC4F-465F-A0EE-986ABC456B90}" destId="{1C0F45C2-9604-4D60-8853-ABD71A7EAD40}" srcOrd="0" destOrd="0" presId="urn:microsoft.com/office/officeart/2005/8/layout/hList1"/>
    <dgm:cxn modelId="{9F5D5ED4-42F3-4218-8935-C0A8F287EAE0}" type="presOf" srcId="{6F65788F-E4E3-4CDC-8F8E-C522DDA37ACB}" destId="{1C0F45C2-9604-4D60-8853-ABD71A7EAD40}" srcOrd="0" destOrd="1" presId="urn:microsoft.com/office/officeart/2005/8/layout/hList1"/>
    <dgm:cxn modelId="{FD334FB0-D081-4A8C-8B8F-A8B6AFDE45AA}" type="presOf" srcId="{F0F2C338-4E81-4C0B-BB3A-B4B60D105A5E}" destId="{8AC16C7F-B4F2-4088-B00A-3C6E4EC4E145}" srcOrd="0" destOrd="4" presId="urn:microsoft.com/office/officeart/2005/8/layout/hList1"/>
    <dgm:cxn modelId="{F5A116C8-E5FB-4F3F-BDA3-27D25386ECC4}" type="presOf" srcId="{2EBFF230-5BAF-4A2A-8D33-622535E8CDE5}" destId="{6BD4CDCE-CAF8-4618-8DB3-82E7D6B5766B}" srcOrd="0" destOrd="3" presId="urn:microsoft.com/office/officeart/2005/8/layout/hList1"/>
    <dgm:cxn modelId="{48E80E47-90BF-42AB-98E2-C8BF4A737F28}" srcId="{C679F5F9-24DF-45A0-A7CA-713A71923C73}" destId="{28254141-26B7-4033-B836-8CDDAE41F2F1}" srcOrd="2" destOrd="0" parTransId="{57F4A7A1-EC93-4D5F-9651-617518A19178}" sibTransId="{404CECB5-0E26-4508-B3B9-AABA1C77FDDC}"/>
    <dgm:cxn modelId="{1181C60E-0D77-43A1-9359-4FF7A9830F69}" type="presOf" srcId="{C679F5F9-24DF-45A0-A7CA-713A71923C73}" destId="{E147E62C-64EB-4B4E-96EF-EB7897062D8E}" srcOrd="0" destOrd="0" presId="urn:microsoft.com/office/officeart/2005/8/layout/hList1"/>
    <dgm:cxn modelId="{B4A2D3D2-A508-4B88-89AD-7B61173D0A6D}" srcId="{EE2CECD5-DEDE-460B-A65A-6AAEFB0F12F6}" destId="{C6673A59-FC4F-465F-A0EE-986ABC456B90}" srcOrd="0" destOrd="0" parTransId="{AF1481C3-E115-4185-BC73-D60CE5BFF07A}" sibTransId="{89C0B2BA-63B6-468A-A1F0-0B043DC444F7}"/>
    <dgm:cxn modelId="{2D38A0DA-2948-4946-860D-ED0F60F24DF4}" type="presOf" srcId="{0E72F464-8FD0-4FF3-9913-6BFECBD52E24}" destId="{6BD4CDCE-CAF8-4618-8DB3-82E7D6B5766B}" srcOrd="0" destOrd="1" presId="urn:microsoft.com/office/officeart/2005/8/layout/hList1"/>
    <dgm:cxn modelId="{FF8DE3DE-AD97-41C3-81CB-E790A642D69A}" srcId="{A975D6D1-6B81-4AD3-8789-FAA631D5D267}" destId="{EE2CECD5-DEDE-460B-A65A-6AAEFB0F12F6}" srcOrd="0" destOrd="0" parTransId="{B54B8EFD-2996-4D59-9865-60FCA3732DB1}" sibTransId="{83EEFC47-6A88-4D2A-8FAD-6F553FBA01AB}"/>
    <dgm:cxn modelId="{25163CE1-46F1-446D-A45B-02103E55307A}" type="presOf" srcId="{97F282D6-2545-401E-9BAC-140C6C09AE9D}" destId="{1C0F45C2-9604-4D60-8853-ABD71A7EAD40}" srcOrd="0" destOrd="8" presId="urn:microsoft.com/office/officeart/2005/8/layout/hList1"/>
    <dgm:cxn modelId="{B6FCB5EC-0C5F-4037-9D74-E45C31BC2488}" srcId="{D7195BD0-EFC4-4283-B74D-26C23A9DD3DE}" destId="{7CEEE30A-99D4-4F72-83A8-218A40CEB425}" srcOrd="0" destOrd="0" parTransId="{978E88A1-73BA-45D1-9AEE-8391918EBB83}" sibTransId="{7F11EE73-C2D7-473D-8AC1-20EB984F52F1}"/>
    <dgm:cxn modelId="{FEF14851-7C3E-49FA-874A-C275512DF380}" srcId="{EE2CECD5-DEDE-460B-A65A-6AAEFB0F12F6}" destId="{97F282D6-2545-401E-9BAC-140C6C09AE9D}" srcOrd="8" destOrd="0" parTransId="{9A7F4DE1-B166-43B1-9F7D-7A7E93C57991}" sibTransId="{76120142-FFD8-4CCD-8678-ED45BDC2A871}"/>
    <dgm:cxn modelId="{C97740DA-1456-480B-B862-52DE78B94EA1}" type="presOf" srcId="{85C1DAFE-7FAB-4EBF-A32A-B84718E20A11}" destId="{9CAFFD66-5E99-4EAF-8CDF-0E733ADBB8C5}" srcOrd="0" destOrd="5" presId="urn:microsoft.com/office/officeart/2005/8/layout/hList1"/>
    <dgm:cxn modelId="{4082E94B-5B94-4699-BAE1-82EBD5534059}" srcId="{E72696EE-E15F-4839-8011-DF9BA8C497FF}" destId="{8ACC2194-10AA-443E-BC17-2C3C0C5AD757}" srcOrd="0" destOrd="0" parTransId="{A934C108-08F6-4643-8288-B9A62C438D2E}" sibTransId="{F287483A-51C1-49C0-9080-8FBDCD5C2938}"/>
    <dgm:cxn modelId="{E32A8CD2-0738-4485-B8CE-0ABE39C90973}" srcId="{EE2CECD5-DEDE-460B-A65A-6AAEFB0F12F6}" destId="{6F65788F-E4E3-4CDC-8F8E-C522DDA37ACB}" srcOrd="1" destOrd="0" parTransId="{1900C198-0A89-43E7-A4B4-B02EFD68FD91}" sibTransId="{58F1420B-6143-4E90-9BC0-4ADB157EA24F}"/>
    <dgm:cxn modelId="{EF58B6EF-F787-4C11-A815-75AABBE3F36E}" srcId="{EE2CECD5-DEDE-460B-A65A-6AAEFB0F12F6}" destId="{0838B664-0864-4709-B544-F7BDAC3F6DC0}" srcOrd="7" destOrd="0" parTransId="{E768C5C3-1D8F-4200-952D-FB05333A4FAC}" sibTransId="{DADF5A8A-6521-45E6-9037-3CADCAE747D1}"/>
    <dgm:cxn modelId="{A05AE3E0-477D-4BD0-B0BB-7B22A614979C}" type="presOf" srcId="{2AD137FF-FBE4-4B64-9EEE-2355C1826BF9}" destId="{6BD4CDCE-CAF8-4618-8DB3-82E7D6B5766B}" srcOrd="0" destOrd="5" presId="urn:microsoft.com/office/officeart/2005/8/layout/hList1"/>
    <dgm:cxn modelId="{DD8F1073-3CA7-485E-871D-0BDA91F49182}" type="presOf" srcId="{1C1D8A1F-D1C9-4934-9A1F-CE19E76536A0}" destId="{6BD4CDCE-CAF8-4618-8DB3-82E7D6B5766B}" srcOrd="0" destOrd="6" presId="urn:microsoft.com/office/officeart/2005/8/layout/hList1"/>
    <dgm:cxn modelId="{1F073412-5526-4A15-B7A4-8223322383FA}" type="presOf" srcId="{A975D6D1-6B81-4AD3-8789-FAA631D5D267}" destId="{4CD7687E-5DE8-4CA3-B863-AD1B1E7579C8}" srcOrd="0" destOrd="0" presId="urn:microsoft.com/office/officeart/2005/8/layout/hList1"/>
    <dgm:cxn modelId="{C6E7B504-3F1C-4C53-88B1-5C9E6679F649}" type="presOf" srcId="{0838B664-0864-4709-B544-F7BDAC3F6DC0}" destId="{1C0F45C2-9604-4D60-8853-ABD71A7EAD40}" srcOrd="0" destOrd="7" presId="urn:microsoft.com/office/officeart/2005/8/layout/hList1"/>
    <dgm:cxn modelId="{61999285-E67A-4EF8-A1A6-6ADCC5761C26}" srcId="{A975D6D1-6B81-4AD3-8789-FAA631D5D267}" destId="{E72696EE-E15F-4839-8011-DF9BA8C497FF}" srcOrd="2" destOrd="0" parTransId="{0DE73390-1A5E-479A-A80C-E163AF138348}" sibTransId="{AE85BD2B-F930-42FE-905D-6C3E00DEAEED}"/>
    <dgm:cxn modelId="{2C49AF3B-D5A9-45AA-B8FE-FC4FD3D42C1D}" srcId="{A975D6D1-6B81-4AD3-8789-FAA631D5D267}" destId="{D7195BD0-EFC4-4283-B74D-26C23A9DD3DE}" srcOrd="1" destOrd="0" parTransId="{0A5BC58B-7821-4F45-B7B8-120709CCC7DB}" sibTransId="{1AB23903-AD4B-4E36-B299-3B45BBBDF1D6}"/>
    <dgm:cxn modelId="{CECD8B69-9540-4A69-910E-2660FA848791}" type="presOf" srcId="{8ACC2194-10AA-443E-BC17-2C3C0C5AD757}" destId="{6BD4CDCE-CAF8-4618-8DB3-82E7D6B5766B}" srcOrd="0" destOrd="0" presId="urn:microsoft.com/office/officeart/2005/8/layout/hList1"/>
    <dgm:cxn modelId="{27B321CC-7914-4876-BB77-C51D6B7FAFD6}" srcId="{C679F5F9-24DF-45A0-A7CA-713A71923C73}" destId="{85C1DAFE-7FAB-4EBF-A32A-B84718E20A11}" srcOrd="3" destOrd="0" parTransId="{B2C2E77A-A729-44B1-8591-7A94A95D2682}" sibTransId="{812DCCCA-8684-4BAE-AA1B-5D7A8F0678F7}"/>
    <dgm:cxn modelId="{E07A85F5-2853-4AA3-B187-F687FC4C087F}" type="presOf" srcId="{EF27F62D-1104-45BF-BC2D-126196D54CB9}" destId="{9CAFFD66-5E99-4EAF-8CDF-0E733ADBB8C5}" srcOrd="0" destOrd="6" presId="urn:microsoft.com/office/officeart/2005/8/layout/hList1"/>
    <dgm:cxn modelId="{67BC022B-2D86-4F64-9F21-B9748FBB4289}" srcId="{C679F5F9-24DF-45A0-A7CA-713A71923C73}" destId="{EF27F62D-1104-45BF-BC2D-126196D54CB9}" srcOrd="4" destOrd="0" parTransId="{92F54C39-9DB6-4DEE-8BAC-FBA9CCAA98E7}" sibTransId="{7060A6D7-2313-4A57-8852-E33E7B5B1229}"/>
    <dgm:cxn modelId="{5A34E0B6-2D86-4949-8BCB-C5729150E798}" type="presOf" srcId="{46F15C8E-9E8A-4E47-84CC-BE429D572559}" destId="{1C0F45C2-9604-4D60-8853-ABD71A7EAD40}" srcOrd="0" destOrd="3" presId="urn:microsoft.com/office/officeart/2005/8/layout/hList1"/>
    <dgm:cxn modelId="{72F544F5-784D-485A-843E-D01CF3515A83}" type="presOf" srcId="{196EC815-C5C5-4EAF-87F9-43F09C42FE6E}" destId="{9CAFFD66-5E99-4EAF-8CDF-0E733ADBB8C5}" srcOrd="0" destOrd="1" presId="urn:microsoft.com/office/officeart/2005/8/layout/hList1"/>
    <dgm:cxn modelId="{025F3439-6A60-4C1A-B480-8A194AE0DFA2}" type="presOf" srcId="{DA215825-29FD-4603-9807-E40D8FCB5FBF}" destId="{1C0F45C2-9604-4D60-8853-ABD71A7EAD40}" srcOrd="0" destOrd="4" presId="urn:microsoft.com/office/officeart/2005/8/layout/hList1"/>
    <dgm:cxn modelId="{E455DA8C-E6C0-49AD-A066-A71E01C3F2AD}" type="presOf" srcId="{37D28E7C-B443-418F-A8C6-48EB6B00B198}" destId="{1C0F45C2-9604-4D60-8853-ABD71A7EAD40}" srcOrd="0" destOrd="5" presId="urn:microsoft.com/office/officeart/2005/8/layout/hList1"/>
    <dgm:cxn modelId="{58BAB5F8-68CB-4773-B9B5-ED00903D6D6C}" type="presOf" srcId="{1F3210E2-8BA1-4EDD-801B-2580F37C79AB}" destId="{9CAFFD66-5E99-4EAF-8CDF-0E733ADBB8C5}" srcOrd="0" destOrd="3" presId="urn:microsoft.com/office/officeart/2005/8/layout/hList1"/>
    <dgm:cxn modelId="{038FE378-8490-4A03-98F3-656436627FA2}" srcId="{EE2CECD5-DEDE-460B-A65A-6AAEFB0F12F6}" destId="{85094B7A-10C8-44C3-A1E2-09CE0CEC9867}" srcOrd="6" destOrd="0" parTransId="{FB378C05-5B69-455A-AE97-9F10F53D672C}" sibTransId="{6FE94001-2BC9-407F-90BD-581EF22CFB4C}"/>
    <dgm:cxn modelId="{30AD660C-EA51-4BAB-81B5-EFD64ACBD9CA}" srcId="{D7195BD0-EFC4-4283-B74D-26C23A9DD3DE}" destId="{F0F2C338-4E81-4C0B-BB3A-B4B60D105A5E}" srcOrd="4" destOrd="0" parTransId="{7311609D-D569-45A2-96BD-43CF064273CC}" sibTransId="{43F34E9F-61E6-4434-86A3-859596BFBE9E}"/>
    <dgm:cxn modelId="{15612A4B-E90D-48B9-933E-566D65B78A25}" type="presOf" srcId="{7CEEE30A-99D4-4F72-83A8-218A40CEB425}" destId="{8AC16C7F-B4F2-4088-B00A-3C6E4EC4E145}" srcOrd="0" destOrd="0" presId="urn:microsoft.com/office/officeart/2005/8/layout/hList1"/>
    <dgm:cxn modelId="{9DAE5677-8FDC-4B83-91DA-A804689C9842}" type="presOf" srcId="{85094B7A-10C8-44C3-A1E2-09CE0CEC9867}" destId="{1C0F45C2-9604-4D60-8853-ABD71A7EAD40}" srcOrd="0" destOrd="6" presId="urn:microsoft.com/office/officeart/2005/8/layout/hList1"/>
    <dgm:cxn modelId="{F382765B-25B5-43DB-BEE3-56D2182403CE}" type="presParOf" srcId="{4CD7687E-5DE8-4CA3-B863-AD1B1E7579C8}" destId="{DC8BA021-2440-493C-88E3-63531FCFD433}" srcOrd="0" destOrd="0" presId="urn:microsoft.com/office/officeart/2005/8/layout/hList1"/>
    <dgm:cxn modelId="{427A0A96-07A2-4A16-AE12-6E302FE367DA}" type="presParOf" srcId="{DC8BA021-2440-493C-88E3-63531FCFD433}" destId="{411E11D4-8951-4B46-9890-0A3CDA523DAA}" srcOrd="0" destOrd="0" presId="urn:microsoft.com/office/officeart/2005/8/layout/hList1"/>
    <dgm:cxn modelId="{8B9EE2B3-71DD-44F2-86DA-4A66C110CDA9}" type="presParOf" srcId="{DC8BA021-2440-493C-88E3-63531FCFD433}" destId="{1C0F45C2-9604-4D60-8853-ABD71A7EAD40}" srcOrd="1" destOrd="0" presId="urn:microsoft.com/office/officeart/2005/8/layout/hList1"/>
    <dgm:cxn modelId="{83C4A458-0B02-4BC9-8190-9649289D23FF}" type="presParOf" srcId="{4CD7687E-5DE8-4CA3-B863-AD1B1E7579C8}" destId="{60FE42E1-731D-487A-BDDB-042F1DA11DA0}" srcOrd="1" destOrd="0" presId="urn:microsoft.com/office/officeart/2005/8/layout/hList1"/>
    <dgm:cxn modelId="{9922E864-0A17-4340-84E0-BAB811BC8099}" type="presParOf" srcId="{4CD7687E-5DE8-4CA3-B863-AD1B1E7579C8}" destId="{94EDA0BA-C977-4812-85CF-52DB63D36E03}" srcOrd="2" destOrd="0" presId="urn:microsoft.com/office/officeart/2005/8/layout/hList1"/>
    <dgm:cxn modelId="{BAECA12A-16D9-4E0D-8831-5C7EDB6E9EAE}" type="presParOf" srcId="{94EDA0BA-C977-4812-85CF-52DB63D36E03}" destId="{1CB58CEC-5CCD-4083-83B1-B7C8F1CE1E67}" srcOrd="0" destOrd="0" presId="urn:microsoft.com/office/officeart/2005/8/layout/hList1"/>
    <dgm:cxn modelId="{EFBD3075-3796-4F1E-99F0-EA4EBBA5D9CC}" type="presParOf" srcId="{94EDA0BA-C977-4812-85CF-52DB63D36E03}" destId="{8AC16C7F-B4F2-4088-B00A-3C6E4EC4E145}" srcOrd="1" destOrd="0" presId="urn:microsoft.com/office/officeart/2005/8/layout/hList1"/>
    <dgm:cxn modelId="{565BC130-2B69-41C9-A241-4D80C8A0FD84}" type="presParOf" srcId="{4CD7687E-5DE8-4CA3-B863-AD1B1E7579C8}" destId="{C83109F3-07C8-4C45-8FF9-DA72F555D744}" srcOrd="3" destOrd="0" presId="urn:microsoft.com/office/officeart/2005/8/layout/hList1"/>
    <dgm:cxn modelId="{4EA2EE98-C3FE-44F0-A05C-0DDDB0B376C8}" type="presParOf" srcId="{4CD7687E-5DE8-4CA3-B863-AD1B1E7579C8}" destId="{C8EBFEEF-E9D6-4107-ABA8-3F9C89CB675C}" srcOrd="4" destOrd="0" presId="urn:microsoft.com/office/officeart/2005/8/layout/hList1"/>
    <dgm:cxn modelId="{5E4BA4DD-6444-4839-9698-151CC74D0988}" type="presParOf" srcId="{C8EBFEEF-E9D6-4107-ABA8-3F9C89CB675C}" destId="{7C5FC14A-F833-4C84-96EE-64A0B5358AE7}" srcOrd="0" destOrd="0" presId="urn:microsoft.com/office/officeart/2005/8/layout/hList1"/>
    <dgm:cxn modelId="{7BD6AF47-CF76-4F5D-B049-18F1B707B98E}" type="presParOf" srcId="{C8EBFEEF-E9D6-4107-ABA8-3F9C89CB675C}" destId="{6BD4CDCE-CAF8-4618-8DB3-82E7D6B5766B}" srcOrd="1" destOrd="0" presId="urn:microsoft.com/office/officeart/2005/8/layout/hList1"/>
    <dgm:cxn modelId="{9A853A12-610C-4869-ADE4-D7AD8F7F88DD}" type="presParOf" srcId="{4CD7687E-5DE8-4CA3-B863-AD1B1E7579C8}" destId="{BD7D2B9A-02B5-4977-B971-55B5F7475230}" srcOrd="5" destOrd="0" presId="urn:microsoft.com/office/officeart/2005/8/layout/hList1"/>
    <dgm:cxn modelId="{467DEDA7-2440-4542-9BB7-297B2C56B492}" type="presParOf" srcId="{4CD7687E-5DE8-4CA3-B863-AD1B1E7579C8}" destId="{CB8B16CD-8C5C-4932-A2C8-AC317A5A99D3}" srcOrd="6" destOrd="0" presId="urn:microsoft.com/office/officeart/2005/8/layout/hList1"/>
    <dgm:cxn modelId="{91CE4764-9442-4899-B1C8-1864178430FE}" type="presParOf" srcId="{CB8B16CD-8C5C-4932-A2C8-AC317A5A99D3}" destId="{E147E62C-64EB-4B4E-96EF-EB7897062D8E}" srcOrd="0" destOrd="0" presId="urn:microsoft.com/office/officeart/2005/8/layout/hList1"/>
    <dgm:cxn modelId="{F1BBCF6F-83A9-4FF3-879B-D2BF4C8AF75F}" type="presParOf" srcId="{CB8B16CD-8C5C-4932-A2C8-AC317A5A99D3}" destId="{9CAFFD66-5E99-4EAF-8CDF-0E733ADBB8C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F9A4C9-C40A-4634-B037-7BFE0C38B39C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AC825-8E20-47EF-8F15-CBC0360B2B3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0448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hazai digitális ipartörténet az orrunk előtt íródik. Mi, a Modern… hiszünk abban, hogy részesei, alakítói lehetünk. </a:t>
            </a:r>
          </a:p>
          <a:p>
            <a:r>
              <a:rPr lang="hu-HU" dirty="0"/>
              <a:t>2015-ben, amikor az MVP-t előkészítettük, még az </a:t>
            </a:r>
            <a:r>
              <a:rPr lang="hu-HU" dirty="0" err="1"/>
              <a:t>előzékenykedés</a:t>
            </a:r>
            <a:r>
              <a:rPr lang="hu-HU" dirty="0"/>
              <a:t> volt jellemző a technológiák körülírása, definíciók, rövidítések használata során. 2018-at írunk, a kommunikáció, a médiatér megváltozott, a Kormányzat nyitott a kkv-k felé, a csapból is digitalizáció folyik, tájékoztató, szemléletformáló Programok indulnak, sokmilliárdnyi EU-s forrás áll rendelkezésre IKT fejlesztésekre. Amikor a következő diához hasonlót vetítettünk fel 2015-ben, a szemek még a megilletődöttségtől voltak tágra nyitva. Ma az érdeklődéstől.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404632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Az előadás nem a digitalizációval, mint társadalmi jelenséggel foglalkozik, hanem a Kormányzat és kiemelt ágazati szereplők tudatosító, támogató jelenlétével ebben a folyamatban. </a:t>
            </a:r>
          </a:p>
          <a:p>
            <a:r>
              <a:rPr lang="hu-HU" dirty="0"/>
              <a:t>3 beavatkozási pont: TK (Ipar 4.0, technológiai szint), MVP (emelt szintű digitalizációs megoldások),  és egy hamarosan megjelenő, IKT kompetenciafejlesztést kiemelten célzó Program, amelynek szintén a Magyar Kereskedelmi és Iparkamara az egyik kulcsfontosságú szereplője, megvalósítója. </a:t>
            </a:r>
          </a:p>
          <a:p>
            <a:r>
              <a:rPr lang="hu-HU" dirty="0"/>
              <a:t>Középső réteg, szoftverek, folyamatok, menedzsment: MVP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843495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A Program 2015-ben indult útjára, a szolgáltatási portfóliónkat 2016-ra alakítottuk ki. </a:t>
            </a:r>
          </a:p>
          <a:p>
            <a:r>
              <a:rPr lang="hu-HU" dirty="0"/>
              <a:t>A Kormányzatot és a Program alapítóit a jól csengő és valóban fontos makrogazdasági célokon túl (mint pl. KKV versenyképesség), egy prózai ok is vezérelte: 14-20 ciklusban megjelenő, 100 Mrd Ft nagyságrendi informatikai célzatú támogatás tudatos, hatékony és felelős felhasználásának előidézése, a valós fejlesztési igények azonosítása és kiszolgálása, segítségnyújtás.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2385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Több mint 10e vállalkozás</a:t>
            </a:r>
          </a:p>
          <a:p>
            <a:r>
              <a:rPr lang="hu-HU" dirty="0"/>
              <a:t>Több mint 500 minősített szállító 1500 terméke</a:t>
            </a:r>
          </a:p>
          <a:p>
            <a:r>
              <a:rPr lang="hu-HU"/>
              <a:t>6,5e </a:t>
            </a:r>
            <a:r>
              <a:rPr lang="hu-HU" dirty="0"/>
              <a:t>vállalkozás van túl informatikai átvilágításon.</a:t>
            </a:r>
          </a:p>
          <a:p>
            <a:r>
              <a:rPr lang="hu-HU" dirty="0"/>
              <a:t>Ezen cégek körében a Program 2017-ben egy rendkívül részletgazdag </a:t>
            </a:r>
            <a:r>
              <a:rPr lang="hu-HU" dirty="0" err="1"/>
              <a:t>makrokutatást</a:t>
            </a:r>
            <a:r>
              <a:rPr lang="hu-HU" dirty="0"/>
              <a:t> folytatott le, amelynek eredményeiről, illetve a piaci tapasztalatokról beszélni most csak a termelés/feldolgozás, azaz az ipar dimenziójában fogok.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9979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Magyarországon konjunktúra van. Ennek ellenére számos hazai és nemzetközi kutatás erősíti meg </a:t>
            </a:r>
            <a:r>
              <a:rPr lang="hu-HU" sz="1100" dirty="0"/>
              <a:t>Magyarország sereghajtó pozícióját a digitális technológiák alkalmazása terén. </a:t>
            </a:r>
          </a:p>
          <a:p>
            <a:r>
              <a:rPr lang="hu-HU" sz="1100" dirty="0"/>
              <a:t>Valószínűleg senkinek nem szükséges bemutatni mekkora problémát okozhat az olló nyílása, azaz ha a rendszerezett gondolkodás, szervezett működés, irányított vállalati folyamatok, korszerű technológiák nem követik a piaci fejlődés ütemét. </a:t>
            </a:r>
          </a:p>
          <a:p>
            <a:r>
              <a:rPr lang="hu-HU" sz="1100" dirty="0"/>
              <a:t>Kevesebb mint a vállalkozások ötöde van jelen az online térben elektronikus értékesítéssel, a fele nem is reklámoz ilyen formán.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5233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/>
              <a:t>Összességében az erősebb versenykörnyezetben működő vállalkozások jóval </a:t>
            </a:r>
            <a:r>
              <a:rPr lang="hu-HU" dirty="0" err="1"/>
              <a:t>motiváltabbak</a:t>
            </a:r>
            <a:r>
              <a:rPr lang="hu-HU" dirty="0"/>
              <a:t> az innovációra és fejlesztésekre, a digitalizáció és IPAR 4.0 termelési kultúra </a:t>
            </a:r>
            <a:r>
              <a:rPr lang="hu-HU" dirty="0" err="1"/>
              <a:t>felülről</a:t>
            </a:r>
            <a:r>
              <a:rPr lang="hu-HU" dirty="0"/>
              <a:t> lefelé irányuló. </a:t>
            </a:r>
          </a:p>
          <a:p>
            <a:endParaRPr lang="hu-HU" dirty="0"/>
          </a:p>
          <a:p>
            <a:r>
              <a:rPr lang="hu-HU" dirty="0"/>
              <a:t>A Modern Vállalkozások Programja és hasonló beavatkozások ezen kívánnak segíteni, megpróbálják a hazai kkv-k részére a digitális technológiákhoz, megoldásokhoz és készségekhez való egyenlő hozzáférést erősíteni, a hazai ipar és egyéb non-indusztriális ágazatok hosszú távú fejlődését, versenyképességét előmozdítani. </a:t>
            </a: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AC825-8E20-47EF-8F15-CBC0360B2B3B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6123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1542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7086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75074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3508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4542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71750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6677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84387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1609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455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76411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597319" y="44624"/>
            <a:ext cx="58827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z="2400">
                <a:solidFill>
                  <a:prstClr val="white"/>
                </a:solidFill>
              </a:rPr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2172457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97319" y="44624"/>
            <a:ext cx="6266767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391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597319" y="44624"/>
            <a:ext cx="58827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 sz="2400">
                <a:solidFill>
                  <a:prstClr val="white"/>
                </a:solidFill>
              </a:rPr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4194337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165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3447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597319" y="1628801"/>
            <a:ext cx="6815667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7632171" y="1633102"/>
            <a:ext cx="432048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076946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6733" y="1435101"/>
            <a:ext cx="6815667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597319" y="44624"/>
            <a:ext cx="5882724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74627082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479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2F86A-B577-46F3-A987-D2D3BDF12227}" type="datetime1">
              <a:rPr lang="hu-H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hu-HU">
                <a:solidFill>
                  <a:prstClr val="black">
                    <a:tint val="75000"/>
                  </a:prstClr>
                </a:solidFill>
              </a:rPr>
              <a:t>BigPicture v2.0</a:t>
            </a:r>
          </a:p>
        </p:txBody>
      </p:sp>
    </p:spTree>
    <p:extLst>
      <p:ext uri="{BB962C8B-B14F-4D97-AF65-F5344CB8AC3E}">
        <p14:creationId xmlns:p14="http://schemas.microsoft.com/office/powerpoint/2010/main" val="3605805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11"/>
          <p:cNvSpPr/>
          <p:nvPr userDrawn="1"/>
        </p:nvSpPr>
        <p:spPr>
          <a:xfrm>
            <a:off x="304800" y="4110677"/>
            <a:ext cx="5689600" cy="2590800"/>
          </a:xfrm>
          <a:prstGeom prst="roundRect">
            <a:avLst>
              <a:gd name="adj" fmla="val 9397"/>
            </a:avLst>
          </a:prstGeom>
          <a:solidFill>
            <a:schemeClr val="bg1"/>
          </a:solidFill>
          <a:ln>
            <a:noFill/>
          </a:ln>
          <a:effectLst>
            <a:outerShdw blurRad="127000" dir="2700000" algn="tl" rotWithShape="0">
              <a:srgbClr val="000000">
                <a:alpha val="7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ound Same Side Corner Rectangle 12"/>
          <p:cNvSpPr/>
          <p:nvPr userDrawn="1"/>
        </p:nvSpPr>
        <p:spPr>
          <a:xfrm>
            <a:off x="304800" y="4110677"/>
            <a:ext cx="5689600" cy="381000"/>
          </a:xfrm>
          <a:prstGeom prst="round2SameRect">
            <a:avLst>
              <a:gd name="adj1" fmla="val 47971"/>
              <a:gd name="adj2" fmla="val 0"/>
            </a:avLst>
          </a:prstGeom>
          <a:gradFill flip="none" rotWithShape="1">
            <a:gsLst>
              <a:gs pos="0">
                <a:srgbClr val="D3CFD3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  <a:effectLst>
            <a:outerShdw blurRad="44450" dist="2540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ounded Rectangle 14"/>
          <p:cNvSpPr/>
          <p:nvPr userDrawn="1"/>
        </p:nvSpPr>
        <p:spPr>
          <a:xfrm>
            <a:off x="6197600" y="4110677"/>
            <a:ext cx="5689600" cy="2590800"/>
          </a:xfrm>
          <a:prstGeom prst="roundRect">
            <a:avLst>
              <a:gd name="adj" fmla="val 9397"/>
            </a:avLst>
          </a:prstGeom>
          <a:solidFill>
            <a:schemeClr val="bg1"/>
          </a:solidFill>
          <a:ln>
            <a:noFill/>
          </a:ln>
          <a:effectLst>
            <a:outerShdw blurRad="127000" dir="2700000" algn="tl" rotWithShape="0">
              <a:srgbClr val="000000">
                <a:alpha val="7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" name="Round Same Side Corner Rectangle 15"/>
          <p:cNvSpPr/>
          <p:nvPr userDrawn="1"/>
        </p:nvSpPr>
        <p:spPr>
          <a:xfrm>
            <a:off x="6197600" y="4110677"/>
            <a:ext cx="5689600" cy="381000"/>
          </a:xfrm>
          <a:prstGeom prst="round2SameRect">
            <a:avLst>
              <a:gd name="adj1" fmla="val 47971"/>
              <a:gd name="adj2" fmla="val 0"/>
            </a:avLst>
          </a:prstGeom>
          <a:gradFill flip="none" rotWithShape="1">
            <a:gsLst>
              <a:gs pos="0">
                <a:srgbClr val="D3CFD3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  <a:effectLst>
            <a:outerShdw blurRad="44450" dist="2540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2" name="Rounded Rectangle 22"/>
          <p:cNvSpPr/>
          <p:nvPr userDrawn="1"/>
        </p:nvSpPr>
        <p:spPr>
          <a:xfrm>
            <a:off x="304800" y="1367477"/>
            <a:ext cx="5689600" cy="2590800"/>
          </a:xfrm>
          <a:prstGeom prst="roundRect">
            <a:avLst>
              <a:gd name="adj" fmla="val 9397"/>
            </a:avLst>
          </a:prstGeom>
          <a:solidFill>
            <a:schemeClr val="bg1"/>
          </a:solidFill>
          <a:ln>
            <a:noFill/>
          </a:ln>
          <a:effectLst>
            <a:outerShdw blurRad="127000" dir="2700000" algn="tl" rotWithShape="0">
              <a:srgbClr val="000000">
                <a:alpha val="7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Round Same Side Corner Rectangle 23"/>
          <p:cNvSpPr/>
          <p:nvPr userDrawn="1"/>
        </p:nvSpPr>
        <p:spPr>
          <a:xfrm>
            <a:off x="304800" y="1367477"/>
            <a:ext cx="5689600" cy="381000"/>
          </a:xfrm>
          <a:prstGeom prst="round2SameRect">
            <a:avLst>
              <a:gd name="adj1" fmla="val 47971"/>
              <a:gd name="adj2" fmla="val 0"/>
            </a:avLst>
          </a:prstGeom>
          <a:gradFill flip="none" rotWithShape="1">
            <a:gsLst>
              <a:gs pos="0">
                <a:srgbClr val="D3CFD3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  <a:effectLst>
            <a:outerShdw blurRad="44450" dist="2540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Rounded Rectangle 24"/>
          <p:cNvSpPr/>
          <p:nvPr userDrawn="1"/>
        </p:nvSpPr>
        <p:spPr>
          <a:xfrm>
            <a:off x="6197600" y="1367477"/>
            <a:ext cx="5689600" cy="2590800"/>
          </a:xfrm>
          <a:prstGeom prst="roundRect">
            <a:avLst>
              <a:gd name="adj" fmla="val 9397"/>
            </a:avLst>
          </a:prstGeom>
          <a:solidFill>
            <a:schemeClr val="bg1"/>
          </a:solidFill>
          <a:ln>
            <a:noFill/>
          </a:ln>
          <a:effectLst>
            <a:outerShdw blurRad="127000" dir="2700000" algn="tl" rotWithShape="0">
              <a:srgbClr val="000000">
                <a:alpha val="7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Round Same Side Corner Rectangle 25"/>
          <p:cNvSpPr/>
          <p:nvPr userDrawn="1"/>
        </p:nvSpPr>
        <p:spPr>
          <a:xfrm>
            <a:off x="6197600" y="1367477"/>
            <a:ext cx="5689600" cy="381000"/>
          </a:xfrm>
          <a:prstGeom prst="round2SameRect">
            <a:avLst>
              <a:gd name="adj1" fmla="val 47971"/>
              <a:gd name="adj2" fmla="val 0"/>
            </a:avLst>
          </a:prstGeom>
          <a:gradFill flip="none" rotWithShape="1">
            <a:gsLst>
              <a:gs pos="0">
                <a:srgbClr val="D3CFD3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  <a:effectLst>
            <a:outerShdw blurRad="44450" dist="2540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0" h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Text Placeholder 22"/>
          <p:cNvSpPr>
            <a:spLocks noGrp="1"/>
          </p:cNvSpPr>
          <p:nvPr>
            <p:ph type="body" sz="quarter" idx="16"/>
          </p:nvPr>
        </p:nvSpPr>
        <p:spPr>
          <a:xfrm>
            <a:off x="609600" y="4644077"/>
            <a:ext cx="5080000" cy="1828800"/>
          </a:xfrm>
          <a:prstGeom prst="rect">
            <a:avLst/>
          </a:prstGeom>
        </p:spPr>
        <p:txBody>
          <a:bodyPr/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7" name="Text Placeholder 22"/>
          <p:cNvSpPr>
            <a:spLocks noGrp="1"/>
          </p:cNvSpPr>
          <p:nvPr>
            <p:ph type="body" sz="quarter" idx="17"/>
          </p:nvPr>
        </p:nvSpPr>
        <p:spPr>
          <a:xfrm>
            <a:off x="6502400" y="4644077"/>
            <a:ext cx="5080000" cy="1828800"/>
          </a:xfrm>
          <a:prstGeom prst="rect">
            <a:avLst/>
          </a:prstGeom>
        </p:spPr>
        <p:txBody>
          <a:bodyPr/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8" name="Text Placeholder 22"/>
          <p:cNvSpPr>
            <a:spLocks noGrp="1"/>
          </p:cNvSpPr>
          <p:nvPr>
            <p:ph type="body" sz="quarter" idx="18"/>
          </p:nvPr>
        </p:nvSpPr>
        <p:spPr>
          <a:xfrm>
            <a:off x="609600" y="1900877"/>
            <a:ext cx="5080000" cy="1828800"/>
          </a:xfrm>
          <a:prstGeom prst="rect">
            <a:avLst/>
          </a:prstGeom>
        </p:spPr>
        <p:txBody>
          <a:bodyPr/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9" name="Text Placeholder 22"/>
          <p:cNvSpPr>
            <a:spLocks noGrp="1"/>
          </p:cNvSpPr>
          <p:nvPr>
            <p:ph type="body" sz="quarter" idx="19"/>
          </p:nvPr>
        </p:nvSpPr>
        <p:spPr>
          <a:xfrm>
            <a:off x="6502400" y="1900877"/>
            <a:ext cx="5080000" cy="1828800"/>
          </a:xfrm>
          <a:prstGeom prst="rect">
            <a:avLst/>
          </a:prstGeom>
        </p:spPr>
        <p:txBody>
          <a:bodyPr/>
          <a:lstStyle>
            <a:lvl1pPr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1" name="Text Placeholder 22"/>
          <p:cNvSpPr>
            <a:spLocks noGrp="1"/>
          </p:cNvSpPr>
          <p:nvPr>
            <p:ph type="body" sz="quarter" idx="27"/>
          </p:nvPr>
        </p:nvSpPr>
        <p:spPr>
          <a:xfrm>
            <a:off x="304800" y="1367477"/>
            <a:ext cx="5689600" cy="381000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2000" b="1">
                <a:solidFill>
                  <a:srgbClr val="244BAE"/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22" name="Text Placeholder 22"/>
          <p:cNvSpPr>
            <a:spLocks noGrp="1"/>
          </p:cNvSpPr>
          <p:nvPr>
            <p:ph type="body" sz="quarter" idx="28"/>
          </p:nvPr>
        </p:nvSpPr>
        <p:spPr>
          <a:xfrm>
            <a:off x="6197600" y="1367477"/>
            <a:ext cx="5689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000" b="1" dirty="0">
                <a:solidFill>
                  <a:srgbClr val="244BAE"/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 algn="ctr">
              <a:buNone/>
            </a:pP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29"/>
          </p:nvPr>
        </p:nvSpPr>
        <p:spPr>
          <a:xfrm>
            <a:off x="6197600" y="4110677"/>
            <a:ext cx="5689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000" b="1" dirty="0">
                <a:solidFill>
                  <a:srgbClr val="244BAE"/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 algn="ctr">
              <a:buNone/>
            </a:pPr>
            <a:endParaRPr lang="en-US" dirty="0"/>
          </a:p>
        </p:txBody>
      </p:sp>
      <p:sp>
        <p:nvSpPr>
          <p:cNvPr id="24" name="Text Placeholder 22"/>
          <p:cNvSpPr>
            <a:spLocks noGrp="1"/>
          </p:cNvSpPr>
          <p:nvPr>
            <p:ph type="body" sz="quarter" idx="30"/>
          </p:nvPr>
        </p:nvSpPr>
        <p:spPr>
          <a:xfrm>
            <a:off x="304800" y="4110677"/>
            <a:ext cx="5689600" cy="38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000" b="1" dirty="0">
                <a:solidFill>
                  <a:srgbClr val="244BAE"/>
                </a:solidFill>
                <a:latin typeface="+mj-lt"/>
                <a:ea typeface="Kozuka Gothic Pr6N B" pitchFamily="34" charset="-128"/>
                <a:cs typeface="Lucida Sans Unicode" pitchFamily="34" charset="0"/>
              </a:defRPr>
            </a:lvl1pPr>
          </a:lstStyle>
          <a:p>
            <a:pPr lvl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9052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042FB1-B64B-4811-95F6-A28B0134B30F}" type="datetimeFigureOut">
              <a:rPr lang="hu-HU" smtClean="0"/>
              <a:t>2018.01.31.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570FC-46E0-43D6-9794-C923D735E92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7749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597319" y="44624"/>
            <a:ext cx="588272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DD05FFA-4383-4574-9830-A5FF25BE8406}" type="datetimeFigureOut">
              <a:rPr lang="hu-HU" smtClean="0">
                <a:solidFill>
                  <a:prstClr val="black">
                    <a:tint val="75000"/>
                  </a:prstClr>
                </a:solidFill>
              </a:rPr>
              <a:pPr defTabSz="457200"/>
              <a:t>2018.01.31.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774ECFDF-B4B8-4D79-9C23-DD008FAF0A0B}" type="slidenum">
              <a:rPr lang="hu-HU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59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70" r:id="rId9"/>
    <p:sldLayoutId id="2147483671" r:id="rId10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1.pn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0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407"/>
            <a:ext cx="12192000" cy="685800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3" name="Cím 1"/>
          <p:cNvSpPr txBox="1">
            <a:spLocks/>
          </p:cNvSpPr>
          <p:nvPr/>
        </p:nvSpPr>
        <p:spPr>
          <a:xfrm>
            <a:off x="1428486" y="1033441"/>
            <a:ext cx="8640960" cy="9361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ctr">
              <a:lnSpc>
                <a:spcPct val="125000"/>
              </a:lnSpc>
            </a:pPr>
            <a:endParaRPr lang="hu-HU" sz="2600" b="0" cap="small" spc="300" dirty="0">
              <a:latin typeface="Gill Sans MT" panose="020B0502020104020203" pitchFamily="34" charset="-18"/>
            </a:endParaRPr>
          </a:p>
          <a:p>
            <a:pPr algn="ctr">
              <a:lnSpc>
                <a:spcPct val="125000"/>
              </a:lnSpc>
            </a:pPr>
            <a:r>
              <a:rPr lang="hu-HU" sz="3200" cap="small" spc="300" dirty="0">
                <a:latin typeface="Gill Sans MT" panose="020B0502020104020203" pitchFamily="34" charset="-18"/>
              </a:rPr>
              <a:t>Modern Vállalkozások Programja </a:t>
            </a:r>
          </a:p>
          <a:p>
            <a:pPr algn="ctr">
              <a:lnSpc>
                <a:spcPct val="125000"/>
              </a:lnSpc>
            </a:pPr>
            <a:endParaRPr lang="hu-HU" b="0" cap="small" spc="300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-18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122554" y="3547646"/>
            <a:ext cx="79468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endParaRPr lang="hu-HU" sz="2000" b="1" dirty="0">
              <a:solidFill>
                <a:prstClr val="black"/>
              </a:solidFill>
              <a:latin typeface="Gill Sans MT" panose="020B0502020104020203" pitchFamily="34" charset="-18"/>
            </a:endParaRPr>
          </a:p>
        </p:txBody>
      </p:sp>
      <p:sp>
        <p:nvSpPr>
          <p:cNvPr id="5" name="Téglalap 5"/>
          <p:cNvSpPr/>
          <p:nvPr/>
        </p:nvSpPr>
        <p:spPr>
          <a:xfrm>
            <a:off x="-38100" y="6119801"/>
            <a:ext cx="8933622" cy="8271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  <a:alpha val="76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0">
                <a:schemeClr val="bg1"/>
              </a:gs>
              <a:gs pos="92000">
                <a:schemeClr val="bg1">
                  <a:alpha val="0"/>
                </a:schemeClr>
              </a:gs>
              <a:gs pos="88000">
                <a:schemeClr val="bg1"/>
              </a:gs>
            </a:gsLst>
            <a:lin ang="0" scaled="1"/>
            <a:tileRect/>
          </a:gradFill>
          <a:ln>
            <a:noFill/>
          </a:ln>
          <a:effectLst>
            <a:outerShdw dist="50800" dir="5400000" algn="ctr" rotWithShape="0">
              <a:srgbClr val="000000">
                <a:alpha val="43137"/>
              </a:srgbClr>
            </a:outerShdw>
            <a:softEdge rad="38100"/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hu-HU">
              <a:solidFill>
                <a:prstClr val="black"/>
              </a:solidFill>
              <a:latin typeface="Gill Sans MT" panose="020B0502020104020203" pitchFamily="34" charset="-18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004" y="6349079"/>
            <a:ext cx="1043674" cy="331325"/>
          </a:xfrm>
          <a:prstGeom prst="rect">
            <a:avLst/>
          </a:prstGeom>
          <a:solidFill>
            <a:schemeClr val="lt1"/>
          </a:solidFill>
          <a:extLst/>
        </p:spPr>
      </p:pic>
      <p:pic>
        <p:nvPicPr>
          <p:cNvPr id="9" name="Kép 2" descr="MKIK_logo_21">
            <a:extLst>
              <a:ext uri="{FF2B5EF4-FFF2-40B4-BE49-F238E27FC236}">
                <a16:creationId xmlns="" xmlns:a16="http://schemas.microsoft.com/office/drawing/2014/main" id="{3E76416D-CE22-4DFD-9B01-406781AEB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002" y="6293802"/>
            <a:ext cx="127158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Kép 11">
            <a:extLst>
              <a:ext uri="{FF2B5EF4-FFF2-40B4-BE49-F238E27FC236}">
                <a16:creationId xmlns="" xmlns:a16="http://schemas.microsoft.com/office/drawing/2014/main" id="{D73A3FC4-71A7-4CEA-9C81-5524B4F347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28" y="6293802"/>
            <a:ext cx="889787" cy="441877"/>
          </a:xfrm>
          <a:prstGeom prst="rect">
            <a:avLst/>
          </a:prstGeom>
        </p:spPr>
      </p:pic>
      <p:pic>
        <p:nvPicPr>
          <p:cNvPr id="11" name="Kép 14" descr="http://kifu.gov.hu/kifu/sites/all/themes/kifu/images/kifu_logo.png">
            <a:extLst>
              <a:ext uri="{FF2B5EF4-FFF2-40B4-BE49-F238E27FC236}">
                <a16:creationId xmlns="" xmlns:a16="http://schemas.microsoft.com/office/drawing/2014/main" id="{AD09F61A-1E8B-43BE-9663-E5C4A6306478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" r="82327"/>
          <a:stretch/>
        </p:blipFill>
        <p:spPr bwMode="auto">
          <a:xfrm>
            <a:off x="4713576" y="6273686"/>
            <a:ext cx="426085" cy="396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730492" y="2479357"/>
            <a:ext cx="4739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hu-HU" sz="2400" b="1" cap="all" dirty="0">
                <a:solidFill>
                  <a:srgbClr val="FFC000"/>
                </a:solidFill>
                <a:latin typeface="Gill Sans MT" panose="020B0502020104020203" pitchFamily="34" charset="-18"/>
                <a:ea typeface="+mj-ea"/>
                <a:cs typeface="Arial" panose="020B0604020202020204" pitchFamily="34" charset="0"/>
              </a:rPr>
              <a:t>Kapcsolódás az IPAR 4.0 stratégiához</a:t>
            </a:r>
            <a:endParaRPr lang="en-US" sz="2400" b="1" cap="all" dirty="0">
              <a:solidFill>
                <a:srgbClr val="FFC000"/>
              </a:solidFill>
              <a:latin typeface="Gill Sans MT" panose="020B0502020104020203" pitchFamily="34" charset="-18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754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="" xmlns:a16="http://schemas.microsoft.com/office/drawing/2014/main" id="{85B35F41-62F1-462E-8E59-BF6A90CA2C44}"/>
              </a:ext>
            </a:extLst>
          </p:cNvPr>
          <p:cNvSpPr/>
          <p:nvPr/>
        </p:nvSpPr>
        <p:spPr>
          <a:xfrm>
            <a:off x="2805211" y="-937853"/>
            <a:ext cx="96084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hu-HU" sz="2400" dirty="0">
                <a:latin typeface="Gill Sans MT" panose="020B0502020104020203" pitchFamily="34" charset="-18"/>
              </a:rPr>
              <a:t>Technológiai Központ - Modern Vállalkozások  Programja </a:t>
            </a:r>
          </a:p>
          <a:p>
            <a:pPr lvl="1" algn="ctr"/>
            <a:r>
              <a:rPr lang="hu-HU" sz="2400" dirty="0">
                <a:latin typeface="Gill Sans MT" panose="020B0502020104020203" pitchFamily="34" charset="-18"/>
              </a:rPr>
              <a:t>Kkv digitalizáció 2020</a:t>
            </a:r>
          </a:p>
        </p:txBody>
      </p:sp>
      <p:sp>
        <p:nvSpPr>
          <p:cNvPr id="11" name="Téglalap 2"/>
          <p:cNvSpPr/>
          <p:nvPr/>
        </p:nvSpPr>
        <p:spPr>
          <a:xfrm>
            <a:off x="6195787" y="1266883"/>
            <a:ext cx="6997700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endParaRPr lang="en-US" sz="2400" dirty="0">
              <a:solidFill>
                <a:schemeClr val="bg1"/>
              </a:solidFill>
              <a:latin typeface="Gill Sans MT" panose="020B0502020104020203" pitchFamily="34" charset="-18"/>
              <a:cs typeface="Arial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hu-HU" sz="2400" b="1" cap="all" dirty="0">
                <a:solidFill>
                  <a:schemeClr val="bg1"/>
                </a:solidFill>
                <a:latin typeface="Gill Sans MT" panose="020B0502020104020203" pitchFamily="34" charset="-18"/>
                <a:cs typeface="Arial"/>
              </a:rPr>
              <a:t>Kkv digitalizáció 2020</a:t>
            </a:r>
          </a:p>
        </p:txBody>
      </p:sp>
      <p:sp>
        <p:nvSpPr>
          <p:cNvPr id="14" name="Téglalap 20"/>
          <p:cNvSpPr/>
          <p:nvPr/>
        </p:nvSpPr>
        <p:spPr>
          <a:xfrm>
            <a:off x="7236052" y="2795667"/>
            <a:ext cx="49171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u-HU" sz="2400" b="1" dirty="0">
                <a:solidFill>
                  <a:srgbClr val="F39545"/>
                </a:solidFill>
                <a:latin typeface="Gill Sans MT" panose="020B0502020104020203" pitchFamily="34" charset="-18"/>
              </a:rPr>
              <a:t>IPAR 4.0 és egyéb beavatkozások</a:t>
            </a:r>
          </a:p>
        </p:txBody>
      </p:sp>
    </p:spTree>
    <p:extLst>
      <p:ext uri="{BB962C8B-B14F-4D97-AF65-F5344CB8AC3E}">
        <p14:creationId xmlns:p14="http://schemas.microsoft.com/office/powerpoint/2010/main" val="167746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11029" y="0"/>
            <a:ext cx="12192000" cy="6858000"/>
          </a:xfrm>
          <a:prstGeom prst="rect">
            <a:avLst/>
          </a:prstGeom>
          <a:gradFill flip="none" rotWithShape="1">
            <a:gsLst>
              <a:gs pos="27000">
                <a:srgbClr val="005B9E"/>
              </a:gs>
              <a:gs pos="100000">
                <a:srgbClr val="1C2E5C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Téglalap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latin typeface="Gill Sans MT" panose="020B0502020104020203" pitchFamily="34" charset="-18"/>
            </a:endParaRPr>
          </a:p>
        </p:txBody>
      </p:sp>
      <p:sp>
        <p:nvSpPr>
          <p:cNvPr id="3" name="Téglalap 2"/>
          <p:cNvSpPr/>
          <p:nvPr/>
        </p:nvSpPr>
        <p:spPr>
          <a:xfrm>
            <a:off x="1291771" y="377849"/>
            <a:ext cx="9608458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defRPr/>
            </a:pPr>
            <a:r>
              <a:rPr lang="hu-HU" sz="2400" b="1" cap="all" dirty="0">
                <a:solidFill>
                  <a:schemeClr val="bg1"/>
                </a:solidFill>
                <a:latin typeface="Gill Sans MT" panose="020B0502020104020203" pitchFamily="34" charset="-18"/>
                <a:cs typeface="Arial"/>
              </a:rPr>
              <a:t>A Modern  vállalkozások Programja</a:t>
            </a:r>
            <a:endParaRPr lang="hu-HU" sz="2400" b="1" cap="all" dirty="0">
              <a:solidFill>
                <a:schemeClr val="bg1"/>
              </a:solidFill>
              <a:latin typeface="Gill Sans MT" panose="020B0502020104020203" pitchFamily="34" charset="-18"/>
              <a:ea typeface="+mj-ea"/>
              <a:cs typeface="Arial"/>
            </a:endParaRPr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908210467"/>
              </p:ext>
            </p:extLst>
          </p:nvPr>
        </p:nvGraphicFramePr>
        <p:xfrm>
          <a:off x="1834391" y="2607437"/>
          <a:ext cx="856895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Téglalap 19"/>
          <p:cNvSpPr/>
          <p:nvPr/>
        </p:nvSpPr>
        <p:spPr>
          <a:xfrm>
            <a:off x="8493595" y="6299205"/>
            <a:ext cx="1989647" cy="20005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just"/>
            <a:r>
              <a:rPr lang="hu-HU" sz="700" b="1" dirty="0">
                <a:solidFill>
                  <a:srgbClr val="4F81BD"/>
                </a:solidFill>
                <a:latin typeface="Gill Sans MT" panose="020B0502020104020203" pitchFamily="34" charset="-18"/>
              </a:rPr>
              <a:t>WWW.VALLALKOZZDIGITALISAN.HU</a:t>
            </a:r>
          </a:p>
        </p:txBody>
      </p:sp>
      <p:sp>
        <p:nvSpPr>
          <p:cNvPr id="21" name="Téglalap 20"/>
          <p:cNvSpPr/>
          <p:nvPr/>
        </p:nvSpPr>
        <p:spPr>
          <a:xfrm>
            <a:off x="4564746" y="1068276"/>
            <a:ext cx="30625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hu-HU" sz="1600" b="1" dirty="0">
                <a:solidFill>
                  <a:srgbClr val="F39545"/>
                </a:solidFill>
                <a:latin typeface="Gill Sans MT" panose="020B0502020104020203" pitchFamily="34" charset="-18"/>
              </a:rPr>
              <a:t>SZOLGÁLTATÁSI PILLÉREK</a:t>
            </a:r>
          </a:p>
        </p:txBody>
      </p:sp>
      <p:pic>
        <p:nvPicPr>
          <p:cNvPr id="22" name="Picture 2" descr="D:\kamara\rendezvenyek_ppt\tanacsado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452" y="1716350"/>
            <a:ext cx="877285" cy="857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D:\kamara\rendezvenyek_ppt\product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452" y="1743663"/>
            <a:ext cx="877285" cy="857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Kép 23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264" y="1702094"/>
            <a:ext cx="877285" cy="8620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" name="Picture 2" descr="D:\kamara\rendezvenyek_ppt\rendezvenyek.png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605" y="1722659"/>
            <a:ext cx="877285" cy="8620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Egyenes összekötő 25"/>
          <p:cNvCxnSpPr/>
          <p:nvPr/>
        </p:nvCxnSpPr>
        <p:spPr>
          <a:xfrm>
            <a:off x="2799758" y="1589811"/>
            <a:ext cx="6592483" cy="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gyenes összekötő 27"/>
          <p:cNvCxnSpPr>
            <a:cxnSpLocks/>
          </p:cNvCxnSpPr>
          <p:nvPr/>
        </p:nvCxnSpPr>
        <p:spPr>
          <a:xfrm flipV="1">
            <a:off x="4989095" y="1583948"/>
            <a:ext cx="0" cy="12651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gyenes összekötő 28"/>
          <p:cNvCxnSpPr>
            <a:cxnSpLocks/>
          </p:cNvCxnSpPr>
          <p:nvPr/>
        </p:nvCxnSpPr>
        <p:spPr>
          <a:xfrm flipV="1">
            <a:off x="2799758" y="1583948"/>
            <a:ext cx="0" cy="12651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gyenes összekötő 29"/>
          <p:cNvCxnSpPr>
            <a:cxnSpLocks/>
          </p:cNvCxnSpPr>
          <p:nvPr/>
        </p:nvCxnSpPr>
        <p:spPr>
          <a:xfrm flipV="1">
            <a:off x="7218248" y="1583948"/>
            <a:ext cx="1" cy="12651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gyenes összekötő 30"/>
          <p:cNvCxnSpPr>
            <a:cxnSpLocks/>
          </p:cNvCxnSpPr>
          <p:nvPr/>
        </p:nvCxnSpPr>
        <p:spPr>
          <a:xfrm flipV="1">
            <a:off x="9398653" y="1583671"/>
            <a:ext cx="0" cy="118423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gyenes összekötő 9"/>
          <p:cNvCxnSpPr/>
          <p:nvPr/>
        </p:nvCxnSpPr>
        <p:spPr>
          <a:xfrm>
            <a:off x="5365630" y="935428"/>
            <a:ext cx="141397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gyenes összekötő 32"/>
          <p:cNvCxnSpPr>
            <a:cxnSpLocks/>
          </p:cNvCxnSpPr>
          <p:nvPr/>
        </p:nvCxnSpPr>
        <p:spPr>
          <a:xfrm flipV="1">
            <a:off x="6097505" y="1464460"/>
            <a:ext cx="1" cy="126510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7473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570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églalap 9"/>
          <p:cNvSpPr/>
          <p:nvPr/>
        </p:nvSpPr>
        <p:spPr>
          <a:xfrm>
            <a:off x="11029" y="0"/>
            <a:ext cx="12192000" cy="6858000"/>
          </a:xfrm>
          <a:prstGeom prst="rect">
            <a:avLst/>
          </a:prstGeom>
          <a:gradFill flip="none" rotWithShape="1">
            <a:gsLst>
              <a:gs pos="27000">
                <a:srgbClr val="005B9E"/>
              </a:gs>
              <a:gs pos="100000">
                <a:srgbClr val="1C2E5C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Téglalap 2"/>
          <p:cNvSpPr/>
          <p:nvPr/>
        </p:nvSpPr>
        <p:spPr>
          <a:xfrm>
            <a:off x="1228823" y="367910"/>
            <a:ext cx="96084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hu-HU" sz="2400" b="1" dirty="0">
                <a:solidFill>
                  <a:schemeClr val="bg1"/>
                </a:solidFill>
                <a:latin typeface="Gill Sans MT" panose="020B0502020104020203" pitchFamily="34" charset="-18"/>
              </a:rPr>
              <a:t>A HAZAI DIGITÁLIS IPAR MÉRÉSE, IPAR 4.0 KÉPESSÉG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="" xmlns:a16="http://schemas.microsoft.com/office/drawing/2014/main" id="{E18978A8-86F2-467E-8A54-55A64FFF1FC0}"/>
              </a:ext>
            </a:extLst>
          </p:cNvPr>
          <p:cNvSpPr/>
          <p:nvPr/>
        </p:nvSpPr>
        <p:spPr>
          <a:xfrm>
            <a:off x="954331" y="1109484"/>
            <a:ext cx="7822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>
                <a:solidFill>
                  <a:schemeClr val="bg1"/>
                </a:solidFill>
              </a:rPr>
              <a:t>Definíció:</a:t>
            </a:r>
            <a:r>
              <a:rPr lang="hu-HU" i="1" dirty="0">
                <a:solidFill>
                  <a:schemeClr val="bg1"/>
                </a:solidFill>
              </a:rPr>
              <a:t> Az IPAR 4.0 kompozit Index (I40I) a vállalkozások IPAR 4.0 képességének, az ipari digitalizáció szintjének mérhetővé tételére szolgáló összetett mutató*</a:t>
            </a:r>
          </a:p>
        </p:txBody>
      </p:sp>
      <p:sp>
        <p:nvSpPr>
          <p:cNvPr id="17" name="Téglalap 16">
            <a:extLst>
              <a:ext uri="{FF2B5EF4-FFF2-40B4-BE49-F238E27FC236}">
                <a16:creationId xmlns="" xmlns:a16="http://schemas.microsoft.com/office/drawing/2014/main" id="{8FB9E488-2BBA-437B-9F5B-451CFFCA1F90}"/>
              </a:ext>
            </a:extLst>
          </p:cNvPr>
          <p:cNvSpPr/>
          <p:nvPr/>
        </p:nvSpPr>
        <p:spPr>
          <a:xfrm>
            <a:off x="6133979" y="5792849"/>
            <a:ext cx="586621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u-HU" sz="1000" b="1" i="1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Saját kutatás (2017)</a:t>
            </a:r>
            <a:endParaRPr lang="hu-HU" sz="1000" b="1" i="1" dirty="0">
              <a:solidFill>
                <a:schemeClr val="bg1"/>
              </a:solidFill>
              <a:latin typeface="Gill Sans MT" panose="020B0502020104020203" pitchFamily="34" charset="-18"/>
            </a:endParaRPr>
          </a:p>
        </p:txBody>
      </p:sp>
      <p:graphicFrame>
        <p:nvGraphicFramePr>
          <p:cNvPr id="18" name="Diagram 17">
            <a:extLst>
              <a:ext uri="{FF2B5EF4-FFF2-40B4-BE49-F238E27FC236}">
                <a16:creationId xmlns="" xmlns:a16="http://schemas.microsoft.com/office/drawing/2014/main" id="{ECB7A5EA-403B-4518-9291-AB72C29FB4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589187"/>
              </p:ext>
            </p:extLst>
          </p:nvPr>
        </p:nvGraphicFramePr>
        <p:xfrm>
          <a:off x="6247881" y="2398394"/>
          <a:ext cx="5752314" cy="33289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églalap 8">
            <a:extLst>
              <a:ext uri="{FF2B5EF4-FFF2-40B4-BE49-F238E27FC236}">
                <a16:creationId xmlns="" xmlns:a16="http://schemas.microsoft.com/office/drawing/2014/main" id="{0D8AD15E-7B4E-42BE-B467-CF8F550A1C2A}"/>
              </a:ext>
            </a:extLst>
          </p:cNvPr>
          <p:cNvSpPr/>
          <p:nvPr/>
        </p:nvSpPr>
        <p:spPr>
          <a:xfrm>
            <a:off x="954331" y="6369965"/>
            <a:ext cx="78228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400" i="1" dirty="0">
                <a:solidFill>
                  <a:schemeClr val="bg1"/>
                </a:solidFill>
                <a:latin typeface="Gill Sans MT" panose="020B0502020104020203" pitchFamily="34" charset="-18"/>
              </a:rPr>
              <a:t>* a Program által kialakított, sajátos, objektív szempontok alapján</a:t>
            </a:r>
          </a:p>
        </p:txBody>
      </p:sp>
      <p:sp>
        <p:nvSpPr>
          <p:cNvPr id="4" name="Beszédbuborék: ellipszis 3">
            <a:extLst>
              <a:ext uri="{FF2B5EF4-FFF2-40B4-BE49-F238E27FC236}">
                <a16:creationId xmlns="" xmlns:a16="http://schemas.microsoft.com/office/drawing/2014/main" id="{3DDA4540-4A5D-4250-BC24-8B8EAC356C28}"/>
              </a:ext>
            </a:extLst>
          </p:cNvPr>
          <p:cNvSpPr/>
          <p:nvPr/>
        </p:nvSpPr>
        <p:spPr>
          <a:xfrm>
            <a:off x="559293" y="2077281"/>
            <a:ext cx="3586578" cy="1651247"/>
          </a:xfrm>
          <a:prstGeom prst="wedgeEllipseCallout">
            <a:avLst/>
          </a:prstGeom>
          <a:solidFill>
            <a:srgbClr val="F2934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chemeClr val="bg1"/>
              </a:solidFill>
              <a:latin typeface="Gill Sans MT" panose="020B0502020104020203" pitchFamily="34" charset="-18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A termeléssel, gyártással foglalkozó vállalkozások csupán </a:t>
            </a:r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ötöde Ipar 4.0 kész </a:t>
            </a:r>
            <a:r>
              <a:rPr lang="hu-HU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vállalkozás</a:t>
            </a:r>
          </a:p>
          <a:p>
            <a:pPr algn="ctr"/>
            <a:endParaRPr lang="hu-HU" dirty="0">
              <a:solidFill>
                <a:schemeClr val="bg1"/>
              </a:solidFill>
              <a:latin typeface="Gill Sans MT" panose="020B0502020104020203" pitchFamily="34" charset="-18"/>
            </a:endParaRPr>
          </a:p>
        </p:txBody>
      </p:sp>
      <p:sp>
        <p:nvSpPr>
          <p:cNvPr id="11" name="Beszédbuborék: ellipszis 10">
            <a:extLst>
              <a:ext uri="{FF2B5EF4-FFF2-40B4-BE49-F238E27FC236}">
                <a16:creationId xmlns="" xmlns:a16="http://schemas.microsoft.com/office/drawing/2014/main" id="{DC69A2DD-32B3-471C-A129-F5E9F7116EEB}"/>
              </a:ext>
            </a:extLst>
          </p:cNvPr>
          <p:cNvSpPr/>
          <p:nvPr/>
        </p:nvSpPr>
        <p:spPr>
          <a:xfrm>
            <a:off x="1837426" y="3728528"/>
            <a:ext cx="4207622" cy="2092360"/>
          </a:xfrm>
          <a:prstGeom prst="wedgeEllipseCallout">
            <a:avLst/>
          </a:prstGeom>
          <a:solidFill>
            <a:srgbClr val="94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rgbClr val="0E4484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hu-HU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Amíg a </a:t>
            </a:r>
            <a:r>
              <a:rPr lang="hu-HU" b="1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hazai piacra termelő vállalkozások </a:t>
            </a:r>
            <a:r>
              <a:rPr lang="hu-HU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alig több mint </a:t>
            </a:r>
            <a:r>
              <a:rPr lang="hu-HU" b="1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egynegyede </a:t>
            </a:r>
            <a:r>
              <a:rPr lang="hu-HU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teljesítette a kritériumokat, addig a döntően </a:t>
            </a:r>
            <a:r>
              <a:rPr lang="hu-HU" b="1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exportra gyártók közel fele</a:t>
            </a:r>
            <a:r>
              <a:rPr lang="hu-HU" dirty="0">
                <a:solidFill>
                  <a:srgbClr val="0E448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IPAR 4.0 érett.</a:t>
            </a:r>
          </a:p>
          <a:p>
            <a:pPr algn="ctr"/>
            <a:endParaRPr lang="hu-HU" dirty="0">
              <a:solidFill>
                <a:srgbClr val="0E448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1700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5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/>
          <p:cNvSpPr/>
          <p:nvPr/>
        </p:nvSpPr>
        <p:spPr>
          <a:xfrm>
            <a:off x="0" y="0"/>
            <a:ext cx="12203029" cy="6858000"/>
          </a:xfrm>
          <a:prstGeom prst="rect">
            <a:avLst/>
          </a:prstGeom>
          <a:gradFill flip="none" rotWithShape="1">
            <a:gsLst>
              <a:gs pos="27000">
                <a:srgbClr val="005B9E"/>
              </a:gs>
              <a:gs pos="100000">
                <a:srgbClr val="1C2E5C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églalap 3">
            <a:extLst>
              <a:ext uri="{FF2B5EF4-FFF2-40B4-BE49-F238E27FC236}">
                <a16:creationId xmlns="" xmlns:a16="http://schemas.microsoft.com/office/drawing/2014/main" id="{3094DF49-7032-4CDC-9311-4747D0E26176}"/>
              </a:ext>
            </a:extLst>
          </p:cNvPr>
          <p:cNvSpPr/>
          <p:nvPr/>
        </p:nvSpPr>
        <p:spPr>
          <a:xfrm>
            <a:off x="1228823" y="367910"/>
            <a:ext cx="96084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hu-HU" sz="2400" b="1" dirty="0">
                <a:solidFill>
                  <a:schemeClr val="bg1"/>
                </a:solidFill>
                <a:latin typeface="Gill Sans MT" panose="020B0502020104020203" pitchFamily="34" charset="-18"/>
              </a:rPr>
              <a:t>KUTATÁSI EREDMÉNYEK, TAPASZTALATOK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="" xmlns:a16="http://schemas.microsoft.com/office/drawing/2014/main" id="{0375D7F9-0158-498F-86F5-281986DD22C5}"/>
              </a:ext>
            </a:extLst>
          </p:cNvPr>
          <p:cNvSpPr/>
          <p:nvPr/>
        </p:nvSpPr>
        <p:spPr>
          <a:xfrm>
            <a:off x="1898139" y="611481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u-HU" sz="1400" i="1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Minta nagysága: 	1000 kkv</a:t>
            </a:r>
          </a:p>
          <a:p>
            <a:r>
              <a:rPr lang="hu-HU" sz="1400" i="1" dirty="0">
                <a:solidFill>
                  <a:schemeClr val="bg1"/>
                </a:solidFill>
                <a:latin typeface="Gill Sans MT" panose="020B0502020104020203" pitchFamily="34" charset="-18"/>
                <a:ea typeface="Times New Roman" panose="02020603050405020304" pitchFamily="18" charset="0"/>
                <a:cs typeface="Times New Roman" panose="02020603050405020304" pitchFamily="18" charset="0"/>
              </a:rPr>
              <a:t>Termelő: 		285 kkv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="" xmlns:a16="http://schemas.microsoft.com/office/drawing/2014/main" id="{BD7DEE20-19F9-45C4-99DB-5F074B38EE14}"/>
              </a:ext>
            </a:extLst>
          </p:cNvPr>
          <p:cNvSpPr/>
          <p:nvPr/>
        </p:nvSpPr>
        <p:spPr>
          <a:xfrm>
            <a:off x="1898139" y="1227156"/>
            <a:ext cx="60960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MÉR: </a:t>
            </a:r>
          </a:p>
          <a:p>
            <a:r>
              <a:rPr lang="hu-HU" i="1" dirty="0">
                <a:solidFill>
                  <a:schemeClr val="bg1"/>
                </a:solidFill>
                <a:latin typeface="Gill Sans MT" panose="020B0502020104020203" pitchFamily="34" charset="-18"/>
              </a:rPr>
              <a:t>de csupán 61% hasznosítja az adatokat</a:t>
            </a: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VEZÉREL: </a:t>
            </a: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OPTIMALIZÁL: </a:t>
            </a: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AUTOMATIZÁL:</a:t>
            </a: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ROBOTIKA: </a:t>
            </a:r>
          </a:p>
          <a:p>
            <a:r>
              <a:rPr lang="hu-HU" i="1" dirty="0">
                <a:solidFill>
                  <a:schemeClr val="bg1"/>
                </a:solidFill>
                <a:latin typeface="Gill Sans MT" panose="020B0502020104020203" pitchFamily="34" charset="-18"/>
              </a:rPr>
              <a:t>de csak a folyamatok kevesebb, mint 10%-</a:t>
            </a:r>
            <a:r>
              <a:rPr lang="hu-HU" i="1" dirty="0" err="1">
                <a:solidFill>
                  <a:schemeClr val="bg1"/>
                </a:solidFill>
                <a:latin typeface="Gill Sans MT" panose="020B0502020104020203" pitchFamily="34" charset="-18"/>
              </a:rPr>
              <a:t>ában</a:t>
            </a:r>
            <a:endParaRPr lang="hu-HU" i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TERMELÉSIRÁNYÍTÁS:</a:t>
            </a:r>
          </a:p>
          <a:p>
            <a:endParaRPr lang="hu-HU" b="1" dirty="0">
              <a:solidFill>
                <a:schemeClr val="bg1"/>
              </a:solidFill>
              <a:latin typeface="Gill Sans MT" panose="020B0502020104020203" pitchFamily="34" charset="-18"/>
            </a:endParaRPr>
          </a:p>
          <a:p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LEAN </a:t>
            </a:r>
            <a:r>
              <a:rPr lang="hu-HU" dirty="0">
                <a:solidFill>
                  <a:schemeClr val="bg1"/>
                </a:solidFill>
                <a:latin typeface="Gill Sans MT" panose="020B0502020104020203" pitchFamily="34" charset="-18"/>
              </a:rPr>
              <a:t>(vagy egyéb):</a:t>
            </a:r>
            <a:r>
              <a:rPr lang="hu-HU" b="1" dirty="0">
                <a:solidFill>
                  <a:schemeClr val="bg1"/>
                </a:solidFill>
                <a:latin typeface="Gill Sans MT" panose="020B0502020104020203" pitchFamily="34" charset="-18"/>
              </a:rPr>
              <a:t> </a:t>
            </a:r>
          </a:p>
        </p:txBody>
      </p:sp>
      <p:cxnSp>
        <p:nvCxnSpPr>
          <p:cNvPr id="5" name="Egyenes összekötő 4"/>
          <p:cNvCxnSpPr/>
          <p:nvPr/>
        </p:nvCxnSpPr>
        <p:spPr>
          <a:xfrm>
            <a:off x="0" y="5890379"/>
            <a:ext cx="46482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Csoportba foglalás 13"/>
          <p:cNvGrpSpPr/>
          <p:nvPr/>
        </p:nvGrpSpPr>
        <p:grpSpPr>
          <a:xfrm>
            <a:off x="6827187" y="1395664"/>
            <a:ext cx="2607274" cy="276999"/>
            <a:chOff x="6827187" y="1615507"/>
            <a:chExt cx="2607274" cy="276999"/>
          </a:xfrm>
        </p:grpSpPr>
        <p:cxnSp>
          <p:nvCxnSpPr>
            <p:cNvPr id="8" name="Egyenes összekötő 7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gyenes összekötő 23"/>
            <p:cNvCxnSpPr/>
            <p:nvPr/>
          </p:nvCxnSpPr>
          <p:spPr>
            <a:xfrm>
              <a:off x="6827187" y="1754756"/>
              <a:ext cx="1478613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Szövegdoboz 11"/>
            <p:cNvSpPr txBox="1"/>
            <p:nvPr/>
          </p:nvSpPr>
          <p:spPr>
            <a:xfrm>
              <a:off x="8305800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57%</a:t>
              </a:r>
            </a:p>
          </p:txBody>
        </p:sp>
      </p:grpSp>
      <p:grpSp>
        <p:nvGrpSpPr>
          <p:cNvPr id="25" name="Csoportba foglalás 24"/>
          <p:cNvGrpSpPr/>
          <p:nvPr/>
        </p:nvGrpSpPr>
        <p:grpSpPr>
          <a:xfrm>
            <a:off x="6827187" y="2060629"/>
            <a:ext cx="2607274" cy="276999"/>
            <a:chOff x="6827187" y="1615507"/>
            <a:chExt cx="2607274" cy="276999"/>
          </a:xfrm>
        </p:grpSpPr>
        <p:cxnSp>
          <p:nvCxnSpPr>
            <p:cNvPr id="26" name="Egyenes összekötő 25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Egyenes összekötő 26"/>
            <p:cNvCxnSpPr/>
            <p:nvPr/>
          </p:nvCxnSpPr>
          <p:spPr>
            <a:xfrm>
              <a:off x="6827187" y="1754756"/>
              <a:ext cx="1404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Szövegdoboz 27"/>
            <p:cNvSpPr txBox="1"/>
            <p:nvPr/>
          </p:nvSpPr>
          <p:spPr>
            <a:xfrm>
              <a:off x="8239125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52%</a:t>
              </a:r>
            </a:p>
          </p:txBody>
        </p:sp>
      </p:grpSp>
      <p:grpSp>
        <p:nvGrpSpPr>
          <p:cNvPr id="29" name="Csoportba foglalás 28"/>
          <p:cNvGrpSpPr/>
          <p:nvPr/>
        </p:nvGrpSpPr>
        <p:grpSpPr>
          <a:xfrm>
            <a:off x="6827187" y="2641713"/>
            <a:ext cx="2607274" cy="276999"/>
            <a:chOff x="6827187" y="1615507"/>
            <a:chExt cx="2607274" cy="276999"/>
          </a:xfrm>
        </p:grpSpPr>
        <p:cxnSp>
          <p:nvCxnSpPr>
            <p:cNvPr id="30" name="Egyenes összekötő 29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Egyenes összekötő 30"/>
            <p:cNvCxnSpPr/>
            <p:nvPr/>
          </p:nvCxnSpPr>
          <p:spPr>
            <a:xfrm>
              <a:off x="6827187" y="1754756"/>
              <a:ext cx="1800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Szövegdoboz 31"/>
            <p:cNvSpPr txBox="1"/>
            <p:nvPr/>
          </p:nvSpPr>
          <p:spPr>
            <a:xfrm>
              <a:off x="8639175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67%</a:t>
              </a:r>
            </a:p>
          </p:txBody>
        </p:sp>
      </p:grpSp>
      <p:grpSp>
        <p:nvGrpSpPr>
          <p:cNvPr id="33" name="Csoportba foglalás 32"/>
          <p:cNvGrpSpPr/>
          <p:nvPr/>
        </p:nvGrpSpPr>
        <p:grpSpPr>
          <a:xfrm>
            <a:off x="6827187" y="3174361"/>
            <a:ext cx="2607274" cy="276999"/>
            <a:chOff x="6827187" y="1615507"/>
            <a:chExt cx="2607274" cy="276999"/>
          </a:xfrm>
        </p:grpSpPr>
        <p:cxnSp>
          <p:nvCxnSpPr>
            <p:cNvPr id="34" name="Egyenes összekötő 33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gyenes összekötő 34"/>
            <p:cNvCxnSpPr/>
            <p:nvPr/>
          </p:nvCxnSpPr>
          <p:spPr>
            <a:xfrm>
              <a:off x="6827187" y="1754756"/>
              <a:ext cx="1224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Szövegdoboz 35"/>
            <p:cNvSpPr txBox="1"/>
            <p:nvPr/>
          </p:nvSpPr>
          <p:spPr>
            <a:xfrm>
              <a:off x="8058150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47 %</a:t>
              </a:r>
            </a:p>
          </p:txBody>
        </p:sp>
      </p:grpSp>
      <p:grpSp>
        <p:nvGrpSpPr>
          <p:cNvPr id="37" name="Csoportba foglalás 36"/>
          <p:cNvGrpSpPr/>
          <p:nvPr/>
        </p:nvGrpSpPr>
        <p:grpSpPr>
          <a:xfrm>
            <a:off x="6827187" y="3857687"/>
            <a:ext cx="2607274" cy="276999"/>
            <a:chOff x="6827187" y="1615507"/>
            <a:chExt cx="2607274" cy="276999"/>
          </a:xfrm>
        </p:grpSpPr>
        <p:cxnSp>
          <p:nvCxnSpPr>
            <p:cNvPr id="38" name="Egyenes összekötő 37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gyenes összekötő 38"/>
            <p:cNvCxnSpPr/>
            <p:nvPr/>
          </p:nvCxnSpPr>
          <p:spPr>
            <a:xfrm>
              <a:off x="6827187" y="1754756"/>
              <a:ext cx="576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Szövegdoboz 39"/>
            <p:cNvSpPr txBox="1"/>
            <p:nvPr/>
          </p:nvSpPr>
          <p:spPr>
            <a:xfrm>
              <a:off x="7419975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22 %</a:t>
              </a:r>
            </a:p>
          </p:txBody>
        </p:sp>
      </p:grpSp>
      <p:grpSp>
        <p:nvGrpSpPr>
          <p:cNvPr id="41" name="Csoportba foglalás 40"/>
          <p:cNvGrpSpPr/>
          <p:nvPr/>
        </p:nvGrpSpPr>
        <p:grpSpPr>
          <a:xfrm>
            <a:off x="6827187" y="4568327"/>
            <a:ext cx="2607274" cy="276999"/>
            <a:chOff x="6827187" y="1615507"/>
            <a:chExt cx="2607274" cy="276999"/>
          </a:xfrm>
        </p:grpSpPr>
        <p:cxnSp>
          <p:nvCxnSpPr>
            <p:cNvPr id="42" name="Egyenes összekötő 41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Egyenes összekötő 42"/>
            <p:cNvCxnSpPr/>
            <p:nvPr/>
          </p:nvCxnSpPr>
          <p:spPr>
            <a:xfrm>
              <a:off x="6827187" y="1754756"/>
              <a:ext cx="504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Szövegdoboz 43"/>
            <p:cNvSpPr txBox="1"/>
            <p:nvPr/>
          </p:nvSpPr>
          <p:spPr>
            <a:xfrm>
              <a:off x="7343775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19 %</a:t>
              </a:r>
            </a:p>
          </p:txBody>
        </p:sp>
      </p:grpSp>
      <p:grpSp>
        <p:nvGrpSpPr>
          <p:cNvPr id="45" name="Csoportba foglalás 44"/>
          <p:cNvGrpSpPr/>
          <p:nvPr/>
        </p:nvGrpSpPr>
        <p:grpSpPr>
          <a:xfrm>
            <a:off x="6827187" y="5127435"/>
            <a:ext cx="2607274" cy="276999"/>
            <a:chOff x="6827187" y="1615507"/>
            <a:chExt cx="2607274" cy="276999"/>
          </a:xfrm>
        </p:grpSpPr>
        <p:cxnSp>
          <p:nvCxnSpPr>
            <p:cNvPr id="46" name="Egyenes összekötő 45"/>
            <p:cNvCxnSpPr/>
            <p:nvPr/>
          </p:nvCxnSpPr>
          <p:spPr>
            <a:xfrm>
              <a:off x="6827187" y="1754756"/>
              <a:ext cx="2607274" cy="0"/>
            </a:xfrm>
            <a:prstGeom prst="line">
              <a:avLst/>
            </a:prstGeom>
            <a:ln w="276225">
              <a:solidFill>
                <a:srgbClr val="94D5F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Egyenes összekötő 46"/>
            <p:cNvCxnSpPr/>
            <p:nvPr/>
          </p:nvCxnSpPr>
          <p:spPr>
            <a:xfrm>
              <a:off x="6827187" y="1754756"/>
              <a:ext cx="792000" cy="0"/>
            </a:xfrm>
            <a:prstGeom prst="line">
              <a:avLst/>
            </a:prstGeom>
            <a:ln w="203200">
              <a:solidFill>
                <a:srgbClr val="0E44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Szövegdoboz 47"/>
            <p:cNvSpPr txBox="1"/>
            <p:nvPr/>
          </p:nvSpPr>
          <p:spPr>
            <a:xfrm>
              <a:off x="7629525" y="1615507"/>
              <a:ext cx="600075" cy="276999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hu-HU" sz="1200" b="1" dirty="0">
                  <a:solidFill>
                    <a:srgbClr val="0E4484"/>
                  </a:solidFill>
                  <a:latin typeface="Gill Sans MT" panose="020B0502020104020203" pitchFamily="34" charset="-18"/>
                </a:rPr>
                <a:t>31 %</a:t>
              </a:r>
            </a:p>
          </p:txBody>
        </p:sp>
      </p:grpSp>
      <p:cxnSp>
        <p:nvCxnSpPr>
          <p:cNvPr id="49" name="Egyenes összekötő 48"/>
          <p:cNvCxnSpPr/>
          <p:nvPr/>
        </p:nvCxnSpPr>
        <p:spPr>
          <a:xfrm>
            <a:off x="1981200" y="1889879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Egyenes összekötő 49"/>
          <p:cNvCxnSpPr/>
          <p:nvPr/>
        </p:nvCxnSpPr>
        <p:spPr>
          <a:xfrm>
            <a:off x="1981200" y="2503408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gyenes összekötő 50"/>
          <p:cNvCxnSpPr/>
          <p:nvPr/>
        </p:nvCxnSpPr>
        <p:spPr>
          <a:xfrm>
            <a:off x="1981200" y="3050262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Egyenes összekötő 51"/>
          <p:cNvCxnSpPr/>
          <p:nvPr/>
        </p:nvCxnSpPr>
        <p:spPr>
          <a:xfrm>
            <a:off x="1981200" y="3597116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gyenes összekötő 52"/>
          <p:cNvCxnSpPr/>
          <p:nvPr/>
        </p:nvCxnSpPr>
        <p:spPr>
          <a:xfrm>
            <a:off x="1981200" y="4410670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gyenes összekötő 53"/>
          <p:cNvCxnSpPr/>
          <p:nvPr/>
        </p:nvCxnSpPr>
        <p:spPr>
          <a:xfrm>
            <a:off x="1981200" y="5005149"/>
            <a:ext cx="7715250" cy="0"/>
          </a:xfrm>
          <a:prstGeom prst="line">
            <a:avLst/>
          </a:prstGeom>
          <a:ln w="317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9627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00" r="2630"/>
          <a:stretch/>
        </p:blipFill>
        <p:spPr>
          <a:xfrm>
            <a:off x="-188284" y="-80871"/>
            <a:ext cx="12331871" cy="6938871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0" y="-1"/>
            <a:ext cx="12192000" cy="6858001"/>
          </a:xfrm>
          <a:prstGeom prst="rect">
            <a:avLst/>
          </a:prstGeom>
          <a:noFill/>
          <a:ln w="381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7" t="-325" r="10499" b="61593"/>
          <a:stretch/>
        </p:blipFill>
        <p:spPr>
          <a:xfrm>
            <a:off x="257822" y="581189"/>
            <a:ext cx="5337897" cy="1322452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257822" y="5034836"/>
            <a:ext cx="58123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VallalkozzDigitalisan.hu</a:t>
            </a:r>
          </a:p>
          <a:p>
            <a:r>
              <a:rPr lang="hu-HU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facebook.com/</a:t>
            </a:r>
            <a:r>
              <a:rPr lang="hu-HU" dirty="0" err="1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VallalkozzDigitalisan</a:t>
            </a:r>
            <a:endParaRPr lang="hu-HU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r>
              <a:rPr lang="hu-HU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Czimbalmos Levente szakmai vezető</a:t>
            </a:r>
            <a:endParaRPr lang="hu-HU" sz="16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pic>
        <p:nvPicPr>
          <p:cNvPr id="14" name="Kép 2">
            <a:extLst>
              <a:ext uri="{FF2B5EF4-FFF2-40B4-BE49-F238E27FC236}">
                <a16:creationId xmlns="" xmlns:a16="http://schemas.microsoft.com/office/drawing/2014/main" id="{AF132458-1E2A-4BC0-9326-4EE5AD9BB4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59" y="2148655"/>
            <a:ext cx="2560687" cy="2560687"/>
          </a:xfrm>
          <a:prstGeom prst="rect">
            <a:avLst/>
          </a:prstGeom>
        </p:spPr>
      </p:pic>
      <p:sp>
        <p:nvSpPr>
          <p:cNvPr id="15" name="Szövegdoboz 14">
            <a:extLst>
              <a:ext uri="{FF2B5EF4-FFF2-40B4-BE49-F238E27FC236}">
                <a16:creationId xmlns="" xmlns:a16="http://schemas.microsoft.com/office/drawing/2014/main" id="{E134FF26-C713-4258-AA4D-E35DB8C0F599}"/>
              </a:ext>
            </a:extLst>
          </p:cNvPr>
          <p:cNvSpPr txBox="1"/>
          <p:nvPr/>
        </p:nvSpPr>
        <p:spPr>
          <a:xfrm>
            <a:off x="8358809" y="1689652"/>
            <a:ext cx="1580321" cy="1510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28" name="Téglalap 27">
            <a:extLst>
              <a:ext uri="{FF2B5EF4-FFF2-40B4-BE49-F238E27FC236}">
                <a16:creationId xmlns="" xmlns:a16="http://schemas.microsoft.com/office/drawing/2014/main" id="{FA020CD2-9E4E-4ED2-9CEA-4DFCFD4781A8}"/>
              </a:ext>
            </a:extLst>
          </p:cNvPr>
          <p:cNvSpPr/>
          <p:nvPr/>
        </p:nvSpPr>
        <p:spPr>
          <a:xfrm>
            <a:off x="9743459" y="1069646"/>
            <a:ext cx="5879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MKIK - IK</a:t>
            </a:r>
          </a:p>
        </p:txBody>
      </p:sp>
      <p:sp>
        <p:nvSpPr>
          <p:cNvPr id="29" name="Téglalap 28">
            <a:extLst>
              <a:ext uri="{FF2B5EF4-FFF2-40B4-BE49-F238E27FC236}">
                <a16:creationId xmlns="" xmlns:a16="http://schemas.microsoft.com/office/drawing/2014/main" id="{73EF3770-FD78-48D0-AFCD-7796E7D44F0D}"/>
              </a:ext>
            </a:extLst>
          </p:cNvPr>
          <p:cNvSpPr/>
          <p:nvPr/>
        </p:nvSpPr>
        <p:spPr>
          <a:xfrm>
            <a:off x="8062146" y="5103160"/>
            <a:ext cx="391297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u-HU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Informatikai Kollégium</a:t>
            </a:r>
          </a:p>
          <a:p>
            <a:pPr algn="r"/>
            <a:r>
              <a:rPr lang="hu-HU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Kott Ferenc, elnök</a:t>
            </a:r>
            <a:r>
              <a:rPr lang="hu-HU" sz="16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/>
            </a:r>
            <a:br>
              <a:rPr lang="hu-HU" sz="1600" dirty="0">
                <a:solidFill>
                  <a:schemeClr val="bg1"/>
                </a:solidFill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</a:br>
            <a:endParaRPr lang="hu-HU" sz="1600" dirty="0">
              <a:solidFill>
                <a:schemeClr val="bg1"/>
              </a:solidFill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grpSp>
        <p:nvGrpSpPr>
          <p:cNvPr id="12" name="Csoportba foglalás 11"/>
          <p:cNvGrpSpPr/>
          <p:nvPr/>
        </p:nvGrpSpPr>
        <p:grpSpPr>
          <a:xfrm>
            <a:off x="699247" y="6199389"/>
            <a:ext cx="1209735" cy="330687"/>
            <a:chOff x="10627558" y="6199389"/>
            <a:chExt cx="1209735" cy="330687"/>
          </a:xfrm>
        </p:grpSpPr>
        <p:sp>
          <p:nvSpPr>
            <p:cNvPr id="13" name="Romboid 12"/>
            <p:cNvSpPr/>
            <p:nvPr/>
          </p:nvSpPr>
          <p:spPr>
            <a:xfrm>
              <a:off x="11400014" y="6199389"/>
              <a:ext cx="411935" cy="286871"/>
            </a:xfrm>
            <a:prstGeom prst="parallelogram">
              <a:avLst>
                <a:gd name="adj" fmla="val 26771"/>
              </a:avLst>
            </a:prstGeom>
            <a:solidFill>
              <a:srgbClr val="2A3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6" name="Romboid 15"/>
            <p:cNvSpPr/>
            <p:nvPr/>
          </p:nvSpPr>
          <p:spPr>
            <a:xfrm>
              <a:off x="11013786" y="6199390"/>
              <a:ext cx="411935" cy="286871"/>
            </a:xfrm>
            <a:prstGeom prst="parallelogram">
              <a:avLst>
                <a:gd name="adj" fmla="val 26771"/>
              </a:avLst>
            </a:prstGeom>
            <a:solidFill>
              <a:srgbClr val="F294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8" name="Romboid 17"/>
            <p:cNvSpPr/>
            <p:nvPr/>
          </p:nvSpPr>
          <p:spPr>
            <a:xfrm>
              <a:off x="10627558" y="6199389"/>
              <a:ext cx="411935" cy="286871"/>
            </a:xfrm>
            <a:prstGeom prst="parallelogram">
              <a:avLst>
                <a:gd name="adj" fmla="val 26771"/>
              </a:avLst>
            </a:prstGeom>
            <a:solidFill>
              <a:srgbClr val="F294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9" name="Szövegdoboz 18"/>
            <p:cNvSpPr txBox="1"/>
            <p:nvPr/>
          </p:nvSpPr>
          <p:spPr>
            <a:xfrm>
              <a:off x="10768755" y="6314632"/>
              <a:ext cx="325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800" dirty="0">
                  <a:solidFill>
                    <a:schemeClr val="bg1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M</a:t>
              </a:r>
            </a:p>
          </p:txBody>
        </p:sp>
        <p:sp>
          <p:nvSpPr>
            <p:cNvPr id="20" name="Szövegdoboz 19"/>
            <p:cNvSpPr txBox="1"/>
            <p:nvPr/>
          </p:nvSpPr>
          <p:spPr>
            <a:xfrm>
              <a:off x="11140464" y="6314632"/>
              <a:ext cx="325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800" dirty="0">
                  <a:solidFill>
                    <a:schemeClr val="bg1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V</a:t>
              </a:r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11512173" y="6314632"/>
              <a:ext cx="32512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800" dirty="0">
                  <a:solidFill>
                    <a:schemeClr val="bg1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P</a:t>
              </a:r>
            </a:p>
          </p:txBody>
        </p:sp>
      </p:grpSp>
      <p:pic>
        <p:nvPicPr>
          <p:cNvPr id="1026" name="Kép 2" descr="MKIK_logo_21">
            <a:extLst>
              <a:ext uri="{FF2B5EF4-FFF2-40B4-BE49-F238E27FC236}">
                <a16:creationId xmlns="" xmlns:a16="http://schemas.microsoft.com/office/drawing/2014/main" id="{B1C8932A-EFBC-4661-A490-6D87EC014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9390" y="2662512"/>
            <a:ext cx="5203016" cy="1532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771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1697</TotalTime>
  <Words>747</Words>
  <Application>Microsoft Office PowerPoint</Application>
  <PresentationFormat>Szélesvásznú</PresentationFormat>
  <Paragraphs>96</Paragraphs>
  <Slides>7</Slides>
  <Notes>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9</vt:i4>
      </vt:variant>
      <vt:variant>
        <vt:lpstr>Téma</vt:lpstr>
      </vt:variant>
      <vt:variant>
        <vt:i4>2</vt:i4>
      </vt:variant>
      <vt:variant>
        <vt:lpstr>Diacímek</vt:lpstr>
      </vt:variant>
      <vt:variant>
        <vt:i4>7</vt:i4>
      </vt:variant>
    </vt:vector>
  </HeadingPairs>
  <TitlesOfParts>
    <vt:vector size="18" baseType="lpstr">
      <vt:lpstr>Arial</vt:lpstr>
      <vt:lpstr>Calibri</vt:lpstr>
      <vt:lpstr>Calibri Light</vt:lpstr>
      <vt:lpstr>Gill Sans MT</vt:lpstr>
      <vt:lpstr>Kozuka Gothic Pr6N B</vt:lpstr>
      <vt:lpstr>Lucida Sans Unicode</vt:lpstr>
      <vt:lpstr>Roboto</vt:lpstr>
      <vt:lpstr>Segoe UI Black</vt:lpstr>
      <vt:lpstr>Times New Roman</vt:lpstr>
      <vt:lpstr>Office-téma</vt:lpstr>
      <vt:lpstr>1_Office-téma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Digitális vállalkozásfejlesztés</dc:title>
  <dc:creator>Nagy Márton</dc:creator>
  <cp:lastModifiedBy>Tóth Krisztina</cp:lastModifiedBy>
  <cp:revision>157</cp:revision>
  <dcterms:created xsi:type="dcterms:W3CDTF">2016-08-22T15:17:09Z</dcterms:created>
  <dcterms:modified xsi:type="dcterms:W3CDTF">2018-01-31T08:20:14Z</dcterms:modified>
</cp:coreProperties>
</file>