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9"/>
  </p:notesMasterIdLst>
  <p:handoutMasterIdLst>
    <p:handoutMasterId r:id="rId40"/>
  </p:handoutMasterIdLst>
  <p:sldIdLst>
    <p:sldId id="263" r:id="rId2"/>
    <p:sldId id="480" r:id="rId3"/>
    <p:sldId id="481" r:id="rId4"/>
    <p:sldId id="477" r:id="rId5"/>
    <p:sldId id="478" r:id="rId6"/>
    <p:sldId id="448" r:id="rId7"/>
    <p:sldId id="460" r:id="rId8"/>
    <p:sldId id="461" r:id="rId9"/>
    <p:sldId id="462" r:id="rId10"/>
    <p:sldId id="463" r:id="rId11"/>
    <p:sldId id="464" r:id="rId12"/>
    <p:sldId id="465" r:id="rId13"/>
    <p:sldId id="466" r:id="rId14"/>
    <p:sldId id="467" r:id="rId15"/>
    <p:sldId id="486" r:id="rId16"/>
    <p:sldId id="479" r:id="rId17"/>
    <p:sldId id="457" r:id="rId18"/>
    <p:sldId id="482" r:id="rId19"/>
    <p:sldId id="468" r:id="rId20"/>
    <p:sldId id="469" r:id="rId21"/>
    <p:sldId id="471" r:id="rId22"/>
    <p:sldId id="470" r:id="rId23"/>
    <p:sldId id="483" r:id="rId24"/>
    <p:sldId id="485" r:id="rId25"/>
    <p:sldId id="484" r:id="rId26"/>
    <p:sldId id="472" r:id="rId27"/>
    <p:sldId id="488" r:id="rId28"/>
    <p:sldId id="487" r:id="rId29"/>
    <p:sldId id="489" r:id="rId30"/>
    <p:sldId id="490" r:id="rId31"/>
    <p:sldId id="492" r:id="rId32"/>
    <p:sldId id="475" r:id="rId33"/>
    <p:sldId id="491" r:id="rId34"/>
    <p:sldId id="476" r:id="rId35"/>
    <p:sldId id="493" r:id="rId36"/>
    <p:sldId id="360" r:id="rId37"/>
    <p:sldId id="459" r:id="rId38"/>
  </p:sldIdLst>
  <p:sldSz cx="9144000" cy="6858000" type="screen4x3"/>
  <p:notesSz cx="6797675" cy="9926638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9188A"/>
    <a:srgbClr val="9F2D7E"/>
    <a:srgbClr val="E8AED7"/>
    <a:srgbClr val="FB03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82" autoAdjust="0"/>
    <p:restoredTop sz="94660"/>
  </p:normalViewPr>
  <p:slideViewPr>
    <p:cSldViewPr>
      <p:cViewPr varScale="1">
        <p:scale>
          <a:sx n="84" d="100"/>
          <a:sy n="84" d="100"/>
        </p:scale>
        <p:origin x="117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30D85E-CF82-4D69-841F-8A90C7D66DC3}" type="doc">
      <dgm:prSet loTypeId="urn:microsoft.com/office/officeart/2009/layout/CircleArrowProcess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hu-HU"/>
        </a:p>
      </dgm:t>
    </dgm:pt>
    <dgm:pt modelId="{AA245108-2D61-4955-8A08-9DBF51FC9B4E}">
      <dgm:prSet phldrT="[Szöveg]" custT="1"/>
      <dgm:spPr/>
      <dgm:t>
        <a:bodyPr/>
        <a:lstStyle/>
        <a:p>
          <a:r>
            <a:rPr lang="hu-HU" altLang="hu-HU" sz="3200" b="1" kern="1200" dirty="0" smtClean="0">
              <a:solidFill>
                <a:srgbClr val="39188A"/>
              </a:solidFill>
              <a:latin typeface="Arial" pitchFamily="34" charset="0"/>
              <a:ea typeface="+mn-ea"/>
              <a:cs typeface="Arial" pitchFamily="34" charset="0"/>
            </a:rPr>
            <a:t>Képzési cél(rendszer</a:t>
          </a:r>
          <a:r>
            <a:rPr lang="hu-HU" sz="3200" kern="1200" dirty="0" smtClean="0">
              <a:latin typeface="Arial" pitchFamily="34" charset="0"/>
              <a:cs typeface="Arial" pitchFamily="34" charset="0"/>
            </a:rPr>
            <a:t>)</a:t>
          </a:r>
          <a:endParaRPr lang="hu-HU" sz="3200" kern="1200" dirty="0">
            <a:latin typeface="Arial" pitchFamily="34" charset="0"/>
            <a:cs typeface="Arial" pitchFamily="34" charset="0"/>
          </a:endParaRPr>
        </a:p>
      </dgm:t>
    </dgm:pt>
    <dgm:pt modelId="{D0C6BB8C-2BF9-44D1-AA00-4C6360259545}" type="parTrans" cxnId="{F52A3B79-5EE6-490B-BBDD-099433240C80}">
      <dgm:prSet/>
      <dgm:spPr/>
      <dgm:t>
        <a:bodyPr/>
        <a:lstStyle/>
        <a:p>
          <a:endParaRPr lang="hu-HU"/>
        </a:p>
      </dgm:t>
    </dgm:pt>
    <dgm:pt modelId="{F0F47DB5-E35F-405D-91B9-9BC7185DAC89}" type="sibTrans" cxnId="{F52A3B79-5EE6-490B-BBDD-099433240C80}">
      <dgm:prSet/>
      <dgm:spPr/>
      <dgm:t>
        <a:bodyPr/>
        <a:lstStyle/>
        <a:p>
          <a:endParaRPr lang="hu-HU"/>
        </a:p>
      </dgm:t>
    </dgm:pt>
    <dgm:pt modelId="{7EB9616F-C019-41A8-87D7-610A898570C7}">
      <dgm:prSet phldrT="[Szöveg]" custT="1"/>
      <dgm:spPr/>
      <dgm:t>
        <a:bodyPr/>
        <a:lstStyle/>
        <a:p>
          <a:r>
            <a:rPr lang="hu-HU" sz="3200" b="1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rPr>
            <a:t>Programkövetelmény</a:t>
          </a:r>
          <a:endParaRPr lang="hu-HU" sz="3200" dirty="0">
            <a:solidFill>
              <a:srgbClr val="39188A"/>
            </a:solidFill>
            <a:latin typeface="Arial" pitchFamily="34" charset="0"/>
            <a:cs typeface="Arial" pitchFamily="34" charset="0"/>
          </a:endParaRPr>
        </a:p>
      </dgm:t>
    </dgm:pt>
    <dgm:pt modelId="{A3ECD403-7889-4E07-BB8B-2193B5747476}" type="parTrans" cxnId="{BB989C68-A3E4-4631-959B-1E9EDCE4C529}">
      <dgm:prSet/>
      <dgm:spPr/>
      <dgm:t>
        <a:bodyPr/>
        <a:lstStyle/>
        <a:p>
          <a:endParaRPr lang="hu-HU"/>
        </a:p>
      </dgm:t>
    </dgm:pt>
    <dgm:pt modelId="{9B95FDA4-13A6-4AAE-BE34-9F22FAB703D5}" type="sibTrans" cxnId="{BB989C68-A3E4-4631-959B-1E9EDCE4C529}">
      <dgm:prSet/>
      <dgm:spPr/>
      <dgm:t>
        <a:bodyPr/>
        <a:lstStyle/>
        <a:p>
          <a:endParaRPr lang="hu-HU"/>
        </a:p>
      </dgm:t>
    </dgm:pt>
    <dgm:pt modelId="{020B8634-5209-42E4-9AFD-5DBDA3461B7B}">
      <dgm:prSet phldrT="[Szöveg]" custT="1"/>
      <dgm:spPr/>
      <dgm:t>
        <a:bodyPr/>
        <a:lstStyle/>
        <a:p>
          <a:r>
            <a:rPr lang="hu-HU" sz="3200" b="1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rPr>
            <a:t>Képzési program</a:t>
          </a:r>
          <a:endParaRPr lang="hu-HU" sz="3200" b="1" dirty="0">
            <a:solidFill>
              <a:srgbClr val="39188A"/>
            </a:solidFill>
            <a:latin typeface="Arial" pitchFamily="34" charset="0"/>
            <a:cs typeface="Arial" pitchFamily="34" charset="0"/>
          </a:endParaRPr>
        </a:p>
      </dgm:t>
    </dgm:pt>
    <dgm:pt modelId="{26FE987D-5B0D-4AE0-B420-80850B386234}" type="parTrans" cxnId="{9C6889C6-6E5D-4AF7-9442-DCCFB9C69B11}">
      <dgm:prSet/>
      <dgm:spPr/>
      <dgm:t>
        <a:bodyPr/>
        <a:lstStyle/>
        <a:p>
          <a:endParaRPr lang="hu-HU"/>
        </a:p>
      </dgm:t>
    </dgm:pt>
    <dgm:pt modelId="{9791B982-C666-490D-AB1D-8DBB4376D21D}" type="sibTrans" cxnId="{9C6889C6-6E5D-4AF7-9442-DCCFB9C69B11}">
      <dgm:prSet/>
      <dgm:spPr/>
      <dgm:t>
        <a:bodyPr/>
        <a:lstStyle/>
        <a:p>
          <a:endParaRPr lang="hu-HU"/>
        </a:p>
      </dgm:t>
    </dgm:pt>
    <dgm:pt modelId="{F4E87E1E-9D59-4BAE-BD1C-9A8ED7C68DFC}" type="pres">
      <dgm:prSet presAssocID="{CF30D85E-CF82-4D69-841F-8A90C7D66DC3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hu-HU"/>
        </a:p>
      </dgm:t>
    </dgm:pt>
    <dgm:pt modelId="{BEC85A16-B333-4CD0-BB0D-FF2692765985}" type="pres">
      <dgm:prSet presAssocID="{AA245108-2D61-4955-8A08-9DBF51FC9B4E}" presName="Accent1" presStyleCnt="0"/>
      <dgm:spPr/>
    </dgm:pt>
    <dgm:pt modelId="{C9D290B9-3E69-4A33-86CF-03F7EB8CB00D}" type="pres">
      <dgm:prSet presAssocID="{AA245108-2D61-4955-8A08-9DBF51FC9B4E}" presName="Accent" presStyleLbl="node1" presStyleIdx="0" presStyleCnt="3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endParaRPr lang="hu-HU"/>
        </a:p>
      </dgm:t>
    </dgm:pt>
    <dgm:pt modelId="{102380FF-ECC8-4201-8B75-4B5139035E5B}" type="pres">
      <dgm:prSet presAssocID="{AA245108-2D61-4955-8A08-9DBF51FC9B4E}" presName="Parent1" presStyleLbl="revTx" presStyleIdx="0" presStyleCnt="3" custScaleX="354871" custLinFactY="-100000" custLinFactNeighborX="-37106" custLinFactNeighborY="-11873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6D7AF6A2-CC51-4989-AEC9-7B6F67AF1C84}" type="pres">
      <dgm:prSet presAssocID="{7EB9616F-C019-41A8-87D7-610A898570C7}" presName="Accent2" presStyleCnt="0"/>
      <dgm:spPr/>
    </dgm:pt>
    <dgm:pt modelId="{DFD6FAD3-79B2-425F-8D7F-DED10AF2C7F0}" type="pres">
      <dgm:prSet presAssocID="{7EB9616F-C019-41A8-87D7-610A898570C7}" presName="Accent" presStyleLbl="node1" presStyleIdx="1" presStyleCnt="3" custLinFactNeighborX="-2820" custLinFactNeighborY="2396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endParaRPr lang="hu-HU"/>
        </a:p>
      </dgm:t>
    </dgm:pt>
    <dgm:pt modelId="{11D0968F-7EE0-48AF-8EAF-7EC7EF5DE1B4}" type="pres">
      <dgm:prSet presAssocID="{7EB9616F-C019-41A8-87D7-610A898570C7}" presName="Parent2" presStyleLbl="revTx" presStyleIdx="1" presStyleCnt="3" custScaleX="679833" custScaleY="223440" custLinFactNeighborX="4056" custLinFactNeighborY="-1013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E4695332-CED3-4488-AAE1-CC64BDEF2553}" type="pres">
      <dgm:prSet presAssocID="{020B8634-5209-42E4-9AFD-5DBDA3461B7B}" presName="Accent3" presStyleCnt="0"/>
      <dgm:spPr/>
    </dgm:pt>
    <dgm:pt modelId="{DBE4A09B-7310-4571-A32F-BB0AFC9136A6}" type="pres">
      <dgm:prSet presAssocID="{020B8634-5209-42E4-9AFD-5DBDA3461B7B}" presName="Accent" presStyleLbl="node1" presStyleIdx="2" presStyleCnt="3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endParaRPr lang="hu-HU"/>
        </a:p>
      </dgm:t>
    </dgm:pt>
    <dgm:pt modelId="{EB4E57A9-CAEE-4FAB-B49B-476C740ADA1C}" type="pres">
      <dgm:prSet presAssocID="{020B8634-5209-42E4-9AFD-5DBDA3461B7B}" presName="Parent3" presStyleLbl="revTx" presStyleIdx="2" presStyleCnt="3" custScaleX="354871" custLinFactX="-2019" custLinFactNeighborX="-100000" custLinFactNeighborY="2401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F52A3B79-5EE6-490B-BBDD-099433240C80}" srcId="{CF30D85E-CF82-4D69-841F-8A90C7D66DC3}" destId="{AA245108-2D61-4955-8A08-9DBF51FC9B4E}" srcOrd="0" destOrd="0" parTransId="{D0C6BB8C-2BF9-44D1-AA00-4C6360259545}" sibTransId="{F0F47DB5-E35F-405D-91B9-9BC7185DAC89}"/>
    <dgm:cxn modelId="{1D51E05C-7977-4A00-80AC-5E2473909CF0}" type="presOf" srcId="{7EB9616F-C019-41A8-87D7-610A898570C7}" destId="{11D0968F-7EE0-48AF-8EAF-7EC7EF5DE1B4}" srcOrd="0" destOrd="0" presId="urn:microsoft.com/office/officeart/2009/layout/CircleArrowProcess"/>
    <dgm:cxn modelId="{9C6889C6-6E5D-4AF7-9442-DCCFB9C69B11}" srcId="{CF30D85E-CF82-4D69-841F-8A90C7D66DC3}" destId="{020B8634-5209-42E4-9AFD-5DBDA3461B7B}" srcOrd="2" destOrd="0" parTransId="{26FE987D-5B0D-4AE0-B420-80850B386234}" sibTransId="{9791B982-C666-490D-AB1D-8DBB4376D21D}"/>
    <dgm:cxn modelId="{2F6EF857-E4AE-456A-93E0-21DD8708019D}" type="presOf" srcId="{CF30D85E-CF82-4D69-841F-8A90C7D66DC3}" destId="{F4E87E1E-9D59-4BAE-BD1C-9A8ED7C68DFC}" srcOrd="0" destOrd="0" presId="urn:microsoft.com/office/officeart/2009/layout/CircleArrowProcess"/>
    <dgm:cxn modelId="{7BA40C45-3905-48F2-A683-CFBA6C64FC57}" type="presOf" srcId="{020B8634-5209-42E4-9AFD-5DBDA3461B7B}" destId="{EB4E57A9-CAEE-4FAB-B49B-476C740ADA1C}" srcOrd="0" destOrd="0" presId="urn:microsoft.com/office/officeart/2009/layout/CircleArrowProcess"/>
    <dgm:cxn modelId="{F450CEC8-3BFC-48CF-B6BA-A22309023DDB}" type="presOf" srcId="{AA245108-2D61-4955-8A08-9DBF51FC9B4E}" destId="{102380FF-ECC8-4201-8B75-4B5139035E5B}" srcOrd="0" destOrd="0" presId="urn:microsoft.com/office/officeart/2009/layout/CircleArrowProcess"/>
    <dgm:cxn modelId="{BB989C68-A3E4-4631-959B-1E9EDCE4C529}" srcId="{CF30D85E-CF82-4D69-841F-8A90C7D66DC3}" destId="{7EB9616F-C019-41A8-87D7-610A898570C7}" srcOrd="1" destOrd="0" parTransId="{A3ECD403-7889-4E07-BB8B-2193B5747476}" sibTransId="{9B95FDA4-13A6-4AAE-BE34-9F22FAB703D5}"/>
    <dgm:cxn modelId="{91CF48A2-C889-499D-BD2D-D20910313350}" type="presParOf" srcId="{F4E87E1E-9D59-4BAE-BD1C-9A8ED7C68DFC}" destId="{BEC85A16-B333-4CD0-BB0D-FF2692765985}" srcOrd="0" destOrd="0" presId="urn:microsoft.com/office/officeart/2009/layout/CircleArrowProcess"/>
    <dgm:cxn modelId="{1605D085-B565-455C-A06A-0D4345B47006}" type="presParOf" srcId="{BEC85A16-B333-4CD0-BB0D-FF2692765985}" destId="{C9D290B9-3E69-4A33-86CF-03F7EB8CB00D}" srcOrd="0" destOrd="0" presId="urn:microsoft.com/office/officeart/2009/layout/CircleArrowProcess"/>
    <dgm:cxn modelId="{547954B2-2343-46ED-80F9-6A0A1ABA87AD}" type="presParOf" srcId="{F4E87E1E-9D59-4BAE-BD1C-9A8ED7C68DFC}" destId="{102380FF-ECC8-4201-8B75-4B5139035E5B}" srcOrd="1" destOrd="0" presId="urn:microsoft.com/office/officeart/2009/layout/CircleArrowProcess"/>
    <dgm:cxn modelId="{2D1EE06C-458D-4874-B27F-EBE796C2403F}" type="presParOf" srcId="{F4E87E1E-9D59-4BAE-BD1C-9A8ED7C68DFC}" destId="{6D7AF6A2-CC51-4989-AEC9-7B6F67AF1C84}" srcOrd="2" destOrd="0" presId="urn:microsoft.com/office/officeart/2009/layout/CircleArrowProcess"/>
    <dgm:cxn modelId="{0B3D4164-890A-44EF-9CFF-FB865B30A399}" type="presParOf" srcId="{6D7AF6A2-CC51-4989-AEC9-7B6F67AF1C84}" destId="{DFD6FAD3-79B2-425F-8D7F-DED10AF2C7F0}" srcOrd="0" destOrd="0" presId="urn:microsoft.com/office/officeart/2009/layout/CircleArrowProcess"/>
    <dgm:cxn modelId="{2B711815-0C9E-4C0B-9141-EF7CC285E512}" type="presParOf" srcId="{F4E87E1E-9D59-4BAE-BD1C-9A8ED7C68DFC}" destId="{11D0968F-7EE0-48AF-8EAF-7EC7EF5DE1B4}" srcOrd="3" destOrd="0" presId="urn:microsoft.com/office/officeart/2009/layout/CircleArrowProcess"/>
    <dgm:cxn modelId="{148075A7-2C26-4078-ADB2-D29937E9D7A4}" type="presParOf" srcId="{F4E87E1E-9D59-4BAE-BD1C-9A8ED7C68DFC}" destId="{E4695332-CED3-4488-AAE1-CC64BDEF2553}" srcOrd="4" destOrd="0" presId="urn:microsoft.com/office/officeart/2009/layout/CircleArrowProcess"/>
    <dgm:cxn modelId="{AF47DFA1-4A81-4022-A593-7ACC5348EB9D}" type="presParOf" srcId="{E4695332-CED3-4488-AAE1-CC64BDEF2553}" destId="{DBE4A09B-7310-4571-A32F-BB0AFC9136A6}" srcOrd="0" destOrd="0" presId="urn:microsoft.com/office/officeart/2009/layout/CircleArrowProcess"/>
    <dgm:cxn modelId="{0C6734F4-AF76-45BD-B09D-A3E140874E11}" type="presParOf" srcId="{F4E87E1E-9D59-4BAE-BD1C-9A8ED7C68DFC}" destId="{EB4E57A9-CAEE-4FAB-B49B-476C740ADA1C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D290B9-3E69-4A33-86CF-03F7EB8CB00D}">
      <dsp:nvSpPr>
        <dsp:cNvPr id="0" name=""/>
        <dsp:cNvSpPr/>
      </dsp:nvSpPr>
      <dsp:spPr>
        <a:xfrm>
          <a:off x="1561737" y="0"/>
          <a:ext cx="2044903" cy="2045214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2380FF-ECC8-4201-8B75-4B5139035E5B}">
      <dsp:nvSpPr>
        <dsp:cNvPr id="0" name=""/>
        <dsp:cNvSpPr/>
      </dsp:nvSpPr>
      <dsp:spPr>
        <a:xfrm>
          <a:off x="144020" y="0"/>
          <a:ext cx="4032446" cy="5680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altLang="hu-HU" sz="3200" b="1" kern="1200" dirty="0" smtClean="0">
              <a:solidFill>
                <a:srgbClr val="39188A"/>
              </a:solidFill>
              <a:latin typeface="Arial" pitchFamily="34" charset="0"/>
              <a:ea typeface="+mn-ea"/>
              <a:cs typeface="Arial" pitchFamily="34" charset="0"/>
            </a:rPr>
            <a:t>Képzési cél(rendszer</a:t>
          </a:r>
          <a:r>
            <a:rPr lang="hu-HU" sz="3200" kern="1200" dirty="0" smtClean="0">
              <a:latin typeface="Arial" pitchFamily="34" charset="0"/>
              <a:cs typeface="Arial" pitchFamily="34" charset="0"/>
            </a:rPr>
            <a:t>)</a:t>
          </a:r>
          <a:endParaRPr lang="hu-HU" sz="3200" kern="1200" dirty="0">
            <a:latin typeface="Arial" pitchFamily="34" charset="0"/>
            <a:cs typeface="Arial" pitchFamily="34" charset="0"/>
          </a:endParaRPr>
        </a:p>
      </dsp:txBody>
      <dsp:txXfrm>
        <a:off x="144020" y="0"/>
        <a:ext cx="4032446" cy="568020"/>
      </dsp:txXfrm>
    </dsp:sp>
    <dsp:sp modelId="{DFD6FAD3-79B2-425F-8D7F-DED10AF2C7F0}">
      <dsp:nvSpPr>
        <dsp:cNvPr id="0" name=""/>
        <dsp:cNvSpPr/>
      </dsp:nvSpPr>
      <dsp:spPr>
        <a:xfrm>
          <a:off x="936106" y="1224130"/>
          <a:ext cx="2044903" cy="2045214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D0968F-7EE0-48AF-8EAF-7EC7EF5DE1B4}">
      <dsp:nvSpPr>
        <dsp:cNvPr id="0" name=""/>
        <dsp:cNvSpPr/>
      </dsp:nvSpPr>
      <dsp:spPr>
        <a:xfrm>
          <a:off x="-1846292" y="1512169"/>
          <a:ext cx="7725033" cy="1269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kern="12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rPr>
            <a:t>Programkövetelmény</a:t>
          </a:r>
          <a:endParaRPr lang="hu-HU" sz="3200" kern="1200" dirty="0">
            <a:solidFill>
              <a:srgbClr val="39188A"/>
            </a:solidFill>
            <a:latin typeface="Arial" pitchFamily="34" charset="0"/>
            <a:cs typeface="Arial" pitchFamily="34" charset="0"/>
          </a:endParaRPr>
        </a:p>
      </dsp:txBody>
      <dsp:txXfrm>
        <a:off x="-1846292" y="1512169"/>
        <a:ext cx="7725033" cy="1269185"/>
      </dsp:txXfrm>
    </dsp:sp>
    <dsp:sp modelId="{DBE4A09B-7310-4571-A32F-BB0AFC9136A6}">
      <dsp:nvSpPr>
        <dsp:cNvPr id="0" name=""/>
        <dsp:cNvSpPr/>
      </dsp:nvSpPr>
      <dsp:spPr>
        <a:xfrm>
          <a:off x="1707280" y="2490879"/>
          <a:ext cx="1756888" cy="1757592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4E57A9-CAEE-4FAB-B49B-476C740ADA1C}">
      <dsp:nvSpPr>
        <dsp:cNvPr id="0" name=""/>
        <dsp:cNvSpPr/>
      </dsp:nvSpPr>
      <dsp:spPr>
        <a:xfrm>
          <a:off x="0" y="3240360"/>
          <a:ext cx="4032446" cy="5680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kern="12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rPr>
            <a:t>Képzési program</a:t>
          </a:r>
          <a:endParaRPr lang="hu-HU" sz="3200" b="1" kern="1200" dirty="0">
            <a:solidFill>
              <a:srgbClr val="39188A"/>
            </a:solidFill>
            <a:latin typeface="Arial" pitchFamily="34" charset="0"/>
            <a:cs typeface="Arial" pitchFamily="34" charset="0"/>
          </a:endParaRPr>
        </a:p>
      </dsp:txBody>
      <dsp:txXfrm>
        <a:off x="0" y="3240360"/>
        <a:ext cx="4032446" cy="5680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998C2E1A-915C-458C-B920-850CBC243227}" type="datetimeFigureOut">
              <a:rPr lang="hu-HU"/>
              <a:pPr>
                <a:defRPr/>
              </a:pPr>
              <a:t>2018. 08. 16.</a:t>
            </a:fld>
            <a:endParaRPr lang="hu-HU"/>
          </a:p>
        </p:txBody>
      </p:sp>
      <p:sp>
        <p:nvSpPr>
          <p:cNvPr id="788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88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66B22232-E7FD-4379-9B17-2CE4F2BEAE3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056297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4F9F5FE-EBE3-481F-8FCA-FD7225841991}" type="datetimeFigureOut">
              <a:rPr lang="hu-HU"/>
              <a:pPr>
                <a:defRPr/>
              </a:pPr>
              <a:t>2018. 08. 16.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hu-HU" noProof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  <a:endParaRPr lang="hu-HU" noProof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8E97078-778B-4875-99C0-39C49E1E777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363777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  <p:extLst>
      <p:ext uri="{BB962C8B-B14F-4D97-AF65-F5344CB8AC3E}">
        <p14:creationId xmlns:p14="http://schemas.microsoft.com/office/powerpoint/2010/main" val="4884771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b"/>
          <a:lstStyle/>
          <a:p>
            <a:pPr algn="r" eaLnBrk="1" hangingPunct="1"/>
            <a:fld id="{423640E5-91CA-4D83-BDCE-6345636F3657}" type="slidenum">
              <a:rPr lang="hu-HU" altLang="hu-HU" sz="1200">
                <a:latin typeface="Times New Roman" pitchFamily="18" charset="0"/>
                <a:cs typeface="Arial" pitchFamily="34" charset="0"/>
              </a:rPr>
              <a:pPr algn="r" eaLnBrk="1" hangingPunct="1"/>
              <a:t>2</a:t>
            </a:fld>
            <a:endParaRPr lang="hu-HU" altLang="hu-HU" sz="12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4875"/>
            <a:ext cx="4984750" cy="4467225"/>
          </a:xfrm>
          <a:noFill/>
        </p:spPr>
        <p:txBody>
          <a:bodyPr wrap="none"/>
          <a:lstStyle/>
          <a:p>
            <a:pPr eaLnBrk="1" hangingPunct="1"/>
            <a:endParaRPr lang="hu-HU" altLang="hu-HU" smtClean="0"/>
          </a:p>
        </p:txBody>
      </p:sp>
    </p:spTree>
    <p:extLst>
      <p:ext uri="{BB962C8B-B14F-4D97-AF65-F5344CB8AC3E}">
        <p14:creationId xmlns:p14="http://schemas.microsoft.com/office/powerpoint/2010/main" val="3434670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b"/>
          <a:lstStyle/>
          <a:p>
            <a:pPr algn="r" eaLnBrk="1" hangingPunct="1"/>
            <a:fld id="{423640E5-91CA-4D83-BDCE-6345636F3657}" type="slidenum">
              <a:rPr lang="hu-HU" altLang="hu-HU" sz="1200">
                <a:latin typeface="Times New Roman" pitchFamily="18" charset="0"/>
                <a:cs typeface="Arial" pitchFamily="34" charset="0"/>
              </a:rPr>
              <a:pPr algn="r" eaLnBrk="1" hangingPunct="1"/>
              <a:t>3</a:t>
            </a:fld>
            <a:endParaRPr lang="hu-HU" altLang="hu-HU" sz="12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4875"/>
            <a:ext cx="4984750" cy="4467225"/>
          </a:xfrm>
          <a:noFill/>
        </p:spPr>
        <p:txBody>
          <a:bodyPr wrap="none"/>
          <a:lstStyle/>
          <a:p>
            <a:pPr eaLnBrk="1" hangingPunct="1"/>
            <a:endParaRPr lang="hu-HU" altLang="hu-HU" smtClean="0"/>
          </a:p>
        </p:txBody>
      </p:sp>
    </p:spTree>
    <p:extLst>
      <p:ext uri="{BB962C8B-B14F-4D97-AF65-F5344CB8AC3E}">
        <p14:creationId xmlns:p14="http://schemas.microsoft.com/office/powerpoint/2010/main" val="16534684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b"/>
          <a:lstStyle/>
          <a:p>
            <a:pPr algn="r" eaLnBrk="1" hangingPunct="1"/>
            <a:fld id="{423640E5-91CA-4D83-BDCE-6345636F3657}" type="slidenum">
              <a:rPr lang="hu-HU" altLang="hu-HU" sz="1200">
                <a:latin typeface="Times New Roman" pitchFamily="18" charset="0"/>
                <a:cs typeface="Arial" pitchFamily="34" charset="0"/>
              </a:rPr>
              <a:pPr algn="r" eaLnBrk="1" hangingPunct="1"/>
              <a:t>4</a:t>
            </a:fld>
            <a:endParaRPr lang="hu-HU" altLang="hu-HU" sz="12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4875"/>
            <a:ext cx="4984750" cy="4467225"/>
          </a:xfrm>
          <a:noFill/>
        </p:spPr>
        <p:txBody>
          <a:bodyPr wrap="none"/>
          <a:lstStyle/>
          <a:p>
            <a:pPr eaLnBrk="1" hangingPunct="1"/>
            <a:endParaRPr lang="hu-HU" altLang="hu-HU" smtClean="0"/>
          </a:p>
        </p:txBody>
      </p:sp>
    </p:spTree>
    <p:extLst>
      <p:ext uri="{BB962C8B-B14F-4D97-AF65-F5344CB8AC3E}">
        <p14:creationId xmlns:p14="http://schemas.microsoft.com/office/powerpoint/2010/main" val="3253810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b"/>
          <a:lstStyle/>
          <a:p>
            <a:pPr algn="r" eaLnBrk="1" hangingPunct="1"/>
            <a:fld id="{423640E5-91CA-4D83-BDCE-6345636F3657}" type="slidenum">
              <a:rPr lang="hu-HU" altLang="hu-HU" sz="1200">
                <a:latin typeface="Times New Roman" pitchFamily="18" charset="0"/>
                <a:cs typeface="Arial" pitchFamily="34" charset="0"/>
              </a:rPr>
              <a:pPr algn="r" eaLnBrk="1" hangingPunct="1"/>
              <a:t>5</a:t>
            </a:fld>
            <a:endParaRPr lang="hu-HU" altLang="hu-HU" sz="12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4875"/>
            <a:ext cx="4984750" cy="4467225"/>
          </a:xfrm>
          <a:noFill/>
        </p:spPr>
        <p:txBody>
          <a:bodyPr wrap="none"/>
          <a:lstStyle/>
          <a:p>
            <a:pPr eaLnBrk="1" hangingPunct="1"/>
            <a:endParaRPr lang="hu-HU" altLang="hu-HU" smtClean="0"/>
          </a:p>
        </p:txBody>
      </p:sp>
    </p:spTree>
    <p:extLst>
      <p:ext uri="{BB962C8B-B14F-4D97-AF65-F5344CB8AC3E}">
        <p14:creationId xmlns:p14="http://schemas.microsoft.com/office/powerpoint/2010/main" val="3566311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7"/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b"/>
          <a:lstStyle/>
          <a:p>
            <a:pPr algn="r"/>
            <a:fld id="{0A4DDB6A-9656-4798-B65C-1C38086E257F}" type="slidenum">
              <a:rPr lang="hu-HU" sz="1200">
                <a:latin typeface="Times New Roman" pitchFamily="18" charset="0"/>
              </a:rPr>
              <a:pPr algn="r"/>
              <a:t>6</a:t>
            </a:fld>
            <a:endParaRPr lang="hu-HU" sz="1200">
              <a:latin typeface="Times New Roman" pitchFamily="18" charset="0"/>
            </a:endParaRPr>
          </a:p>
        </p:txBody>
      </p:sp>
      <p:sp>
        <p:nvSpPr>
          <p:cNvPr id="212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299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6463" y="4714875"/>
            <a:ext cx="4984750" cy="4467225"/>
          </a:xfrm>
          <a:noFill/>
        </p:spPr>
        <p:txBody>
          <a:bodyPr wrap="non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  <p:extLst>
      <p:ext uri="{BB962C8B-B14F-4D97-AF65-F5344CB8AC3E}">
        <p14:creationId xmlns:p14="http://schemas.microsoft.com/office/powerpoint/2010/main" val="806778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7"/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b"/>
          <a:lstStyle/>
          <a:p>
            <a:pPr algn="r"/>
            <a:fld id="{0A4DDB6A-9656-4798-B65C-1C38086E257F}" type="slidenum">
              <a:rPr lang="hu-HU" sz="1200">
                <a:latin typeface="Times New Roman" pitchFamily="18" charset="0"/>
              </a:rPr>
              <a:pPr algn="r"/>
              <a:t>7</a:t>
            </a:fld>
            <a:endParaRPr lang="hu-HU" sz="1200">
              <a:latin typeface="Times New Roman" pitchFamily="18" charset="0"/>
            </a:endParaRPr>
          </a:p>
        </p:txBody>
      </p:sp>
      <p:sp>
        <p:nvSpPr>
          <p:cNvPr id="212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299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6463" y="4714875"/>
            <a:ext cx="4984750" cy="4467225"/>
          </a:xfrm>
          <a:noFill/>
        </p:spPr>
        <p:txBody>
          <a:bodyPr wrap="non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  <p:extLst>
      <p:ext uri="{BB962C8B-B14F-4D97-AF65-F5344CB8AC3E}">
        <p14:creationId xmlns:p14="http://schemas.microsoft.com/office/powerpoint/2010/main" val="36645083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7"/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b"/>
          <a:lstStyle/>
          <a:p>
            <a:pPr algn="r"/>
            <a:fld id="{2E2506A4-DF92-415D-A97E-D0432D25DAF1}" type="slidenum">
              <a:rPr lang="hu-HU" sz="1200">
                <a:latin typeface="Times New Roman" pitchFamily="18" charset="0"/>
              </a:rPr>
              <a:pPr algn="r"/>
              <a:t>16</a:t>
            </a:fld>
            <a:endParaRPr lang="hu-HU" sz="1200">
              <a:latin typeface="Times New Roman" pitchFamily="18" charset="0"/>
            </a:endParaRPr>
          </a:p>
        </p:txBody>
      </p:sp>
      <p:sp>
        <p:nvSpPr>
          <p:cNvPr id="231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14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6463" y="4714875"/>
            <a:ext cx="4984750" cy="4467225"/>
          </a:xfrm>
          <a:noFill/>
        </p:spPr>
        <p:txBody>
          <a:bodyPr wrap="non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  <p:extLst>
      <p:ext uri="{BB962C8B-B14F-4D97-AF65-F5344CB8AC3E}">
        <p14:creationId xmlns:p14="http://schemas.microsoft.com/office/powerpoint/2010/main" val="36933392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7"/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b"/>
          <a:lstStyle/>
          <a:p>
            <a:pPr algn="r"/>
            <a:fld id="{2E2506A4-DF92-415D-A97E-D0432D25DAF1}" type="slidenum">
              <a:rPr lang="hu-HU" sz="1200">
                <a:latin typeface="Times New Roman" pitchFamily="18" charset="0"/>
              </a:rPr>
              <a:pPr algn="r"/>
              <a:t>17</a:t>
            </a:fld>
            <a:endParaRPr lang="hu-HU" sz="1200">
              <a:latin typeface="Times New Roman" pitchFamily="18" charset="0"/>
            </a:endParaRPr>
          </a:p>
        </p:txBody>
      </p:sp>
      <p:sp>
        <p:nvSpPr>
          <p:cNvPr id="231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14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6463" y="4714875"/>
            <a:ext cx="4984750" cy="4467225"/>
          </a:xfrm>
          <a:noFill/>
        </p:spPr>
        <p:txBody>
          <a:bodyPr wrap="non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  <p:extLst>
      <p:ext uri="{BB962C8B-B14F-4D97-AF65-F5344CB8AC3E}">
        <p14:creationId xmlns:p14="http://schemas.microsoft.com/office/powerpoint/2010/main" val="27725342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7"/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b"/>
          <a:lstStyle/>
          <a:p>
            <a:pPr algn="r"/>
            <a:fld id="{2E2506A4-DF92-415D-A97E-D0432D25DAF1}" type="slidenum">
              <a:rPr lang="hu-HU" sz="1200">
                <a:latin typeface="Times New Roman" pitchFamily="18" charset="0"/>
              </a:rPr>
              <a:pPr algn="r"/>
              <a:t>18</a:t>
            </a:fld>
            <a:endParaRPr lang="hu-HU" sz="1200">
              <a:latin typeface="Times New Roman" pitchFamily="18" charset="0"/>
            </a:endParaRPr>
          </a:p>
        </p:txBody>
      </p:sp>
      <p:sp>
        <p:nvSpPr>
          <p:cNvPr id="231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14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6463" y="4714875"/>
            <a:ext cx="4984750" cy="4467225"/>
          </a:xfrm>
          <a:noFill/>
        </p:spPr>
        <p:txBody>
          <a:bodyPr wrap="non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  <p:extLst>
      <p:ext uri="{BB962C8B-B14F-4D97-AF65-F5344CB8AC3E}">
        <p14:creationId xmlns:p14="http://schemas.microsoft.com/office/powerpoint/2010/main" val="1738424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7"/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b"/>
          <a:lstStyle/>
          <a:p>
            <a:pPr algn="r"/>
            <a:fld id="{2E2506A4-DF92-415D-A97E-D0432D25DAF1}" type="slidenum">
              <a:rPr lang="hu-HU" sz="1200">
                <a:latin typeface="Times New Roman" pitchFamily="18" charset="0"/>
              </a:rPr>
              <a:pPr algn="r"/>
              <a:t>19</a:t>
            </a:fld>
            <a:endParaRPr lang="hu-HU" sz="1200">
              <a:latin typeface="Times New Roman" pitchFamily="18" charset="0"/>
            </a:endParaRPr>
          </a:p>
        </p:txBody>
      </p:sp>
      <p:sp>
        <p:nvSpPr>
          <p:cNvPr id="231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14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6463" y="4714875"/>
            <a:ext cx="4984750" cy="4467225"/>
          </a:xfrm>
          <a:noFill/>
        </p:spPr>
        <p:txBody>
          <a:bodyPr wrap="non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  <p:extLst>
      <p:ext uri="{BB962C8B-B14F-4D97-AF65-F5344CB8AC3E}">
        <p14:creationId xmlns:p14="http://schemas.microsoft.com/office/powerpoint/2010/main" val="1913727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7"/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b"/>
          <a:lstStyle/>
          <a:p>
            <a:pPr algn="r"/>
            <a:fld id="{2E2506A4-DF92-415D-A97E-D0432D25DAF1}" type="slidenum">
              <a:rPr lang="hu-HU" sz="1200">
                <a:latin typeface="Times New Roman" pitchFamily="18" charset="0"/>
              </a:rPr>
              <a:pPr algn="r"/>
              <a:t>20</a:t>
            </a:fld>
            <a:endParaRPr lang="hu-HU" sz="1200">
              <a:latin typeface="Times New Roman" pitchFamily="18" charset="0"/>
            </a:endParaRPr>
          </a:p>
        </p:txBody>
      </p:sp>
      <p:sp>
        <p:nvSpPr>
          <p:cNvPr id="231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14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6463" y="4714875"/>
            <a:ext cx="4984750" cy="4467225"/>
          </a:xfrm>
          <a:noFill/>
        </p:spPr>
        <p:txBody>
          <a:bodyPr wrap="non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  <p:extLst>
      <p:ext uri="{BB962C8B-B14F-4D97-AF65-F5344CB8AC3E}">
        <p14:creationId xmlns:p14="http://schemas.microsoft.com/office/powerpoint/2010/main" val="42846528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7"/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b"/>
          <a:lstStyle/>
          <a:p>
            <a:pPr algn="r"/>
            <a:fld id="{2E2506A4-DF92-415D-A97E-D0432D25DAF1}" type="slidenum">
              <a:rPr lang="hu-HU" sz="1200">
                <a:latin typeface="Times New Roman" pitchFamily="18" charset="0"/>
              </a:rPr>
              <a:pPr algn="r"/>
              <a:t>21</a:t>
            </a:fld>
            <a:endParaRPr lang="hu-HU" sz="1200">
              <a:latin typeface="Times New Roman" pitchFamily="18" charset="0"/>
            </a:endParaRPr>
          </a:p>
        </p:txBody>
      </p:sp>
      <p:sp>
        <p:nvSpPr>
          <p:cNvPr id="231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14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6463" y="4714875"/>
            <a:ext cx="4984750" cy="4467225"/>
          </a:xfrm>
          <a:noFill/>
        </p:spPr>
        <p:txBody>
          <a:bodyPr wrap="non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  <p:extLst>
      <p:ext uri="{BB962C8B-B14F-4D97-AF65-F5344CB8AC3E}">
        <p14:creationId xmlns:p14="http://schemas.microsoft.com/office/powerpoint/2010/main" val="42884420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7"/>
          <p:cNvSpPr txBox="1">
            <a:spLocks noGrp="1" noChangeArrowheads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b"/>
          <a:lstStyle/>
          <a:p>
            <a:pPr algn="r"/>
            <a:fld id="{2E2506A4-DF92-415D-A97E-D0432D25DAF1}" type="slidenum">
              <a:rPr lang="hu-HU" sz="1200">
                <a:latin typeface="Times New Roman" pitchFamily="18" charset="0"/>
              </a:rPr>
              <a:pPr algn="r"/>
              <a:t>22</a:t>
            </a:fld>
            <a:endParaRPr lang="hu-HU" sz="1200">
              <a:latin typeface="Times New Roman" pitchFamily="18" charset="0"/>
            </a:endParaRPr>
          </a:p>
        </p:txBody>
      </p:sp>
      <p:sp>
        <p:nvSpPr>
          <p:cNvPr id="231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14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6463" y="4714875"/>
            <a:ext cx="4984750" cy="4467225"/>
          </a:xfrm>
          <a:noFill/>
        </p:spPr>
        <p:txBody>
          <a:bodyPr wrap="none" numCol="1" anchor="t" anchorCtr="0" compatLnSpc="1">
            <a:prstTxWarp prst="textNoShape">
              <a:avLst/>
            </a:prstTxWarp>
          </a:bodyPr>
          <a:lstStyle/>
          <a:p>
            <a:endParaRPr lang="hu-HU" smtClean="0"/>
          </a:p>
        </p:txBody>
      </p:sp>
    </p:spTree>
    <p:extLst>
      <p:ext uri="{BB962C8B-B14F-4D97-AF65-F5344CB8AC3E}">
        <p14:creationId xmlns:p14="http://schemas.microsoft.com/office/powerpoint/2010/main" val="5271645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altLang="hu-HU" smtClean="0"/>
          </a:p>
        </p:txBody>
      </p:sp>
    </p:spTree>
    <p:extLst>
      <p:ext uri="{BB962C8B-B14F-4D97-AF65-F5344CB8AC3E}">
        <p14:creationId xmlns:p14="http://schemas.microsoft.com/office/powerpoint/2010/main" val="40971369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altLang="hu-HU" smtClean="0"/>
          </a:p>
        </p:txBody>
      </p:sp>
    </p:spTree>
    <p:extLst>
      <p:ext uri="{BB962C8B-B14F-4D97-AF65-F5344CB8AC3E}">
        <p14:creationId xmlns:p14="http://schemas.microsoft.com/office/powerpoint/2010/main" val="3116309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altLang="hu-HU" smtClean="0"/>
          </a:p>
        </p:txBody>
      </p:sp>
    </p:spTree>
    <p:extLst>
      <p:ext uri="{BB962C8B-B14F-4D97-AF65-F5344CB8AC3E}">
        <p14:creationId xmlns:p14="http://schemas.microsoft.com/office/powerpoint/2010/main" val="13536665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altLang="hu-HU" smtClean="0"/>
          </a:p>
        </p:txBody>
      </p:sp>
    </p:spTree>
    <p:extLst>
      <p:ext uri="{BB962C8B-B14F-4D97-AF65-F5344CB8AC3E}">
        <p14:creationId xmlns:p14="http://schemas.microsoft.com/office/powerpoint/2010/main" val="7760854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altLang="hu-HU" smtClean="0"/>
          </a:p>
        </p:txBody>
      </p:sp>
    </p:spTree>
    <p:extLst>
      <p:ext uri="{BB962C8B-B14F-4D97-AF65-F5344CB8AC3E}">
        <p14:creationId xmlns:p14="http://schemas.microsoft.com/office/powerpoint/2010/main" val="32546593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altLang="hu-HU" smtClean="0"/>
          </a:p>
        </p:txBody>
      </p:sp>
    </p:spTree>
    <p:extLst>
      <p:ext uri="{BB962C8B-B14F-4D97-AF65-F5344CB8AC3E}">
        <p14:creationId xmlns:p14="http://schemas.microsoft.com/office/powerpoint/2010/main" val="39529599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altLang="hu-HU" smtClean="0"/>
          </a:p>
        </p:txBody>
      </p:sp>
    </p:spTree>
    <p:extLst>
      <p:ext uri="{BB962C8B-B14F-4D97-AF65-F5344CB8AC3E}">
        <p14:creationId xmlns:p14="http://schemas.microsoft.com/office/powerpoint/2010/main" val="27574069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altLang="hu-HU" smtClean="0"/>
          </a:p>
        </p:txBody>
      </p:sp>
    </p:spTree>
    <p:extLst>
      <p:ext uri="{BB962C8B-B14F-4D97-AF65-F5344CB8AC3E}">
        <p14:creationId xmlns:p14="http://schemas.microsoft.com/office/powerpoint/2010/main" val="41730771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6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smtClean="0"/>
          </a:p>
        </p:txBody>
      </p:sp>
    </p:spTree>
    <p:extLst>
      <p:ext uri="{BB962C8B-B14F-4D97-AF65-F5344CB8AC3E}">
        <p14:creationId xmlns:p14="http://schemas.microsoft.com/office/powerpoint/2010/main" val="19099986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u-HU" altLang="hu-HU" smtClean="0"/>
          </a:p>
        </p:txBody>
      </p:sp>
    </p:spTree>
    <p:extLst>
      <p:ext uri="{BB962C8B-B14F-4D97-AF65-F5344CB8AC3E}">
        <p14:creationId xmlns:p14="http://schemas.microsoft.com/office/powerpoint/2010/main" val="2030375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057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smtClean="0"/>
          </a:p>
        </p:txBody>
      </p:sp>
    </p:spTree>
    <p:extLst>
      <p:ext uri="{BB962C8B-B14F-4D97-AF65-F5344CB8AC3E}">
        <p14:creationId xmlns:p14="http://schemas.microsoft.com/office/powerpoint/2010/main" val="417302949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057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smtClean="0"/>
          </a:p>
        </p:txBody>
      </p:sp>
    </p:spTree>
    <p:extLst>
      <p:ext uri="{BB962C8B-B14F-4D97-AF65-F5344CB8AC3E}">
        <p14:creationId xmlns:p14="http://schemas.microsoft.com/office/powerpoint/2010/main" val="1041833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zis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lipszis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Cím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22" name="Alcím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hu-HU" smtClean="0"/>
              <a:t>Alcím mintájának szerkesztése</a:t>
            </a:r>
            <a:endParaRPr lang="en-US"/>
          </a:p>
        </p:txBody>
      </p:sp>
      <p:sp>
        <p:nvSpPr>
          <p:cNvPr id="6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B792D56-76D4-438E-8E48-79A3077F150C}" type="datetimeFigureOut">
              <a:rPr lang="hu-HU"/>
              <a:pPr>
                <a:defRPr/>
              </a:pPr>
              <a:t>2018. 08. 16.</a:t>
            </a:fld>
            <a:endParaRPr lang="hu-HU"/>
          </a:p>
        </p:txBody>
      </p:sp>
      <p:sp>
        <p:nvSpPr>
          <p:cNvPr id="7" name="Élőláb hely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hu-HU"/>
          </a:p>
        </p:txBody>
      </p:sp>
      <p:sp>
        <p:nvSpPr>
          <p:cNvPr id="8" name="Dia számának hely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AD30983-9307-4FA0-B072-F8972C9A3EB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E5F52-2FE9-4042-BF14-2F4C8E36C375}" type="datetimeFigureOut">
              <a:rPr lang="hu-HU"/>
              <a:pPr>
                <a:defRPr/>
              </a:pPr>
              <a:t>2018. 08. 16.</a:t>
            </a:fld>
            <a:endParaRPr lang="hu-HU"/>
          </a:p>
        </p:txBody>
      </p:sp>
      <p:sp>
        <p:nvSpPr>
          <p:cNvPr id="5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71B9E-36C9-4792-8C0C-831102145E0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Téglalap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lipszis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lipszis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8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953539C-BAED-4111-98F3-0E63E08F6207}" type="datetimeFigureOut">
              <a:rPr lang="hu-HU"/>
              <a:pPr>
                <a:defRPr/>
              </a:pPr>
              <a:t>2018. 08. 16.</a:t>
            </a:fld>
            <a:endParaRPr lang="hu-HU"/>
          </a:p>
        </p:txBody>
      </p:sp>
      <p:sp>
        <p:nvSpPr>
          <p:cNvPr id="9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hu-HU"/>
          </a:p>
        </p:txBody>
      </p:sp>
      <p:sp>
        <p:nvSpPr>
          <p:cNvPr id="10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C68EC37-84CC-4D9E-8579-9D78BA3CEA8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Dátum hely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4B131-97C7-4793-A626-B3E1EB5BD6ED}" type="datetimeFigureOut">
              <a:rPr lang="hu-HU"/>
              <a:pPr>
                <a:defRPr/>
              </a:pPr>
              <a:t>2018. 08. 16.</a:t>
            </a:fld>
            <a:endParaRPr lang="hu-HU"/>
          </a:p>
        </p:txBody>
      </p:sp>
      <p:sp>
        <p:nvSpPr>
          <p:cNvPr id="6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218A0-1424-4750-BEB2-632A3070C5E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Tartalom helye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7" name="Dátum hely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98529-B4B5-49E5-8AF9-4F46ED29C892}" type="datetimeFigureOut">
              <a:rPr lang="hu-HU"/>
              <a:pPr>
                <a:defRPr/>
              </a:pPr>
              <a:t>2018. 08. 16.</a:t>
            </a:fld>
            <a:endParaRPr lang="hu-HU"/>
          </a:p>
        </p:txBody>
      </p:sp>
      <p:sp>
        <p:nvSpPr>
          <p:cNvPr id="8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7CE35-CE87-422B-8771-C795BD03F6D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Dátum hely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C56B9-7DDC-4908-A9C5-A338CB5E96A2}" type="datetimeFigureOut">
              <a:rPr lang="hu-HU"/>
              <a:pPr>
                <a:defRPr/>
              </a:pPr>
              <a:t>2018. 08. 16.</a:t>
            </a:fld>
            <a:endParaRPr lang="hu-HU"/>
          </a:p>
        </p:txBody>
      </p:sp>
      <p:sp>
        <p:nvSpPr>
          <p:cNvPr id="4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AF6BD-3872-4FC6-B389-97DE49BD1BF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églalap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02160D3-B752-4032-B481-4DF5D7E7BF19}" type="datetimeFigureOut">
              <a:rPr lang="hu-HU"/>
              <a:pPr>
                <a:defRPr/>
              </a:pPr>
              <a:t>2018. 08. 16.</a:t>
            </a:fld>
            <a:endParaRPr lang="hu-HU"/>
          </a:p>
        </p:txBody>
      </p:sp>
      <p:sp>
        <p:nvSpPr>
          <p:cNvPr id="5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7BA5E4-7B7E-4D80-97F4-B1346B8A8F0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Dátum hely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C9B4B-1D67-46E7-91C2-C293FDBE6C46}" type="datetimeFigureOut">
              <a:rPr lang="hu-HU"/>
              <a:pPr>
                <a:defRPr/>
              </a:pPr>
              <a:t>2018. 08. 16.</a:t>
            </a:fld>
            <a:endParaRPr lang="hu-HU"/>
          </a:p>
        </p:txBody>
      </p:sp>
      <p:sp>
        <p:nvSpPr>
          <p:cNvPr id="6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DF78A-3F1E-4D4E-A76C-02289571EF9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/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Folyamatábra: Feldolgozá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olyamatábra: Feldolgozá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hu-HU" noProof="0" smtClean="0"/>
              <a:t>Kép beszúrásához kattintson az ikonra</a:t>
            </a:r>
            <a:endParaRPr lang="en-US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8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99A4F04-BDFF-411A-BD2D-6864ECD97668}" type="datetimeFigureOut">
              <a:rPr lang="hu-HU"/>
              <a:pPr>
                <a:defRPr/>
              </a:pPr>
              <a:t>2018. 08. 16.</a:t>
            </a:fld>
            <a:endParaRPr lang="hu-HU"/>
          </a:p>
        </p:txBody>
      </p:sp>
      <p:sp>
        <p:nvSpPr>
          <p:cNvPr id="9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hu-HU"/>
          </a:p>
        </p:txBody>
      </p:sp>
      <p:sp>
        <p:nvSpPr>
          <p:cNvPr id="10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21A4275-1DC8-4DF2-AFA9-2455363A40B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C6036-E7F6-4805-84A8-37678CB4A52C}" type="datetimeFigureOut">
              <a:rPr lang="hu-HU"/>
              <a:pPr>
                <a:defRPr/>
              </a:pPr>
              <a:t>2018. 08. 16.</a:t>
            </a:fld>
            <a:endParaRPr lang="hu-HU"/>
          </a:p>
        </p:txBody>
      </p:sp>
      <p:sp>
        <p:nvSpPr>
          <p:cNvPr id="5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00691-C2D2-4612-A6B3-DC95221AF53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E5945-57F0-4842-9B4F-7973F76EEE61}" type="datetimeFigureOut">
              <a:rPr lang="hu-HU"/>
              <a:pPr>
                <a:defRPr/>
              </a:pPr>
              <a:t>2018. 08. 16.</a:t>
            </a:fld>
            <a:endParaRPr lang="hu-HU"/>
          </a:p>
        </p:txBody>
      </p:sp>
      <p:sp>
        <p:nvSpPr>
          <p:cNvPr id="5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41D35-5F9E-4F10-B548-97006F859D5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>
    <p:pull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7E3B7-4858-4FB4-B497-1B8F743E3B01}" type="datetimeFigureOut">
              <a:rPr lang="hu-HU"/>
              <a:pPr>
                <a:defRPr/>
              </a:pPr>
              <a:t>2018. 08. 16.</a:t>
            </a:fld>
            <a:endParaRPr lang="hu-HU"/>
          </a:p>
        </p:txBody>
      </p:sp>
      <p:sp>
        <p:nvSpPr>
          <p:cNvPr id="3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219E7-2235-484B-BD82-07E45E5C744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spd="slow"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ör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lipszis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Fánk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Téglalap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Cím helye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033" name="Szöveg helye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smtClean="0"/>
          </a:p>
        </p:txBody>
      </p:sp>
      <p:sp>
        <p:nvSpPr>
          <p:cNvPr id="24" name="Dátum helye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EE8A024-F330-4DC6-8D64-0182C886557D}" type="datetimeFigureOut">
              <a:rPr lang="hu-HU"/>
              <a:pPr>
                <a:defRPr/>
              </a:pPr>
              <a:t>2018. 08. 16.</a:t>
            </a:fld>
            <a:endParaRPr lang="hu-HU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hu-HU"/>
          </a:p>
        </p:txBody>
      </p:sp>
      <p:sp>
        <p:nvSpPr>
          <p:cNvPr id="22" name="Dia számának helye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6F6054AC-BDA8-4125-8D4B-51467C17C47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  <p:sp>
        <p:nvSpPr>
          <p:cNvPr id="15" name="Téglalap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4" r:id="rId2"/>
    <p:sldLayoutId id="2147483746" r:id="rId3"/>
    <p:sldLayoutId id="2147483743" r:id="rId4"/>
    <p:sldLayoutId id="2147483742" r:id="rId5"/>
    <p:sldLayoutId id="2147483741" r:id="rId6"/>
    <p:sldLayoutId id="2147483747" r:id="rId7"/>
    <p:sldLayoutId id="2147483740" r:id="rId8"/>
    <p:sldLayoutId id="2147483748" r:id="rId9"/>
    <p:sldLayoutId id="2147483739" r:id="rId10"/>
    <p:sldLayoutId id="2147483738" r:id="rId11"/>
    <p:sldLayoutId id="2147483737" r:id="rId12"/>
  </p:sldLayoutIdLst>
  <p:transition spd="slow">
    <p:pull dir="r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006B8D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0075A2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eg"/><Relationship Id="rId4" Type="http://schemas.openxmlformats.org/officeDocument/2006/relationships/image" Target="../media/image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jpe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zövegdoboz 2"/>
          <p:cNvSpPr txBox="1">
            <a:spLocks noChangeArrowheads="1"/>
          </p:cNvSpPr>
          <p:nvPr/>
        </p:nvSpPr>
        <p:spPr bwMode="auto">
          <a:xfrm>
            <a:off x="827584" y="2132856"/>
            <a:ext cx="853244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hu-HU" sz="2800" b="1" dirty="0">
                <a:solidFill>
                  <a:srgbClr val="39188A"/>
                </a:solidFill>
              </a:rPr>
              <a:t>A javaslattevők által készített szakmai programkövetelmények szakszerű kidolgozása, </a:t>
            </a:r>
            <a:endParaRPr lang="hu-HU" sz="2800" b="1" dirty="0" smtClean="0">
              <a:solidFill>
                <a:srgbClr val="39188A"/>
              </a:solidFill>
            </a:endParaRPr>
          </a:p>
          <a:p>
            <a:pPr algn="ctr"/>
            <a:r>
              <a:rPr lang="hu-HU" sz="2800" b="1" dirty="0" smtClean="0">
                <a:solidFill>
                  <a:srgbClr val="39188A"/>
                </a:solidFill>
              </a:rPr>
              <a:t>tartalmi </a:t>
            </a:r>
            <a:r>
              <a:rPr lang="hu-HU" sz="2800" b="1" dirty="0">
                <a:solidFill>
                  <a:srgbClr val="39188A"/>
                </a:solidFill>
              </a:rPr>
              <a:t>és formai </a:t>
            </a:r>
            <a:r>
              <a:rPr lang="hu-HU" sz="2800" b="1" dirty="0" smtClean="0">
                <a:solidFill>
                  <a:srgbClr val="39188A"/>
                </a:solidFill>
              </a:rPr>
              <a:t>követelmények</a:t>
            </a:r>
            <a:endParaRPr lang="hu-HU" sz="2800" b="1" dirty="0">
              <a:solidFill>
                <a:srgbClr val="39188A"/>
              </a:solidFill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115616" y="169374"/>
            <a:ext cx="7942200" cy="1692771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hu-HU" sz="2800" b="1" dirty="0">
                <a:solidFill>
                  <a:schemeClr val="tx1"/>
                </a:solidFill>
                <a:latin typeface="Arial" charset="0"/>
                <a:cs typeface="Arial" charset="0"/>
              </a:rPr>
              <a:t>A </a:t>
            </a:r>
            <a:r>
              <a:rPr lang="hu-HU" sz="28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SZAKMAI PROGRAMKÖVETELMÉNYEK SZAKSZERŰ ÖSSZEÁLLÍTÁSA</a:t>
            </a:r>
            <a:endParaRPr lang="hu-HU" sz="2800" b="1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ctr"/>
            <a:endParaRPr lang="hu-HU" sz="2800" b="1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ctr"/>
            <a:r>
              <a:rPr lang="hu-HU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MAGYAR KERESKEDELMI ÉS IPARKAMARA KONFERENCIÁJA</a:t>
            </a:r>
            <a:endParaRPr lang="hu-HU" sz="2000" b="1" dirty="0">
              <a:solidFill>
                <a:schemeClr val="tx1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16389" name="Téglalap 11"/>
          <p:cNvSpPr>
            <a:spLocks noChangeArrowheads="1"/>
          </p:cNvSpPr>
          <p:nvPr/>
        </p:nvSpPr>
        <p:spPr bwMode="auto">
          <a:xfrm>
            <a:off x="1328738" y="6237288"/>
            <a:ext cx="7224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2400" b="1" i="1">
                <a:solidFill>
                  <a:srgbClr val="39188A"/>
                </a:solidFill>
                <a:latin typeface="Times New Roman" pitchFamily="18" charset="0"/>
                <a:cs typeface="Times New Roman" pitchFamily="18" charset="0"/>
              </a:rPr>
              <a:t>Dr. Farkas Éva egyetemi docens, felnőttképzési szakértő</a:t>
            </a:r>
          </a:p>
        </p:txBody>
      </p:sp>
      <p:pic>
        <p:nvPicPr>
          <p:cNvPr id="16393" name="Picture 9" descr="197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3573463"/>
            <a:ext cx="3602038" cy="26511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"/>
          <p:cNvSpPr txBox="1">
            <a:spLocks noChangeArrowheads="1"/>
          </p:cNvSpPr>
          <p:nvPr/>
        </p:nvSpPr>
        <p:spPr bwMode="auto">
          <a:xfrm>
            <a:off x="1981200" y="28194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hu-HU" altLang="hu-HU" sz="24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259632" y="188640"/>
            <a:ext cx="7272338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75000"/>
              </a:spcBef>
              <a:defRPr/>
            </a:pPr>
            <a:r>
              <a:rPr lang="hu-HU" altLang="hu-HU" sz="3200" b="1" dirty="0" smtClean="0">
                <a:latin typeface="Times New Roman" pitchFamily="18" charset="0"/>
              </a:rPr>
              <a:t>A TÉMA RELEVANCIÁJA </a:t>
            </a:r>
            <a:endParaRPr lang="hu-HU" altLang="hu-H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1331640" y="917912"/>
            <a:ext cx="748883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u-HU" altLang="hu-HU" sz="20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1. A szakmai programkövetelmény javaslat 2013. december 17-től benyújtható, de még ma is nagy  az információhiány</a:t>
            </a:r>
          </a:p>
          <a:p>
            <a:pPr algn="just"/>
            <a:endParaRPr lang="hu-HU" altLang="hu-HU" sz="20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hu-HU" altLang="hu-HU" sz="20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2. Az elmúlt közel másfél év tapasztalatainak megosztása</a:t>
            </a:r>
          </a:p>
          <a:p>
            <a:pPr algn="just"/>
            <a:endParaRPr lang="hu-HU" altLang="hu-HU" sz="20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hu-HU" altLang="hu-HU" sz="20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3. 2015. április 1 után már csak szakmai programkövetelmény alapján készített és szakmai programszakértő által minősített képzési programmal ellátott intézményi kérelmet fogad be az NSZFH</a:t>
            </a:r>
          </a:p>
          <a:p>
            <a:pPr algn="just"/>
            <a:endParaRPr lang="hu-HU" altLang="hu-HU" sz="20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hu-HU" altLang="hu-HU" sz="20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4. A 2015. március 31-éig benyújtott, programkövetelmény nélkül készített és engedélyezett képzési programok programkövetelmény szerinti módosításáról 2015. június 30-áig kell gondoskodnia a képző intézménynek és erről nyilatkoznia is szükséges az NSZFH felé</a:t>
            </a:r>
          </a:p>
          <a:p>
            <a:pPr algn="just"/>
            <a:endParaRPr lang="hu-HU" altLang="hu-HU" sz="20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hu-HU" altLang="hu-HU" sz="20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5. Szakmai programkövetelmény hiányában az NSZFH törli a nyilvántartásából a már engedélyezett B körös képzést</a:t>
            </a:r>
          </a:p>
          <a:p>
            <a:endParaRPr lang="hu-HU" sz="2000" dirty="0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"/>
          <p:cNvSpPr txBox="1">
            <a:spLocks noChangeArrowheads="1"/>
          </p:cNvSpPr>
          <p:nvPr/>
        </p:nvSpPr>
        <p:spPr bwMode="auto">
          <a:xfrm>
            <a:off x="1981200" y="28194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hu-HU" altLang="hu-HU" sz="24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115616" y="188640"/>
            <a:ext cx="7776864" cy="147732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75000"/>
              </a:spcBef>
              <a:defRPr/>
            </a:pPr>
            <a:r>
              <a:rPr lang="hu-HU" altLang="hu-HU" sz="3000" b="1" dirty="0" smtClean="0">
                <a:latin typeface="Times New Roman" pitchFamily="18" charset="0"/>
              </a:rPr>
              <a:t>MIKOR ÉS MILYEN SZEREPEKBEN TALÁLKOZUNK A SZAKMAI PROGRAMKÖVETELMÉNNYEL? </a:t>
            </a:r>
            <a:endParaRPr lang="hu-HU" altLang="hu-HU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artalom helye 2"/>
          <p:cNvSpPr txBox="1">
            <a:spLocks/>
          </p:cNvSpPr>
          <p:nvPr/>
        </p:nvSpPr>
        <p:spPr>
          <a:xfrm>
            <a:off x="1187624" y="1916832"/>
            <a:ext cx="7632848" cy="4352925"/>
          </a:xfrm>
          <a:prstGeom prst="rect">
            <a:avLst/>
          </a:prstGeom>
        </p:spPr>
        <p:txBody>
          <a:bodyPr/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Arial" pitchFamily="34" charset="0"/>
              <a:buNone/>
              <a:tabLst/>
              <a:defRPr/>
            </a:pPr>
            <a:endParaRPr lang="hu-HU" altLang="hu-HU" sz="2400" dirty="0" smtClean="0">
              <a:solidFill>
                <a:srgbClr val="134991"/>
              </a:solidFill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Arial" pitchFamily="34" charset="0"/>
              <a:buBlip>
                <a:blip r:embed="rId3"/>
              </a:buBlip>
              <a:tabLst/>
              <a:defRPr/>
            </a:pPr>
            <a:r>
              <a:rPr lang="hu-HU" altLang="hu-HU" sz="2400" dirty="0" smtClean="0">
                <a:solidFill>
                  <a:srgbClr val="134991"/>
                </a:solidFill>
              </a:rPr>
              <a:t> </a:t>
            </a:r>
            <a:r>
              <a:rPr lang="hu-HU" altLang="hu-HU" sz="2400" dirty="0" smtClean="0">
                <a:solidFill>
                  <a:srgbClr val="39188A"/>
                </a:solidFill>
              </a:rPr>
              <a:t>Szakmai programkövetelmény kidolgozása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Arial" pitchFamily="34" charset="0"/>
              <a:buBlip>
                <a:blip r:embed="rId3"/>
              </a:buBlip>
              <a:tabLst/>
              <a:defRPr/>
            </a:pPr>
            <a:r>
              <a:rPr lang="hu-HU" altLang="hu-HU" sz="2400" dirty="0" smtClean="0">
                <a:solidFill>
                  <a:srgbClr val="39188A"/>
                </a:solidFill>
              </a:rPr>
              <a:t> Szakmai programkövetelményen alapuló képzési programot elkészítése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Arial" pitchFamily="34" charset="0"/>
              <a:buBlip>
                <a:blip r:embed="rId3"/>
              </a:buBlip>
              <a:tabLst/>
              <a:defRPr/>
            </a:pPr>
            <a:r>
              <a:rPr lang="hu-HU" altLang="hu-HU" sz="2400" dirty="0" smtClean="0">
                <a:solidFill>
                  <a:srgbClr val="39188A"/>
                </a:solidFill>
              </a:rPr>
              <a:t> Szakmai programkövetelmény véleményezése az MKIK felkérésére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Arial" pitchFamily="34" charset="0"/>
              <a:buBlip>
                <a:blip r:embed="rId3"/>
              </a:buBlip>
              <a:tabLst/>
              <a:defRPr/>
            </a:pPr>
            <a:r>
              <a:rPr lang="hu-HU" altLang="hu-HU" sz="2400" dirty="0" smtClean="0">
                <a:solidFill>
                  <a:srgbClr val="39188A"/>
                </a:solidFill>
              </a:rPr>
              <a:t> Szakmai programkövetelményen alapuló képzési programot előzetes minősítése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Arial" pitchFamily="34" charset="0"/>
              <a:buBlip>
                <a:blip r:embed="rId3"/>
              </a:buBlip>
              <a:tabLst/>
              <a:defRPr/>
            </a:pPr>
            <a:r>
              <a:rPr lang="hu-HU" altLang="hu-HU" sz="2400" dirty="0" smtClean="0">
                <a:solidFill>
                  <a:srgbClr val="39188A"/>
                </a:solidFill>
              </a:rPr>
              <a:t> Engedélyezési és/vagy ellenőrzési eljárásban való részvétel az NSZFH felkérésére egyéb szakmai képzések tekintetében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endParaRPr kumimoji="0" lang="hu-HU" altLang="hu-H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"/>
          <p:cNvSpPr txBox="1">
            <a:spLocks noChangeArrowheads="1"/>
          </p:cNvSpPr>
          <p:nvPr/>
        </p:nvSpPr>
        <p:spPr bwMode="auto">
          <a:xfrm>
            <a:off x="1981200" y="28194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hu-HU" altLang="hu-HU" sz="24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193800" y="274638"/>
            <a:ext cx="7272338" cy="58420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75000"/>
              </a:spcBef>
              <a:defRPr/>
            </a:pPr>
            <a:r>
              <a:rPr lang="hu-HU" altLang="hu-H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AZ ELŐADÁS TARTALMA</a:t>
            </a:r>
          </a:p>
        </p:txBody>
      </p:sp>
      <p:sp>
        <p:nvSpPr>
          <p:cNvPr id="7172" name="Film"/>
          <p:cNvSpPr>
            <a:spLocks noEditPoints="1" noChangeArrowheads="1"/>
          </p:cNvSpPr>
          <p:nvPr/>
        </p:nvSpPr>
        <p:spPr bwMode="auto">
          <a:xfrm>
            <a:off x="1403350" y="1484313"/>
            <a:ext cx="6480175" cy="4752975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0 h 21600"/>
              <a:gd name="T4" fmla="*/ 2147483646 w 21600"/>
              <a:gd name="T5" fmla="*/ 0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0 w 21600"/>
              <a:gd name="T13" fmla="*/ 2147483646 h 21600"/>
              <a:gd name="T14" fmla="*/ 0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4960 w 21600"/>
              <a:gd name="T25" fmla="*/ 8129 h 21600"/>
              <a:gd name="T26" fmla="*/ 17079 w 21600"/>
              <a:gd name="T27" fmla="*/ 1342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21600" y="0"/>
                </a:move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21600" y="0"/>
                </a:lnTo>
                <a:close/>
              </a:path>
              <a:path w="21600" h="21600" extrusionOk="0">
                <a:moveTo>
                  <a:pt x="3014" y="21600"/>
                </a:moveTo>
                <a:lnTo>
                  <a:pt x="3014" y="0"/>
                </a:lnTo>
                <a:lnTo>
                  <a:pt x="0" y="0"/>
                </a:lnTo>
                <a:lnTo>
                  <a:pt x="0" y="21600"/>
                </a:lnTo>
                <a:lnTo>
                  <a:pt x="3014" y="21600"/>
                </a:lnTo>
                <a:close/>
              </a:path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18586" y="0"/>
                </a:lnTo>
                <a:lnTo>
                  <a:pt x="18586" y="21600"/>
                </a:lnTo>
                <a:lnTo>
                  <a:pt x="21600" y="21600"/>
                </a:lnTo>
                <a:close/>
              </a:path>
              <a:path w="21600" h="21600" extrusionOk="0">
                <a:moveTo>
                  <a:pt x="6028" y="6574"/>
                </a:moveTo>
                <a:lnTo>
                  <a:pt x="15572" y="6574"/>
                </a:lnTo>
                <a:lnTo>
                  <a:pt x="16074" y="6574"/>
                </a:lnTo>
                <a:lnTo>
                  <a:pt x="16326" y="6457"/>
                </a:lnTo>
                <a:lnTo>
                  <a:pt x="16577" y="6339"/>
                </a:lnTo>
                <a:lnTo>
                  <a:pt x="16828" y="6222"/>
                </a:lnTo>
                <a:lnTo>
                  <a:pt x="17079" y="6222"/>
                </a:lnTo>
                <a:lnTo>
                  <a:pt x="17330" y="5987"/>
                </a:lnTo>
                <a:lnTo>
                  <a:pt x="17330" y="5870"/>
                </a:lnTo>
                <a:lnTo>
                  <a:pt x="17581" y="5635"/>
                </a:lnTo>
                <a:lnTo>
                  <a:pt x="17581" y="1526"/>
                </a:lnTo>
                <a:lnTo>
                  <a:pt x="17330" y="1291"/>
                </a:lnTo>
                <a:lnTo>
                  <a:pt x="17330" y="1174"/>
                </a:lnTo>
                <a:lnTo>
                  <a:pt x="17079" y="1057"/>
                </a:lnTo>
                <a:lnTo>
                  <a:pt x="16828" y="939"/>
                </a:lnTo>
                <a:lnTo>
                  <a:pt x="16577" y="822"/>
                </a:lnTo>
                <a:lnTo>
                  <a:pt x="16326" y="704"/>
                </a:lnTo>
                <a:lnTo>
                  <a:pt x="16074" y="704"/>
                </a:lnTo>
                <a:lnTo>
                  <a:pt x="15572" y="587"/>
                </a:lnTo>
                <a:lnTo>
                  <a:pt x="6028" y="587"/>
                </a:lnTo>
                <a:lnTo>
                  <a:pt x="5526" y="704"/>
                </a:lnTo>
                <a:lnTo>
                  <a:pt x="5274" y="704"/>
                </a:lnTo>
                <a:lnTo>
                  <a:pt x="5023" y="822"/>
                </a:lnTo>
                <a:lnTo>
                  <a:pt x="4772" y="939"/>
                </a:lnTo>
                <a:lnTo>
                  <a:pt x="4521" y="1057"/>
                </a:lnTo>
                <a:lnTo>
                  <a:pt x="4270" y="1174"/>
                </a:lnTo>
                <a:lnTo>
                  <a:pt x="4270" y="1291"/>
                </a:lnTo>
                <a:lnTo>
                  <a:pt x="4019" y="1526"/>
                </a:lnTo>
                <a:lnTo>
                  <a:pt x="4019" y="5635"/>
                </a:lnTo>
                <a:lnTo>
                  <a:pt x="4270" y="5870"/>
                </a:lnTo>
                <a:lnTo>
                  <a:pt x="4270" y="5987"/>
                </a:lnTo>
                <a:lnTo>
                  <a:pt x="4521" y="6222"/>
                </a:lnTo>
                <a:lnTo>
                  <a:pt x="4772" y="6222"/>
                </a:lnTo>
                <a:lnTo>
                  <a:pt x="5023" y="6339"/>
                </a:lnTo>
                <a:lnTo>
                  <a:pt x="5274" y="6457"/>
                </a:lnTo>
                <a:lnTo>
                  <a:pt x="5526" y="6574"/>
                </a:lnTo>
                <a:lnTo>
                  <a:pt x="6028" y="6574"/>
                </a:lnTo>
                <a:close/>
              </a:path>
              <a:path w="21600" h="21600" extrusionOk="0">
                <a:moveTo>
                  <a:pt x="6028" y="13617"/>
                </a:moveTo>
                <a:lnTo>
                  <a:pt x="15572" y="13617"/>
                </a:lnTo>
                <a:lnTo>
                  <a:pt x="16074" y="13617"/>
                </a:lnTo>
                <a:lnTo>
                  <a:pt x="16326" y="13617"/>
                </a:lnTo>
                <a:lnTo>
                  <a:pt x="16577" y="13500"/>
                </a:lnTo>
                <a:lnTo>
                  <a:pt x="16828" y="13383"/>
                </a:lnTo>
                <a:lnTo>
                  <a:pt x="17079" y="13265"/>
                </a:lnTo>
                <a:lnTo>
                  <a:pt x="17330" y="13148"/>
                </a:lnTo>
                <a:lnTo>
                  <a:pt x="17330" y="12913"/>
                </a:lnTo>
                <a:lnTo>
                  <a:pt x="17581" y="12796"/>
                </a:lnTo>
                <a:lnTo>
                  <a:pt x="17581" y="8687"/>
                </a:lnTo>
                <a:lnTo>
                  <a:pt x="17330" y="8452"/>
                </a:lnTo>
                <a:lnTo>
                  <a:pt x="17330" y="8335"/>
                </a:lnTo>
                <a:lnTo>
                  <a:pt x="17079" y="8217"/>
                </a:lnTo>
                <a:lnTo>
                  <a:pt x="16828" y="7983"/>
                </a:lnTo>
                <a:lnTo>
                  <a:pt x="16577" y="7983"/>
                </a:lnTo>
                <a:lnTo>
                  <a:pt x="16326" y="7865"/>
                </a:lnTo>
                <a:lnTo>
                  <a:pt x="16074" y="7865"/>
                </a:lnTo>
                <a:lnTo>
                  <a:pt x="15572" y="7748"/>
                </a:lnTo>
                <a:lnTo>
                  <a:pt x="6028" y="7748"/>
                </a:lnTo>
                <a:lnTo>
                  <a:pt x="5526" y="7865"/>
                </a:lnTo>
                <a:lnTo>
                  <a:pt x="5274" y="7865"/>
                </a:lnTo>
                <a:lnTo>
                  <a:pt x="5023" y="7983"/>
                </a:lnTo>
                <a:lnTo>
                  <a:pt x="4772" y="7983"/>
                </a:lnTo>
                <a:lnTo>
                  <a:pt x="4521" y="8217"/>
                </a:lnTo>
                <a:lnTo>
                  <a:pt x="4270" y="8335"/>
                </a:lnTo>
                <a:lnTo>
                  <a:pt x="4270" y="8452"/>
                </a:lnTo>
                <a:lnTo>
                  <a:pt x="4019" y="8687"/>
                </a:lnTo>
                <a:lnTo>
                  <a:pt x="4019" y="12796"/>
                </a:lnTo>
                <a:lnTo>
                  <a:pt x="4270" y="12913"/>
                </a:lnTo>
                <a:lnTo>
                  <a:pt x="4270" y="13148"/>
                </a:lnTo>
                <a:lnTo>
                  <a:pt x="4521" y="13265"/>
                </a:lnTo>
                <a:lnTo>
                  <a:pt x="4772" y="13383"/>
                </a:lnTo>
                <a:lnTo>
                  <a:pt x="5023" y="13500"/>
                </a:lnTo>
                <a:lnTo>
                  <a:pt x="5274" y="13617"/>
                </a:lnTo>
                <a:lnTo>
                  <a:pt x="5526" y="13617"/>
                </a:lnTo>
                <a:lnTo>
                  <a:pt x="6028" y="13617"/>
                </a:lnTo>
                <a:close/>
              </a:path>
              <a:path w="21600" h="21600" extrusionOk="0">
                <a:moveTo>
                  <a:pt x="6028" y="20778"/>
                </a:moveTo>
                <a:lnTo>
                  <a:pt x="15572" y="20778"/>
                </a:lnTo>
                <a:lnTo>
                  <a:pt x="16074" y="20778"/>
                </a:lnTo>
                <a:lnTo>
                  <a:pt x="16326" y="20661"/>
                </a:lnTo>
                <a:lnTo>
                  <a:pt x="16577" y="20661"/>
                </a:lnTo>
                <a:lnTo>
                  <a:pt x="16828" y="20543"/>
                </a:lnTo>
                <a:lnTo>
                  <a:pt x="17079" y="20426"/>
                </a:lnTo>
                <a:lnTo>
                  <a:pt x="17330" y="20309"/>
                </a:lnTo>
                <a:lnTo>
                  <a:pt x="17330" y="20074"/>
                </a:lnTo>
                <a:lnTo>
                  <a:pt x="17581" y="19957"/>
                </a:lnTo>
                <a:lnTo>
                  <a:pt x="17581" y="15730"/>
                </a:lnTo>
                <a:lnTo>
                  <a:pt x="17330" y="15613"/>
                </a:lnTo>
                <a:lnTo>
                  <a:pt x="17330" y="15378"/>
                </a:lnTo>
                <a:lnTo>
                  <a:pt x="17079" y="15378"/>
                </a:lnTo>
                <a:lnTo>
                  <a:pt x="16828" y="15143"/>
                </a:lnTo>
                <a:lnTo>
                  <a:pt x="16577" y="15026"/>
                </a:lnTo>
                <a:lnTo>
                  <a:pt x="16326" y="15026"/>
                </a:lnTo>
                <a:lnTo>
                  <a:pt x="16074" y="15026"/>
                </a:lnTo>
                <a:lnTo>
                  <a:pt x="15572" y="14909"/>
                </a:lnTo>
                <a:lnTo>
                  <a:pt x="6028" y="14909"/>
                </a:lnTo>
                <a:lnTo>
                  <a:pt x="5526" y="15026"/>
                </a:lnTo>
                <a:lnTo>
                  <a:pt x="5274" y="15026"/>
                </a:lnTo>
                <a:lnTo>
                  <a:pt x="5023" y="15026"/>
                </a:lnTo>
                <a:lnTo>
                  <a:pt x="4772" y="15143"/>
                </a:lnTo>
                <a:lnTo>
                  <a:pt x="4521" y="15378"/>
                </a:lnTo>
                <a:lnTo>
                  <a:pt x="4270" y="15378"/>
                </a:lnTo>
                <a:lnTo>
                  <a:pt x="4270" y="15613"/>
                </a:lnTo>
                <a:lnTo>
                  <a:pt x="4019" y="15730"/>
                </a:lnTo>
                <a:lnTo>
                  <a:pt x="4019" y="19957"/>
                </a:lnTo>
                <a:lnTo>
                  <a:pt x="4270" y="20074"/>
                </a:lnTo>
                <a:lnTo>
                  <a:pt x="4270" y="20309"/>
                </a:lnTo>
                <a:lnTo>
                  <a:pt x="4521" y="20426"/>
                </a:lnTo>
                <a:lnTo>
                  <a:pt x="4772" y="20543"/>
                </a:lnTo>
                <a:lnTo>
                  <a:pt x="5023" y="20661"/>
                </a:lnTo>
                <a:lnTo>
                  <a:pt x="5274" y="20661"/>
                </a:lnTo>
                <a:lnTo>
                  <a:pt x="5526" y="20778"/>
                </a:lnTo>
                <a:lnTo>
                  <a:pt x="6028" y="20778"/>
                </a:lnTo>
                <a:close/>
              </a:path>
              <a:path w="21600" h="21600" extrusionOk="0">
                <a:moveTo>
                  <a:pt x="753" y="1291"/>
                </a:moveTo>
                <a:lnTo>
                  <a:pt x="2260" y="1291"/>
                </a:lnTo>
                <a:lnTo>
                  <a:pt x="2260" y="235"/>
                </a:lnTo>
                <a:lnTo>
                  <a:pt x="753" y="235"/>
                </a:lnTo>
                <a:lnTo>
                  <a:pt x="753" y="1291"/>
                </a:lnTo>
                <a:close/>
              </a:path>
              <a:path w="21600" h="21600" extrusionOk="0">
                <a:moveTo>
                  <a:pt x="753" y="2700"/>
                </a:moveTo>
                <a:lnTo>
                  <a:pt x="2260" y="2700"/>
                </a:lnTo>
                <a:lnTo>
                  <a:pt x="2260" y="1643"/>
                </a:lnTo>
                <a:lnTo>
                  <a:pt x="753" y="1643"/>
                </a:lnTo>
                <a:lnTo>
                  <a:pt x="753" y="2700"/>
                </a:lnTo>
                <a:close/>
              </a:path>
              <a:path w="21600" h="21600" extrusionOk="0">
                <a:moveTo>
                  <a:pt x="753" y="4109"/>
                </a:moveTo>
                <a:lnTo>
                  <a:pt x="2260" y="4109"/>
                </a:lnTo>
                <a:lnTo>
                  <a:pt x="2260" y="3052"/>
                </a:lnTo>
                <a:lnTo>
                  <a:pt x="753" y="3052"/>
                </a:lnTo>
                <a:lnTo>
                  <a:pt x="753" y="4109"/>
                </a:lnTo>
                <a:close/>
              </a:path>
              <a:path w="21600" h="21600" extrusionOk="0">
                <a:moveTo>
                  <a:pt x="753" y="5517"/>
                </a:moveTo>
                <a:lnTo>
                  <a:pt x="2260" y="5517"/>
                </a:lnTo>
                <a:lnTo>
                  <a:pt x="2260" y="4461"/>
                </a:lnTo>
                <a:lnTo>
                  <a:pt x="753" y="4461"/>
                </a:lnTo>
                <a:lnTo>
                  <a:pt x="753" y="5517"/>
                </a:lnTo>
                <a:close/>
              </a:path>
              <a:path w="21600" h="21600" extrusionOk="0">
                <a:moveTo>
                  <a:pt x="753" y="6926"/>
                </a:moveTo>
                <a:lnTo>
                  <a:pt x="2260" y="6926"/>
                </a:lnTo>
                <a:lnTo>
                  <a:pt x="2260" y="5870"/>
                </a:lnTo>
                <a:lnTo>
                  <a:pt x="753" y="5870"/>
                </a:lnTo>
                <a:lnTo>
                  <a:pt x="753" y="6926"/>
                </a:lnTo>
                <a:close/>
              </a:path>
              <a:path w="21600" h="21600" extrusionOk="0">
                <a:moveTo>
                  <a:pt x="753" y="8335"/>
                </a:moveTo>
                <a:lnTo>
                  <a:pt x="2260" y="8335"/>
                </a:lnTo>
                <a:lnTo>
                  <a:pt x="2260" y="7278"/>
                </a:lnTo>
                <a:lnTo>
                  <a:pt x="753" y="7278"/>
                </a:lnTo>
                <a:lnTo>
                  <a:pt x="753" y="8335"/>
                </a:lnTo>
                <a:close/>
              </a:path>
              <a:path w="21600" h="21600" extrusionOk="0">
                <a:moveTo>
                  <a:pt x="753" y="9743"/>
                </a:moveTo>
                <a:lnTo>
                  <a:pt x="2260" y="9743"/>
                </a:lnTo>
                <a:lnTo>
                  <a:pt x="2260" y="8687"/>
                </a:lnTo>
                <a:lnTo>
                  <a:pt x="753" y="8687"/>
                </a:lnTo>
                <a:lnTo>
                  <a:pt x="753" y="9743"/>
                </a:lnTo>
                <a:close/>
              </a:path>
              <a:path w="21600" h="21600" extrusionOk="0">
                <a:moveTo>
                  <a:pt x="753" y="11152"/>
                </a:moveTo>
                <a:lnTo>
                  <a:pt x="2260" y="11152"/>
                </a:lnTo>
                <a:lnTo>
                  <a:pt x="2260" y="10096"/>
                </a:lnTo>
                <a:lnTo>
                  <a:pt x="753" y="10096"/>
                </a:lnTo>
                <a:lnTo>
                  <a:pt x="753" y="11152"/>
                </a:lnTo>
                <a:close/>
              </a:path>
              <a:path w="21600" h="21600" extrusionOk="0">
                <a:moveTo>
                  <a:pt x="753" y="12561"/>
                </a:moveTo>
                <a:lnTo>
                  <a:pt x="2260" y="12561"/>
                </a:lnTo>
                <a:lnTo>
                  <a:pt x="2260" y="11504"/>
                </a:lnTo>
                <a:lnTo>
                  <a:pt x="753" y="11504"/>
                </a:lnTo>
                <a:lnTo>
                  <a:pt x="753" y="12561"/>
                </a:lnTo>
                <a:close/>
              </a:path>
              <a:path w="21600" h="21600" extrusionOk="0">
                <a:moveTo>
                  <a:pt x="753" y="13970"/>
                </a:moveTo>
                <a:lnTo>
                  <a:pt x="2260" y="13970"/>
                </a:lnTo>
                <a:lnTo>
                  <a:pt x="2260" y="12913"/>
                </a:lnTo>
                <a:lnTo>
                  <a:pt x="753" y="12913"/>
                </a:lnTo>
                <a:lnTo>
                  <a:pt x="753" y="13970"/>
                </a:lnTo>
                <a:close/>
              </a:path>
              <a:path w="21600" h="21600" extrusionOk="0">
                <a:moveTo>
                  <a:pt x="753" y="15378"/>
                </a:moveTo>
                <a:lnTo>
                  <a:pt x="2260" y="15378"/>
                </a:lnTo>
                <a:lnTo>
                  <a:pt x="2260" y="14322"/>
                </a:lnTo>
                <a:lnTo>
                  <a:pt x="753" y="14322"/>
                </a:lnTo>
                <a:lnTo>
                  <a:pt x="753" y="15378"/>
                </a:lnTo>
                <a:close/>
              </a:path>
              <a:path w="21600" h="21600" extrusionOk="0">
                <a:moveTo>
                  <a:pt x="753" y="16787"/>
                </a:moveTo>
                <a:lnTo>
                  <a:pt x="2260" y="16787"/>
                </a:lnTo>
                <a:lnTo>
                  <a:pt x="2260" y="15730"/>
                </a:lnTo>
                <a:lnTo>
                  <a:pt x="753" y="15730"/>
                </a:lnTo>
                <a:lnTo>
                  <a:pt x="753" y="16787"/>
                </a:lnTo>
                <a:close/>
              </a:path>
              <a:path w="21600" h="21600" extrusionOk="0">
                <a:moveTo>
                  <a:pt x="753" y="18196"/>
                </a:moveTo>
                <a:lnTo>
                  <a:pt x="2260" y="18196"/>
                </a:lnTo>
                <a:lnTo>
                  <a:pt x="2260" y="17139"/>
                </a:lnTo>
                <a:lnTo>
                  <a:pt x="753" y="17139"/>
                </a:lnTo>
                <a:lnTo>
                  <a:pt x="753" y="18196"/>
                </a:lnTo>
                <a:close/>
              </a:path>
              <a:path w="21600" h="21600" extrusionOk="0">
                <a:moveTo>
                  <a:pt x="753" y="19604"/>
                </a:moveTo>
                <a:lnTo>
                  <a:pt x="2260" y="19604"/>
                </a:lnTo>
                <a:lnTo>
                  <a:pt x="2260" y="18548"/>
                </a:lnTo>
                <a:lnTo>
                  <a:pt x="753" y="18548"/>
                </a:lnTo>
                <a:lnTo>
                  <a:pt x="753" y="19604"/>
                </a:lnTo>
                <a:close/>
              </a:path>
              <a:path w="21600" h="21600" extrusionOk="0">
                <a:moveTo>
                  <a:pt x="753" y="21013"/>
                </a:moveTo>
                <a:lnTo>
                  <a:pt x="2260" y="21013"/>
                </a:lnTo>
                <a:lnTo>
                  <a:pt x="2260" y="19957"/>
                </a:lnTo>
                <a:lnTo>
                  <a:pt x="753" y="19957"/>
                </a:lnTo>
                <a:lnTo>
                  <a:pt x="753" y="21013"/>
                </a:lnTo>
                <a:close/>
              </a:path>
              <a:path w="21600" h="21600" extrusionOk="0">
                <a:moveTo>
                  <a:pt x="19340" y="1409"/>
                </a:moveTo>
                <a:lnTo>
                  <a:pt x="20595" y="1409"/>
                </a:lnTo>
                <a:lnTo>
                  <a:pt x="20595" y="352"/>
                </a:lnTo>
                <a:lnTo>
                  <a:pt x="19340" y="352"/>
                </a:lnTo>
                <a:lnTo>
                  <a:pt x="19340" y="1409"/>
                </a:lnTo>
                <a:close/>
              </a:path>
              <a:path w="21600" h="21600" extrusionOk="0">
                <a:moveTo>
                  <a:pt x="19340" y="2700"/>
                </a:moveTo>
                <a:lnTo>
                  <a:pt x="20595" y="2700"/>
                </a:lnTo>
                <a:lnTo>
                  <a:pt x="20595" y="1643"/>
                </a:lnTo>
                <a:lnTo>
                  <a:pt x="19340" y="1643"/>
                </a:lnTo>
                <a:lnTo>
                  <a:pt x="19340" y="2700"/>
                </a:lnTo>
                <a:close/>
              </a:path>
              <a:path w="21600" h="21600" extrusionOk="0">
                <a:moveTo>
                  <a:pt x="19340" y="4109"/>
                </a:moveTo>
                <a:lnTo>
                  <a:pt x="20595" y="4109"/>
                </a:lnTo>
                <a:lnTo>
                  <a:pt x="20595" y="3052"/>
                </a:lnTo>
                <a:lnTo>
                  <a:pt x="19340" y="3052"/>
                </a:lnTo>
                <a:lnTo>
                  <a:pt x="19340" y="4109"/>
                </a:lnTo>
                <a:close/>
              </a:path>
              <a:path w="21600" h="21600" extrusionOk="0">
                <a:moveTo>
                  <a:pt x="19340" y="5517"/>
                </a:moveTo>
                <a:lnTo>
                  <a:pt x="20595" y="5517"/>
                </a:lnTo>
                <a:lnTo>
                  <a:pt x="20595" y="4461"/>
                </a:lnTo>
                <a:lnTo>
                  <a:pt x="19340" y="4461"/>
                </a:lnTo>
                <a:lnTo>
                  <a:pt x="19340" y="5517"/>
                </a:lnTo>
                <a:close/>
              </a:path>
              <a:path w="21600" h="21600" extrusionOk="0">
                <a:moveTo>
                  <a:pt x="19340" y="6926"/>
                </a:moveTo>
                <a:lnTo>
                  <a:pt x="20595" y="6926"/>
                </a:lnTo>
                <a:lnTo>
                  <a:pt x="20595" y="5870"/>
                </a:lnTo>
                <a:lnTo>
                  <a:pt x="19340" y="5870"/>
                </a:lnTo>
                <a:lnTo>
                  <a:pt x="19340" y="6926"/>
                </a:lnTo>
                <a:close/>
              </a:path>
              <a:path w="21600" h="21600" extrusionOk="0">
                <a:moveTo>
                  <a:pt x="19340" y="8335"/>
                </a:moveTo>
                <a:lnTo>
                  <a:pt x="20595" y="8335"/>
                </a:lnTo>
                <a:lnTo>
                  <a:pt x="20595" y="7278"/>
                </a:lnTo>
                <a:lnTo>
                  <a:pt x="19340" y="7278"/>
                </a:lnTo>
                <a:lnTo>
                  <a:pt x="19340" y="8335"/>
                </a:lnTo>
                <a:close/>
              </a:path>
              <a:path w="21600" h="21600" extrusionOk="0">
                <a:moveTo>
                  <a:pt x="19340" y="9743"/>
                </a:moveTo>
                <a:lnTo>
                  <a:pt x="20595" y="9743"/>
                </a:lnTo>
                <a:lnTo>
                  <a:pt x="20595" y="8687"/>
                </a:lnTo>
                <a:lnTo>
                  <a:pt x="19340" y="8687"/>
                </a:lnTo>
                <a:lnTo>
                  <a:pt x="19340" y="9743"/>
                </a:lnTo>
                <a:close/>
              </a:path>
              <a:path w="21600" h="21600" extrusionOk="0">
                <a:moveTo>
                  <a:pt x="19340" y="11152"/>
                </a:moveTo>
                <a:lnTo>
                  <a:pt x="20595" y="11152"/>
                </a:lnTo>
                <a:lnTo>
                  <a:pt x="20595" y="10096"/>
                </a:lnTo>
                <a:lnTo>
                  <a:pt x="19340" y="10096"/>
                </a:lnTo>
                <a:lnTo>
                  <a:pt x="19340" y="11152"/>
                </a:lnTo>
                <a:close/>
              </a:path>
              <a:path w="21600" h="21600" extrusionOk="0">
                <a:moveTo>
                  <a:pt x="19340" y="12561"/>
                </a:moveTo>
                <a:lnTo>
                  <a:pt x="20595" y="12561"/>
                </a:lnTo>
                <a:lnTo>
                  <a:pt x="20595" y="11504"/>
                </a:lnTo>
                <a:lnTo>
                  <a:pt x="19340" y="11504"/>
                </a:lnTo>
                <a:lnTo>
                  <a:pt x="19340" y="12561"/>
                </a:lnTo>
                <a:close/>
              </a:path>
              <a:path w="21600" h="21600" extrusionOk="0">
                <a:moveTo>
                  <a:pt x="19340" y="13970"/>
                </a:moveTo>
                <a:lnTo>
                  <a:pt x="20595" y="13970"/>
                </a:lnTo>
                <a:lnTo>
                  <a:pt x="20595" y="12913"/>
                </a:lnTo>
                <a:lnTo>
                  <a:pt x="19340" y="12913"/>
                </a:lnTo>
                <a:lnTo>
                  <a:pt x="19340" y="13970"/>
                </a:lnTo>
                <a:close/>
              </a:path>
              <a:path w="21600" h="21600" extrusionOk="0">
                <a:moveTo>
                  <a:pt x="19340" y="15378"/>
                </a:moveTo>
                <a:lnTo>
                  <a:pt x="20595" y="15378"/>
                </a:lnTo>
                <a:lnTo>
                  <a:pt x="20595" y="14322"/>
                </a:lnTo>
                <a:lnTo>
                  <a:pt x="19340" y="14322"/>
                </a:lnTo>
                <a:lnTo>
                  <a:pt x="19340" y="15378"/>
                </a:lnTo>
                <a:close/>
              </a:path>
              <a:path w="21600" h="21600" extrusionOk="0">
                <a:moveTo>
                  <a:pt x="19340" y="16787"/>
                </a:moveTo>
                <a:lnTo>
                  <a:pt x="20595" y="16787"/>
                </a:lnTo>
                <a:lnTo>
                  <a:pt x="20595" y="15730"/>
                </a:lnTo>
                <a:lnTo>
                  <a:pt x="19340" y="15730"/>
                </a:lnTo>
                <a:lnTo>
                  <a:pt x="19340" y="16787"/>
                </a:lnTo>
                <a:close/>
              </a:path>
              <a:path w="21600" h="21600" extrusionOk="0">
                <a:moveTo>
                  <a:pt x="19340" y="18196"/>
                </a:moveTo>
                <a:lnTo>
                  <a:pt x="20595" y="18196"/>
                </a:lnTo>
                <a:lnTo>
                  <a:pt x="20595" y="17139"/>
                </a:lnTo>
                <a:lnTo>
                  <a:pt x="19340" y="17139"/>
                </a:lnTo>
                <a:lnTo>
                  <a:pt x="19340" y="18196"/>
                </a:lnTo>
                <a:close/>
              </a:path>
              <a:path w="21600" h="21600" extrusionOk="0">
                <a:moveTo>
                  <a:pt x="19340" y="19604"/>
                </a:moveTo>
                <a:lnTo>
                  <a:pt x="20595" y="19604"/>
                </a:lnTo>
                <a:lnTo>
                  <a:pt x="20595" y="18548"/>
                </a:lnTo>
                <a:lnTo>
                  <a:pt x="19340" y="18548"/>
                </a:lnTo>
                <a:lnTo>
                  <a:pt x="19340" y="19604"/>
                </a:lnTo>
                <a:close/>
              </a:path>
              <a:path w="21600" h="21600" extrusionOk="0">
                <a:moveTo>
                  <a:pt x="19340" y="21013"/>
                </a:moveTo>
                <a:lnTo>
                  <a:pt x="20595" y="21013"/>
                </a:lnTo>
                <a:lnTo>
                  <a:pt x="20595" y="19957"/>
                </a:lnTo>
                <a:lnTo>
                  <a:pt x="19340" y="19957"/>
                </a:lnTo>
                <a:lnTo>
                  <a:pt x="19340" y="21013"/>
                </a:lnTo>
                <a:close/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hu-HU"/>
          </a:p>
        </p:txBody>
      </p:sp>
      <p:sp>
        <p:nvSpPr>
          <p:cNvPr id="7173" name="Text Box 10"/>
          <p:cNvSpPr txBox="1">
            <a:spLocks noChangeArrowheads="1"/>
          </p:cNvSpPr>
          <p:nvPr/>
        </p:nvSpPr>
        <p:spPr bwMode="auto">
          <a:xfrm>
            <a:off x="2123728" y="1492250"/>
            <a:ext cx="504056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hu-HU" altLang="hu-HU" sz="2400" b="1" dirty="0" smtClean="0">
                <a:solidFill>
                  <a:srgbClr val="000066"/>
                </a:solidFill>
                <a:latin typeface="Times New Roman" pitchFamily="18" charset="0"/>
              </a:rPr>
              <a:t>A szakmai programkövetelmény helye a felnőttképzés       rendszerében, jogi háttere,            nyilvántartásba vétele</a:t>
            </a:r>
            <a:endParaRPr lang="hu-HU" altLang="hu-HU" sz="2400" b="1" dirty="0">
              <a:solidFill>
                <a:srgbClr val="000066"/>
              </a:solidFill>
              <a:latin typeface="Times New Roman" pitchFamily="18" charset="0"/>
            </a:endParaRPr>
          </a:p>
        </p:txBody>
      </p:sp>
      <p:sp>
        <p:nvSpPr>
          <p:cNvPr id="7174" name="Text Box 11"/>
          <p:cNvSpPr txBox="1">
            <a:spLocks noChangeArrowheads="1"/>
          </p:cNvSpPr>
          <p:nvPr/>
        </p:nvSpPr>
        <p:spPr bwMode="auto">
          <a:xfrm>
            <a:off x="2483768" y="3429000"/>
            <a:ext cx="44418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hu-HU" altLang="hu-HU" sz="2400" b="1" dirty="0" smtClean="0">
                <a:solidFill>
                  <a:srgbClr val="000066"/>
                </a:solidFill>
                <a:latin typeface="Times New Roman" pitchFamily="18" charset="0"/>
              </a:rPr>
              <a:t>A szakmai programkövetelmény tartalmi követelményei</a:t>
            </a:r>
            <a:endParaRPr lang="hu-HU" altLang="hu-HU" sz="2400" b="1" dirty="0">
              <a:solidFill>
                <a:srgbClr val="000066"/>
              </a:solidFill>
              <a:latin typeface="Times New Roman" pitchFamily="18" charset="0"/>
            </a:endParaRPr>
          </a:p>
        </p:txBody>
      </p:sp>
      <p:sp>
        <p:nvSpPr>
          <p:cNvPr id="7175" name="Szövegdoboz 1"/>
          <p:cNvSpPr txBox="1">
            <a:spLocks noChangeArrowheads="1"/>
          </p:cNvSpPr>
          <p:nvPr/>
        </p:nvSpPr>
        <p:spPr bwMode="auto">
          <a:xfrm>
            <a:off x="2483768" y="5013176"/>
            <a:ext cx="444341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u-HU" sz="2400" b="1" dirty="0">
                <a:solidFill>
                  <a:srgbClr val="000066"/>
                </a:solidFill>
                <a:latin typeface="Times New Roman" pitchFamily="18" charset="0"/>
              </a:rPr>
              <a:t>A </a:t>
            </a:r>
            <a:r>
              <a:rPr lang="hu-HU" sz="2400" b="1" dirty="0" smtClean="0">
                <a:solidFill>
                  <a:srgbClr val="000066"/>
                </a:solidFill>
                <a:latin typeface="Times New Roman" pitchFamily="18" charset="0"/>
              </a:rPr>
              <a:t>követelmények tanulási eredmény alapú kidolgozása</a:t>
            </a:r>
            <a:endParaRPr lang="hu-HU" sz="2400" b="1" dirty="0">
              <a:solidFill>
                <a:srgbClr val="00006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"/>
          <p:cNvSpPr txBox="1">
            <a:spLocks noChangeArrowheads="1"/>
          </p:cNvSpPr>
          <p:nvPr/>
        </p:nvSpPr>
        <p:spPr bwMode="auto">
          <a:xfrm>
            <a:off x="1981200" y="28194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hu-HU" altLang="hu-HU" sz="2400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187624" y="2132856"/>
            <a:ext cx="7704856" cy="240065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ts val="0"/>
              </a:spcBef>
              <a:defRPr/>
            </a:pPr>
            <a:r>
              <a:rPr lang="hu-HU" altLang="hu-HU" sz="3000" b="1" dirty="0" smtClean="0">
                <a:latin typeface="Times New Roman" pitchFamily="18" charset="0"/>
              </a:rPr>
              <a:t>A SZAKMAI PROGRAMKÖVETELMÉNY       HELYE A FELNŐTTKÉPZÉS RENDSZERÉBEN, </a:t>
            </a:r>
          </a:p>
          <a:p>
            <a:pPr algn="ctr" eaLnBrk="1" hangingPunct="1">
              <a:spcBef>
                <a:spcPts val="0"/>
              </a:spcBef>
              <a:defRPr/>
            </a:pPr>
            <a:r>
              <a:rPr lang="hu-HU" altLang="hu-HU" sz="3000" b="1" dirty="0" smtClean="0">
                <a:latin typeface="Times New Roman" pitchFamily="18" charset="0"/>
              </a:rPr>
              <a:t>JOGI HÁTTERE, </a:t>
            </a:r>
          </a:p>
          <a:p>
            <a:pPr algn="ctr" eaLnBrk="1" hangingPunct="1">
              <a:spcBef>
                <a:spcPts val="0"/>
              </a:spcBef>
              <a:defRPr/>
            </a:pPr>
            <a:r>
              <a:rPr lang="hu-HU" altLang="hu-HU" sz="3000" b="1" dirty="0" smtClean="0">
                <a:latin typeface="Times New Roman" pitchFamily="18" charset="0"/>
              </a:rPr>
              <a:t>NYILVÁNTARTÁSBA VÉTELE </a:t>
            </a:r>
            <a:endParaRPr lang="hu-HU" altLang="hu-HU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Text Box 4"/>
          <p:cNvSpPr txBox="1">
            <a:spLocks noChangeArrowheads="1"/>
          </p:cNvSpPr>
          <p:nvPr/>
        </p:nvSpPr>
        <p:spPr bwMode="auto">
          <a:xfrm>
            <a:off x="1981200" y="28194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hu-HU" sz="2400">
              <a:latin typeface="Times New Roman" pitchFamily="18" charset="0"/>
            </a:endParaRPr>
          </a:p>
        </p:txBody>
      </p:sp>
      <p:sp>
        <p:nvSpPr>
          <p:cNvPr id="112645" name="Rectangle 5"/>
          <p:cNvSpPr>
            <a:spLocks noChangeArrowheads="1"/>
          </p:cNvSpPr>
          <p:nvPr/>
        </p:nvSpPr>
        <p:spPr bwMode="auto">
          <a:xfrm>
            <a:off x="1800225" y="1989138"/>
            <a:ext cx="73437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endParaRPr lang="hu-HU" sz="2400" b="1">
              <a:solidFill>
                <a:srgbClr val="39188A"/>
              </a:solidFill>
              <a:latin typeface="Times New Roman" pitchFamily="18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259632" y="260648"/>
            <a:ext cx="7575777" cy="52322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75000"/>
              </a:spcBef>
            </a:pPr>
            <a:r>
              <a:rPr lang="hu-HU" sz="2800" b="1" dirty="0" smtClean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A FELNŐTTKÉPZÉSI TÖRVÉNY HATÁLYA</a:t>
            </a:r>
            <a:endParaRPr lang="hu-HU" sz="2800" b="1" dirty="0">
              <a:solidFill>
                <a:schemeClr val="tx1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211975" name="Text Box 7"/>
          <p:cNvSpPr txBox="1">
            <a:spLocks noChangeArrowheads="1"/>
          </p:cNvSpPr>
          <p:nvPr/>
        </p:nvSpPr>
        <p:spPr bwMode="auto">
          <a:xfrm>
            <a:off x="1042988" y="1844675"/>
            <a:ext cx="78501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hu-HU">
              <a:latin typeface="Times New Roman" pitchFamily="18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187624" y="1354955"/>
            <a:ext cx="8172450" cy="55030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  <a:buFont typeface="Arial" charset="0"/>
              <a:buNone/>
            </a:pPr>
            <a:r>
              <a:rPr lang="hu-HU" altLang="hu-HU" sz="2400" dirty="0">
                <a:solidFill>
                  <a:srgbClr val="134991"/>
                </a:solidFill>
              </a:rPr>
              <a:t>A felnőttképzési törvény hatálya 4 képzési körre terjed ki</a:t>
            </a:r>
            <a:r>
              <a:rPr lang="hu-HU" altLang="hu-HU" sz="2400" dirty="0" smtClean="0">
                <a:solidFill>
                  <a:srgbClr val="134991"/>
                </a:solidFill>
              </a:rPr>
              <a:t>:</a:t>
            </a:r>
          </a:p>
          <a:p>
            <a:pPr>
              <a:lnSpc>
                <a:spcPct val="130000"/>
              </a:lnSpc>
              <a:spcBef>
                <a:spcPct val="50000"/>
              </a:spcBef>
              <a:buFont typeface="Arial" charset="0"/>
              <a:buNone/>
            </a:pPr>
            <a:r>
              <a:rPr lang="hu-HU" altLang="hu-HU" sz="2400" dirty="0" smtClean="0">
                <a:solidFill>
                  <a:srgbClr val="134991"/>
                </a:solidFill>
              </a:rPr>
              <a:t> </a:t>
            </a:r>
            <a:endParaRPr lang="hu-HU" altLang="hu-HU" sz="2400" dirty="0">
              <a:solidFill>
                <a:srgbClr val="134991"/>
              </a:solidFill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hu-HU" altLang="hu-HU" sz="2400" dirty="0" smtClean="0">
                <a:solidFill>
                  <a:srgbClr val="134991"/>
                </a:solidFill>
              </a:rPr>
              <a:t>A)  állam </a:t>
            </a:r>
            <a:r>
              <a:rPr lang="hu-HU" altLang="hu-HU" sz="2400" dirty="0">
                <a:solidFill>
                  <a:srgbClr val="134991"/>
                </a:solidFill>
              </a:rPr>
              <a:t>által elismert (OKJ-s) szakképesítés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hu-HU" altLang="hu-HU" sz="2400" dirty="0" smtClean="0">
                <a:solidFill>
                  <a:srgbClr val="134991"/>
                </a:solidFill>
              </a:rPr>
              <a:t>B)  </a:t>
            </a:r>
            <a:r>
              <a:rPr lang="hu-HU" altLang="hu-HU" sz="2400" dirty="0" smtClean="0">
                <a:solidFill>
                  <a:srgbClr val="FB2E05"/>
                </a:solidFill>
              </a:rPr>
              <a:t>támogatott </a:t>
            </a:r>
            <a:r>
              <a:rPr lang="hu-HU" altLang="hu-HU" sz="2400" dirty="0">
                <a:solidFill>
                  <a:srgbClr val="FB2E05"/>
                </a:solidFill>
              </a:rPr>
              <a:t>egyéb szakmai </a:t>
            </a:r>
            <a:r>
              <a:rPr lang="hu-HU" altLang="hu-HU" sz="2400" dirty="0" smtClean="0">
                <a:solidFill>
                  <a:srgbClr val="FB2E05"/>
                </a:solidFill>
              </a:rPr>
              <a:t>képzés</a:t>
            </a:r>
            <a:endParaRPr lang="hu-HU" altLang="hu-HU" sz="2400" dirty="0">
              <a:solidFill>
                <a:srgbClr val="FB2E05"/>
              </a:solidFill>
            </a:endParaRPr>
          </a:p>
          <a:p>
            <a:pPr marL="457200" indent="-457200">
              <a:spcBef>
                <a:spcPct val="50000"/>
              </a:spcBef>
              <a:buAutoNum type="alphaUcParenR" startAt="3"/>
            </a:pPr>
            <a:r>
              <a:rPr lang="hu-HU" altLang="hu-HU" sz="2400" dirty="0" smtClean="0">
                <a:solidFill>
                  <a:srgbClr val="134991"/>
                </a:solidFill>
              </a:rPr>
              <a:t>általános </a:t>
            </a:r>
            <a:r>
              <a:rPr lang="hu-HU" altLang="hu-HU" sz="2400" dirty="0">
                <a:solidFill>
                  <a:srgbClr val="134991"/>
                </a:solidFill>
              </a:rPr>
              <a:t>nyelvi képzés és támogatott egyéb nyelvi </a:t>
            </a:r>
            <a:r>
              <a:rPr lang="hu-HU" altLang="hu-HU" sz="2400" dirty="0" smtClean="0">
                <a:solidFill>
                  <a:srgbClr val="134991"/>
                </a:solidFill>
              </a:rPr>
              <a:t> </a:t>
            </a:r>
          </a:p>
          <a:p>
            <a:pPr marL="457200" indent="-457200">
              <a:spcBef>
                <a:spcPct val="50000"/>
              </a:spcBef>
            </a:pPr>
            <a:r>
              <a:rPr lang="hu-HU" altLang="hu-HU" sz="2400" dirty="0" smtClean="0">
                <a:solidFill>
                  <a:srgbClr val="134991"/>
                </a:solidFill>
              </a:rPr>
              <a:t>      képzés</a:t>
            </a:r>
            <a:endParaRPr lang="hu-HU" altLang="hu-HU" sz="2400" dirty="0">
              <a:solidFill>
                <a:srgbClr val="134991"/>
              </a:solidFill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hu-HU" altLang="hu-HU" sz="2400" dirty="0" smtClean="0">
                <a:solidFill>
                  <a:srgbClr val="134991"/>
                </a:solidFill>
              </a:rPr>
              <a:t>D)  támogatott </a:t>
            </a:r>
            <a:r>
              <a:rPr lang="hu-HU" altLang="hu-HU" sz="2400" dirty="0">
                <a:solidFill>
                  <a:srgbClr val="134991"/>
                </a:solidFill>
              </a:rPr>
              <a:t>egyéb képzés</a:t>
            </a:r>
          </a:p>
          <a:p>
            <a:pPr>
              <a:lnSpc>
                <a:spcPct val="130000"/>
              </a:lnSpc>
              <a:spcBef>
                <a:spcPct val="50000"/>
              </a:spcBef>
              <a:buFont typeface="Arial" charset="0"/>
              <a:buBlip>
                <a:blip r:embed="rId3"/>
              </a:buBlip>
            </a:pPr>
            <a:endParaRPr lang="hu-HU" altLang="hu-HU" sz="2400" b="1" dirty="0">
              <a:solidFill>
                <a:srgbClr val="134991"/>
              </a:solidFill>
            </a:endParaRPr>
          </a:p>
          <a:p>
            <a:pPr>
              <a:lnSpc>
                <a:spcPct val="130000"/>
              </a:lnSpc>
              <a:spcBef>
                <a:spcPct val="50000"/>
              </a:spcBef>
              <a:buFont typeface="Arial" charset="0"/>
              <a:buNone/>
            </a:pPr>
            <a:endParaRPr lang="hu-HU" altLang="hu-HU" b="1" dirty="0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Text Box 4"/>
          <p:cNvSpPr txBox="1">
            <a:spLocks noChangeArrowheads="1"/>
          </p:cNvSpPr>
          <p:nvPr/>
        </p:nvSpPr>
        <p:spPr bwMode="auto">
          <a:xfrm>
            <a:off x="1981200" y="28194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hu-HU" sz="2400">
              <a:latin typeface="Times New Roman" pitchFamily="18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268478" y="90648"/>
            <a:ext cx="7575777" cy="52322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75000"/>
              </a:spcBef>
            </a:pPr>
            <a:r>
              <a:rPr lang="hu-HU" sz="2800" b="1" dirty="0" smtClean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EGYÉB SZAKMAI KÉPZÉS FOGALMA</a:t>
            </a:r>
            <a:endParaRPr lang="hu-HU" sz="2800" b="1" dirty="0">
              <a:solidFill>
                <a:schemeClr val="tx1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211975" name="Text Box 7"/>
          <p:cNvSpPr txBox="1">
            <a:spLocks noChangeArrowheads="1"/>
          </p:cNvSpPr>
          <p:nvPr/>
        </p:nvSpPr>
        <p:spPr bwMode="auto">
          <a:xfrm>
            <a:off x="1042988" y="1844675"/>
            <a:ext cx="78501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hu-HU">
              <a:latin typeface="Times New Roman" pitchFamily="18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1187624" y="980728"/>
            <a:ext cx="7632848" cy="5576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0713" lvl="1" indent="-228600" algn="just" eaLnBrk="0" hangingPunct="0">
              <a:lnSpc>
                <a:spcPct val="115000"/>
              </a:lnSpc>
              <a:spcBef>
                <a:spcPts val="600"/>
              </a:spcBef>
              <a:buClr>
                <a:schemeClr val="accent1"/>
              </a:buClr>
              <a:buFont typeface="Wingdings 2" pitchFamily="18" charset="2"/>
              <a:buNone/>
            </a:pPr>
            <a:r>
              <a:rPr lang="hu-HU" sz="2200" dirty="0" smtClean="0">
                <a:solidFill>
                  <a:srgbClr val="39188A"/>
                </a:solidFill>
              </a:rPr>
              <a:t>A felnőttképzési törvény alapján az egyéb szakmai képzés olyan, </a:t>
            </a:r>
            <a:r>
              <a:rPr lang="hu-HU" sz="2200" dirty="0" smtClean="0">
                <a:solidFill>
                  <a:srgbClr val="FB031B"/>
                </a:solidFill>
              </a:rPr>
              <a:t>államilag el nem ismert szakmai végzettség megszerzésére irányuló képzés</a:t>
            </a:r>
            <a:r>
              <a:rPr lang="hu-HU" sz="2200" dirty="0" smtClean="0">
                <a:solidFill>
                  <a:srgbClr val="39188A"/>
                </a:solidFill>
              </a:rPr>
              <a:t>, amely valamely foglalkozás, munkakör vagy munkatevékenység végzéséhez szükséges kompetencia megszerzésére, fejlesztésére irányul és nem a felnőttképzési törvény 2§ 16. pontja szerinti hatósági jellegű képzés.</a:t>
            </a:r>
            <a:r>
              <a:rPr lang="hu-HU" sz="2200" dirty="0" smtClean="0"/>
              <a:t> </a:t>
            </a:r>
          </a:p>
          <a:p>
            <a:pPr marL="609600" indent="-609600" algn="just" eaLnBrk="1" hangingPunct="1">
              <a:buFont typeface="Arial" charset="0"/>
              <a:buNone/>
            </a:pPr>
            <a:endParaRPr lang="hu-HU" altLang="hu-HU" sz="2200" dirty="0" smtClean="0">
              <a:solidFill>
                <a:srgbClr val="39188A"/>
              </a:solidFill>
            </a:endParaRPr>
          </a:p>
          <a:p>
            <a:pPr marL="609600" indent="-609600" algn="just" eaLnBrk="1" hangingPunct="1">
              <a:buFont typeface="Arial" charset="0"/>
              <a:buNone/>
            </a:pPr>
            <a:endParaRPr lang="hu-HU" altLang="hu-HU" sz="2200" dirty="0">
              <a:solidFill>
                <a:srgbClr val="39188A"/>
              </a:solidFill>
            </a:endParaRPr>
          </a:p>
          <a:p>
            <a:pPr marL="609600" indent="-609600" algn="just" eaLnBrk="1" hangingPunct="1">
              <a:buFont typeface="Arial" charset="0"/>
              <a:buNone/>
            </a:pPr>
            <a:r>
              <a:rPr lang="hu-HU" altLang="hu-HU" sz="2200" dirty="0" smtClean="0">
                <a:solidFill>
                  <a:srgbClr val="39188A"/>
                </a:solidFill>
              </a:rPr>
              <a:t>A szakmai végzettséggel megszerezhető kompetenciák </a:t>
            </a:r>
          </a:p>
          <a:p>
            <a:pPr marL="609600" indent="-609600" algn="just" eaLnBrk="1" hangingPunct="1">
              <a:buFont typeface="Arial" charset="0"/>
              <a:buBlip>
                <a:blip r:embed="rId3"/>
              </a:buBlip>
            </a:pPr>
            <a:r>
              <a:rPr lang="hu-HU" altLang="hu-HU" sz="2200" dirty="0" smtClean="0">
                <a:solidFill>
                  <a:srgbClr val="FF0000"/>
                </a:solidFill>
              </a:rPr>
              <a:t>új, önálló tevékenység</a:t>
            </a:r>
            <a:r>
              <a:rPr lang="hu-HU" altLang="hu-HU" sz="2200" dirty="0" smtClean="0">
                <a:solidFill>
                  <a:srgbClr val="39188A"/>
                </a:solidFill>
              </a:rPr>
              <a:t>, munkaterületi feladat ellátását teszik lehetővé vagy</a:t>
            </a:r>
          </a:p>
          <a:p>
            <a:pPr marL="609600" indent="-609600" algn="just" eaLnBrk="1" hangingPunct="1">
              <a:buFont typeface="Arial" charset="0"/>
              <a:buBlip>
                <a:blip r:embed="rId3"/>
              </a:buBlip>
            </a:pPr>
            <a:r>
              <a:rPr lang="hu-HU" altLang="hu-HU" sz="2200" dirty="0" smtClean="0">
                <a:solidFill>
                  <a:srgbClr val="39188A"/>
                </a:solidFill>
              </a:rPr>
              <a:t>egy adott tevékenység, munkaterületi feladat </a:t>
            </a:r>
            <a:r>
              <a:rPr lang="hu-HU" altLang="hu-HU" sz="2200" dirty="0" smtClean="0">
                <a:solidFill>
                  <a:srgbClr val="FF0000"/>
                </a:solidFill>
              </a:rPr>
              <a:t>magasabb szintű </a:t>
            </a:r>
            <a:r>
              <a:rPr lang="hu-HU" altLang="hu-HU" sz="2200" dirty="0" smtClean="0">
                <a:solidFill>
                  <a:srgbClr val="39188A"/>
                </a:solidFill>
              </a:rPr>
              <a:t>gyakorlását teszik lehetővé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artalom helye 1"/>
          <p:cNvSpPr>
            <a:spLocks noGrp="1"/>
          </p:cNvSpPr>
          <p:nvPr>
            <p:ph idx="4294967295"/>
          </p:nvPr>
        </p:nvSpPr>
        <p:spPr>
          <a:xfrm>
            <a:off x="179388" y="1052513"/>
            <a:ext cx="8785225" cy="4646612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hu-HU" altLang="hu-HU" sz="2000" b="1" smtClean="0">
                <a:solidFill>
                  <a:srgbClr val="1E497C"/>
                </a:solidFill>
                <a:latin typeface="Times New Roman" pitchFamily="18" charset="0"/>
              </a:rPr>
              <a:t>  </a:t>
            </a:r>
            <a:endParaRPr lang="hu-HU" altLang="hu-HU" sz="2400" b="1" smtClean="0">
              <a:solidFill>
                <a:srgbClr val="122B4A"/>
              </a:solidFill>
              <a:latin typeface="Times New Roman" pitchFamily="18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337307" y="73561"/>
            <a:ext cx="7331848" cy="95410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hu-HU" altLang="hu-HU" sz="2800" b="1" dirty="0" smtClean="0">
                <a:cs typeface="Times New Roman" panose="02020603050405020304" pitchFamily="18" charset="0"/>
              </a:rPr>
              <a:t>SZAKMAI PROGRAMKÖVETELMÉNY BEVEZETÉSÉNEK CÉLJA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1042988" y="1341438"/>
            <a:ext cx="8101012" cy="884237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  <a:spcBef>
                <a:spcPct val="50000"/>
              </a:spcBef>
              <a:buFont typeface="Arial" charset="0"/>
              <a:buNone/>
            </a:pPr>
            <a:endParaRPr lang="hu-HU" altLang="hu-HU" sz="4000">
              <a:solidFill>
                <a:srgbClr val="000066"/>
              </a:solidFill>
            </a:endParaRPr>
          </a:p>
        </p:txBody>
      </p:sp>
      <p:sp>
        <p:nvSpPr>
          <p:cNvPr id="24583" name="AutoShape 7"/>
          <p:cNvSpPr>
            <a:spLocks noChangeArrowheads="1"/>
          </p:cNvSpPr>
          <p:nvPr/>
        </p:nvSpPr>
        <p:spPr bwMode="auto">
          <a:xfrm>
            <a:off x="3995738" y="1628775"/>
            <a:ext cx="647700" cy="215900"/>
          </a:xfrm>
          <a:prstGeom prst="rightArrow">
            <a:avLst>
              <a:gd name="adj1" fmla="val 50000"/>
              <a:gd name="adj2" fmla="val 75000"/>
            </a:avLst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hu-HU" altLang="hu-HU"/>
          </a:p>
        </p:txBody>
      </p:sp>
      <p:sp>
        <p:nvSpPr>
          <p:cNvPr id="24584" name="Text Box 111"/>
          <p:cNvSpPr txBox="1">
            <a:spLocks noChangeArrowheads="1"/>
          </p:cNvSpPr>
          <p:nvPr/>
        </p:nvSpPr>
        <p:spPr bwMode="auto">
          <a:xfrm>
            <a:off x="1187624" y="1196752"/>
            <a:ext cx="7634287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1" hangingPunct="1"/>
            <a:r>
              <a:rPr lang="hu-HU" altLang="hu-HU" dirty="0"/>
              <a:t/>
            </a:r>
            <a:br>
              <a:rPr lang="hu-HU" altLang="hu-HU" dirty="0"/>
            </a:br>
            <a:r>
              <a:rPr lang="hu-HU" altLang="hu-HU" sz="2200" dirty="0">
                <a:solidFill>
                  <a:srgbClr val="39188A"/>
                </a:solidFill>
                <a:latin typeface="Times New Roman" pitchFamily="18" charset="0"/>
              </a:rPr>
              <a:t>A programkövetelmények bevezetésének, alkalmazásának célja az </a:t>
            </a:r>
            <a:r>
              <a:rPr lang="hu-HU" altLang="hu-HU" sz="2200" dirty="0">
                <a:solidFill>
                  <a:srgbClr val="FF0000"/>
                </a:solidFill>
                <a:latin typeface="Times New Roman" pitchFamily="18" charset="0"/>
              </a:rPr>
              <a:t>egységes követelményrendszer </a:t>
            </a:r>
            <a:r>
              <a:rPr lang="hu-HU" altLang="hu-HU" sz="2200" dirty="0">
                <a:solidFill>
                  <a:srgbClr val="39188A"/>
                </a:solidFill>
                <a:latin typeface="Times New Roman" pitchFamily="18" charset="0"/>
              </a:rPr>
              <a:t>kialakítása a támogatott egyéb szakmai képzésekre.</a:t>
            </a:r>
          </a:p>
          <a:p>
            <a:pPr algn="just" eaLnBrk="1" hangingPunct="1"/>
            <a:endParaRPr lang="hu-HU" altLang="hu-HU" sz="2200" dirty="0" smtClean="0">
              <a:solidFill>
                <a:srgbClr val="39188A"/>
              </a:solidFill>
              <a:latin typeface="Times New Roman" pitchFamily="18" charset="0"/>
            </a:endParaRPr>
          </a:p>
          <a:p>
            <a:pPr algn="just" eaLnBrk="1" hangingPunct="1"/>
            <a:r>
              <a:rPr lang="hu-HU" altLang="hu-HU" sz="2200" dirty="0" smtClean="0">
                <a:solidFill>
                  <a:srgbClr val="39188A"/>
                </a:solidFill>
                <a:latin typeface="Times New Roman" pitchFamily="18" charset="0"/>
              </a:rPr>
              <a:t>A </a:t>
            </a:r>
            <a:r>
              <a:rPr lang="hu-HU" altLang="hu-HU" sz="2200" dirty="0">
                <a:solidFill>
                  <a:srgbClr val="39188A"/>
                </a:solidFill>
                <a:latin typeface="Times New Roman" pitchFamily="18" charset="0"/>
              </a:rPr>
              <a:t>szakmai programkövetelmények létrehozása teljesen új eleme a felnőttképzés szabályozásának, amely az egyéb szakmai képzések esetében is (hasonlóan az OKJ-s képzésekhez) </a:t>
            </a:r>
            <a:r>
              <a:rPr lang="hu-HU" altLang="hu-HU" sz="2200" dirty="0">
                <a:solidFill>
                  <a:srgbClr val="FF0000"/>
                </a:solidFill>
                <a:latin typeface="Times New Roman" pitchFamily="18" charset="0"/>
              </a:rPr>
              <a:t>egységes és minősített követelményrendszert</a:t>
            </a:r>
            <a:r>
              <a:rPr lang="hu-HU" altLang="hu-HU" sz="2200" dirty="0">
                <a:solidFill>
                  <a:srgbClr val="39188A"/>
                </a:solidFill>
                <a:latin typeface="Times New Roman" pitchFamily="18" charset="0"/>
              </a:rPr>
              <a:t>, ezáltal </a:t>
            </a:r>
            <a:r>
              <a:rPr lang="hu-HU" altLang="hu-HU" sz="2200" dirty="0">
                <a:solidFill>
                  <a:srgbClr val="FF0000"/>
                </a:solidFill>
                <a:latin typeface="Times New Roman" pitchFamily="18" charset="0"/>
              </a:rPr>
              <a:t>nagyobb munkaerő-piaci presztízst biztosít</a:t>
            </a:r>
            <a:r>
              <a:rPr lang="hu-HU" altLang="hu-HU" sz="2200" dirty="0">
                <a:solidFill>
                  <a:srgbClr val="39188A"/>
                </a:solidFill>
                <a:latin typeface="Times New Roman" pitchFamily="18" charset="0"/>
              </a:rPr>
              <a:t>.</a:t>
            </a:r>
          </a:p>
          <a:p>
            <a:pPr algn="just" eaLnBrk="1" hangingPunct="1"/>
            <a:endParaRPr lang="hu-HU" altLang="hu-HU" sz="2200" dirty="0">
              <a:solidFill>
                <a:srgbClr val="39188A"/>
              </a:solidFill>
              <a:latin typeface="Times New Roman" pitchFamily="18" charset="0"/>
            </a:endParaRPr>
          </a:p>
          <a:p>
            <a:pPr algn="just" eaLnBrk="1" hangingPunct="1"/>
            <a:r>
              <a:rPr lang="hu-HU" altLang="hu-HU" sz="2200" dirty="0">
                <a:solidFill>
                  <a:srgbClr val="39188A"/>
                </a:solidFill>
                <a:latin typeface="Times New Roman" pitchFamily="18" charset="0"/>
              </a:rPr>
              <a:t>Jogszabályi háttere: 59/2013. (XII. 13.) NGM </a:t>
            </a:r>
            <a:r>
              <a:rPr lang="hu-HU" altLang="hu-HU" sz="2200" dirty="0" smtClean="0">
                <a:solidFill>
                  <a:srgbClr val="39188A"/>
                </a:solidFill>
                <a:latin typeface="Times New Roman" pitchFamily="18" charset="0"/>
              </a:rPr>
              <a:t>rendelet</a:t>
            </a:r>
            <a:endParaRPr lang="hu-HU" altLang="hu-HU" sz="2200" dirty="0">
              <a:solidFill>
                <a:srgbClr val="39188A"/>
              </a:solidFill>
              <a:latin typeface="Times New Roman" pitchFamily="18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1187624" y="5445224"/>
            <a:ext cx="763284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eaLnBrk="1" hangingPunct="1">
              <a:buFont typeface="Wingdings" pitchFamily="2" charset="2"/>
              <a:buNone/>
            </a:pPr>
            <a:r>
              <a:rPr lang="hu-HU" altLang="hu-HU" sz="2200" dirty="0">
                <a:solidFill>
                  <a:srgbClr val="39188A"/>
                </a:solidFill>
                <a:latin typeface="Times New Roman" pitchFamily="18" charset="0"/>
              </a:rPr>
              <a:t>Alkalmazása:</a:t>
            </a:r>
          </a:p>
          <a:p>
            <a:pPr marL="0" indent="0" eaLnBrk="1" hangingPunct="1">
              <a:buBlip>
                <a:blip r:embed="rId2"/>
              </a:buBlip>
            </a:pPr>
            <a:r>
              <a:rPr lang="hu-HU" altLang="hu-HU" sz="2200" dirty="0" smtClean="0">
                <a:solidFill>
                  <a:srgbClr val="39188A"/>
                </a:solidFill>
                <a:latin typeface="Times New Roman" pitchFamily="18" charset="0"/>
              </a:rPr>
              <a:t> Támogatások </a:t>
            </a:r>
            <a:r>
              <a:rPr lang="hu-HU" altLang="hu-HU" sz="2200" dirty="0">
                <a:solidFill>
                  <a:srgbClr val="39188A"/>
                </a:solidFill>
                <a:latin typeface="Times New Roman" pitchFamily="18" charset="0"/>
              </a:rPr>
              <a:t>felhasználása (hazai, uniós forrás)</a:t>
            </a:r>
          </a:p>
          <a:p>
            <a:pPr marL="0" indent="0" eaLnBrk="1" hangingPunct="1">
              <a:buBlip>
                <a:blip r:embed="rId2"/>
              </a:buBlip>
            </a:pPr>
            <a:r>
              <a:rPr lang="hu-HU" altLang="hu-HU" sz="2200" dirty="0" smtClean="0">
                <a:solidFill>
                  <a:srgbClr val="39188A"/>
                </a:solidFill>
                <a:latin typeface="Times New Roman" pitchFamily="18" charset="0"/>
              </a:rPr>
              <a:t> Szakmai </a:t>
            </a:r>
            <a:r>
              <a:rPr lang="hu-HU" altLang="hu-HU" sz="2200" dirty="0">
                <a:solidFill>
                  <a:srgbClr val="39188A"/>
                </a:solidFill>
                <a:latin typeface="Times New Roman" pitchFamily="18" charset="0"/>
              </a:rPr>
              <a:t>presztízs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artalom helye 1"/>
          <p:cNvSpPr>
            <a:spLocks noGrp="1"/>
          </p:cNvSpPr>
          <p:nvPr>
            <p:ph idx="4294967295"/>
          </p:nvPr>
        </p:nvSpPr>
        <p:spPr>
          <a:xfrm>
            <a:off x="179388" y="1052513"/>
            <a:ext cx="8785225" cy="4646612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hu-HU" sz="2000" b="0" smtClean="0">
                <a:solidFill>
                  <a:srgbClr val="1E497C"/>
                </a:solidFill>
                <a:latin typeface="Times New Roman" pitchFamily="18" charset="0"/>
              </a:rPr>
              <a:t>  </a:t>
            </a:r>
            <a:endParaRPr lang="hu-HU" sz="2400" b="0" smtClean="0">
              <a:solidFill>
                <a:srgbClr val="122B4A"/>
              </a:solidFill>
              <a:latin typeface="Times New Roman" pitchFamily="18" charset="0"/>
            </a:endParaRP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1042988" y="1341438"/>
            <a:ext cx="8101012" cy="4672048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  <a:buFont typeface="Arial" charset="0"/>
              <a:buBlip>
                <a:blip r:embed="rId2"/>
              </a:buBlip>
            </a:pPr>
            <a:r>
              <a:rPr lang="hu-HU" sz="2400" b="1" dirty="0">
                <a:solidFill>
                  <a:srgbClr val="000066"/>
                </a:solidFill>
                <a:latin typeface="Arial" charset="0"/>
              </a:rPr>
              <a:t> </a:t>
            </a:r>
            <a:r>
              <a:rPr lang="hu-HU" sz="2400" dirty="0">
                <a:solidFill>
                  <a:srgbClr val="000066"/>
                </a:solidFill>
                <a:latin typeface="Arial" charset="0"/>
              </a:rPr>
              <a:t>OKJ-s képzés                      SZVK és kerettanterv</a:t>
            </a:r>
          </a:p>
          <a:p>
            <a:pPr>
              <a:lnSpc>
                <a:spcPct val="130000"/>
              </a:lnSpc>
              <a:spcBef>
                <a:spcPct val="50000"/>
              </a:spcBef>
              <a:buFont typeface="Arial" charset="0"/>
              <a:buNone/>
            </a:pPr>
            <a:endParaRPr lang="hu-HU" sz="2400" dirty="0">
              <a:solidFill>
                <a:srgbClr val="000066"/>
              </a:solidFill>
              <a:latin typeface="Arial" charset="0"/>
            </a:endParaRPr>
          </a:p>
          <a:p>
            <a:pPr>
              <a:lnSpc>
                <a:spcPct val="130000"/>
              </a:lnSpc>
              <a:buFont typeface="Arial" charset="0"/>
              <a:buBlip>
                <a:blip r:embed="rId2"/>
              </a:buBlip>
            </a:pPr>
            <a:r>
              <a:rPr lang="hu-HU" sz="2400" dirty="0">
                <a:solidFill>
                  <a:srgbClr val="000066"/>
                </a:solidFill>
                <a:latin typeface="Arial" charset="0"/>
              </a:rPr>
              <a:t> </a:t>
            </a:r>
            <a:r>
              <a:rPr lang="hu-HU" sz="2400" dirty="0" smtClean="0">
                <a:solidFill>
                  <a:srgbClr val="FF0000"/>
                </a:solidFill>
                <a:latin typeface="Arial" charset="0"/>
              </a:rPr>
              <a:t>egyéb</a:t>
            </a:r>
            <a:r>
              <a:rPr lang="hu-HU" sz="2400" dirty="0" smtClean="0">
                <a:solidFill>
                  <a:srgbClr val="000066"/>
                </a:solidFill>
                <a:latin typeface="Arial" charset="0"/>
              </a:rPr>
              <a:t> </a:t>
            </a:r>
            <a:r>
              <a:rPr lang="hu-HU" sz="2400" dirty="0" smtClean="0">
                <a:solidFill>
                  <a:srgbClr val="FB2E05"/>
                </a:solidFill>
                <a:latin typeface="Arial" charset="0"/>
              </a:rPr>
              <a:t>szakmai </a:t>
            </a:r>
            <a:r>
              <a:rPr lang="hu-HU" sz="2400" dirty="0">
                <a:solidFill>
                  <a:srgbClr val="FB2E05"/>
                </a:solidFill>
                <a:latin typeface="Arial" charset="0"/>
              </a:rPr>
              <a:t>képzés                       szakmai  </a:t>
            </a:r>
          </a:p>
          <a:p>
            <a:pPr>
              <a:lnSpc>
                <a:spcPct val="130000"/>
              </a:lnSpc>
              <a:buFont typeface="Arial" charset="0"/>
              <a:buNone/>
            </a:pPr>
            <a:r>
              <a:rPr lang="hu-HU" sz="2400" dirty="0">
                <a:solidFill>
                  <a:srgbClr val="FB2E05"/>
                </a:solidFill>
                <a:latin typeface="Arial" charset="0"/>
              </a:rPr>
              <a:t>                                                       programkövetelmény </a:t>
            </a:r>
          </a:p>
          <a:p>
            <a:pPr>
              <a:lnSpc>
                <a:spcPct val="130000"/>
              </a:lnSpc>
              <a:buFont typeface="Arial" charset="0"/>
              <a:buNone/>
            </a:pPr>
            <a:r>
              <a:rPr lang="hu-HU" sz="2400" dirty="0">
                <a:solidFill>
                  <a:srgbClr val="FB2E05"/>
                </a:solidFill>
                <a:latin typeface="Arial" charset="0"/>
              </a:rPr>
              <a:t>                                       (59/2013. (XII. 13.) NGM rendelet)</a:t>
            </a:r>
          </a:p>
          <a:p>
            <a:pPr>
              <a:lnSpc>
                <a:spcPct val="130000"/>
              </a:lnSpc>
              <a:spcBef>
                <a:spcPct val="50000"/>
              </a:spcBef>
              <a:buFont typeface="Arial" charset="0"/>
              <a:buNone/>
            </a:pPr>
            <a:r>
              <a:rPr lang="hu-HU" sz="2400" dirty="0">
                <a:solidFill>
                  <a:srgbClr val="FB2E05"/>
                </a:solidFill>
                <a:latin typeface="Arial" charset="0"/>
              </a:rPr>
              <a:t> </a:t>
            </a:r>
          </a:p>
          <a:p>
            <a:pPr>
              <a:lnSpc>
                <a:spcPct val="130000"/>
              </a:lnSpc>
              <a:spcBef>
                <a:spcPct val="50000"/>
              </a:spcBef>
              <a:buFont typeface="Arial" charset="0"/>
              <a:buBlip>
                <a:blip r:embed="rId2"/>
              </a:buBlip>
            </a:pPr>
            <a:r>
              <a:rPr lang="hu-HU" sz="2400" dirty="0" smtClean="0">
                <a:solidFill>
                  <a:srgbClr val="000066"/>
                </a:solidFill>
                <a:latin typeface="Arial" charset="0"/>
              </a:rPr>
              <a:t> nyelvi </a:t>
            </a:r>
            <a:r>
              <a:rPr lang="hu-HU" sz="2400" dirty="0">
                <a:solidFill>
                  <a:srgbClr val="000066"/>
                </a:solidFill>
                <a:latin typeface="Arial" charset="0"/>
              </a:rPr>
              <a:t>képzés </a:t>
            </a:r>
            <a:r>
              <a:rPr lang="hu-HU" sz="2400" dirty="0" smtClean="0">
                <a:solidFill>
                  <a:srgbClr val="000066"/>
                </a:solidFill>
                <a:latin typeface="Arial" charset="0"/>
              </a:rPr>
              <a:t>                       nyelvi </a:t>
            </a:r>
            <a:r>
              <a:rPr lang="hu-HU" sz="2400" dirty="0">
                <a:solidFill>
                  <a:srgbClr val="000066"/>
                </a:solidFill>
                <a:latin typeface="Arial" charset="0"/>
              </a:rPr>
              <a:t>programkövetelmény</a:t>
            </a:r>
          </a:p>
          <a:p>
            <a:pPr>
              <a:lnSpc>
                <a:spcPct val="130000"/>
              </a:lnSpc>
              <a:spcBef>
                <a:spcPct val="50000"/>
              </a:spcBef>
              <a:buFont typeface="Arial" charset="0"/>
              <a:buBlip>
                <a:blip r:embed="rId2"/>
              </a:buBlip>
            </a:pPr>
            <a:r>
              <a:rPr lang="hu-HU" sz="2400" dirty="0">
                <a:solidFill>
                  <a:srgbClr val="000066"/>
                </a:solidFill>
                <a:latin typeface="Arial" charset="0"/>
              </a:rPr>
              <a:t> egyéb </a:t>
            </a:r>
            <a:r>
              <a:rPr lang="hu-HU" sz="2400" dirty="0" smtClean="0">
                <a:solidFill>
                  <a:srgbClr val="000066"/>
                </a:solidFill>
                <a:latin typeface="Arial" charset="0"/>
              </a:rPr>
              <a:t>képzés                              </a:t>
            </a:r>
            <a:r>
              <a:rPr lang="hu-HU" sz="2400" dirty="0" smtClean="0">
                <a:solidFill>
                  <a:srgbClr val="000066"/>
                </a:solidFill>
              </a:rPr>
              <a:t>intézményi preferencia</a:t>
            </a:r>
            <a:endParaRPr lang="hu-HU" sz="4000" dirty="0">
              <a:solidFill>
                <a:srgbClr val="000066"/>
              </a:solidFill>
              <a:latin typeface="Arial" charset="0"/>
            </a:endParaRPr>
          </a:p>
        </p:txBody>
      </p:sp>
      <p:sp>
        <p:nvSpPr>
          <p:cNvPr id="35847" name="AutoShape 7"/>
          <p:cNvSpPr>
            <a:spLocks noChangeArrowheads="1"/>
          </p:cNvSpPr>
          <p:nvPr/>
        </p:nvSpPr>
        <p:spPr bwMode="auto">
          <a:xfrm>
            <a:off x="3995738" y="1628775"/>
            <a:ext cx="647700" cy="215900"/>
          </a:xfrm>
          <a:prstGeom prst="rightArrow">
            <a:avLst>
              <a:gd name="adj1" fmla="val 50000"/>
              <a:gd name="adj2" fmla="val 75000"/>
            </a:avLst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35848" name="AutoShape 8"/>
          <p:cNvSpPr>
            <a:spLocks noChangeArrowheads="1"/>
          </p:cNvSpPr>
          <p:nvPr/>
        </p:nvSpPr>
        <p:spPr bwMode="auto">
          <a:xfrm>
            <a:off x="3708400" y="1557338"/>
            <a:ext cx="1152525" cy="287337"/>
          </a:xfrm>
          <a:prstGeom prst="rightArrow">
            <a:avLst>
              <a:gd name="adj1" fmla="val 50000"/>
              <a:gd name="adj2" fmla="val 100276"/>
            </a:avLst>
          </a:prstGeom>
          <a:solidFill>
            <a:srgbClr val="0000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35849" name="AutoShape 9"/>
          <p:cNvSpPr>
            <a:spLocks noChangeArrowheads="1"/>
          </p:cNvSpPr>
          <p:nvPr/>
        </p:nvSpPr>
        <p:spPr bwMode="auto">
          <a:xfrm>
            <a:off x="4716016" y="2636912"/>
            <a:ext cx="1295400" cy="287338"/>
          </a:xfrm>
          <a:prstGeom prst="rightArrow">
            <a:avLst>
              <a:gd name="adj1" fmla="val 50000"/>
              <a:gd name="adj2" fmla="val 112707"/>
            </a:avLst>
          </a:prstGeom>
          <a:solidFill>
            <a:srgbClr val="0000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35850" name="AutoShape 10"/>
          <p:cNvSpPr>
            <a:spLocks noChangeArrowheads="1"/>
          </p:cNvSpPr>
          <p:nvPr/>
        </p:nvSpPr>
        <p:spPr bwMode="auto">
          <a:xfrm>
            <a:off x="3851920" y="4869160"/>
            <a:ext cx="1008187" cy="288032"/>
          </a:xfrm>
          <a:prstGeom prst="rightArrow">
            <a:avLst>
              <a:gd name="adj1" fmla="val 50000"/>
              <a:gd name="adj2" fmla="val 68923"/>
            </a:avLst>
          </a:prstGeom>
          <a:solidFill>
            <a:srgbClr val="0000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35851" name="AutoShape 11"/>
          <p:cNvSpPr>
            <a:spLocks noChangeArrowheads="1"/>
          </p:cNvSpPr>
          <p:nvPr/>
        </p:nvSpPr>
        <p:spPr bwMode="auto">
          <a:xfrm>
            <a:off x="3851920" y="5589240"/>
            <a:ext cx="1152525" cy="287338"/>
          </a:xfrm>
          <a:prstGeom prst="rightArrow">
            <a:avLst>
              <a:gd name="adj1" fmla="val 50000"/>
              <a:gd name="adj2" fmla="val 100276"/>
            </a:avLst>
          </a:prstGeom>
          <a:solidFill>
            <a:srgbClr val="0000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10" name="Szövegdoboz 9"/>
          <p:cNvSpPr txBox="1"/>
          <p:nvPr/>
        </p:nvSpPr>
        <p:spPr>
          <a:xfrm>
            <a:off x="1331640" y="260648"/>
            <a:ext cx="7331848" cy="52322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hu-HU" altLang="hu-HU" sz="2800" b="1" dirty="0" smtClean="0">
                <a:cs typeface="Times New Roman" panose="02020603050405020304" pitchFamily="18" charset="0"/>
              </a:rPr>
              <a:t>A KÉPZÉSI PROGRAM ALAPJA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artalom helye 2"/>
          <p:cNvSpPr>
            <a:spLocks noGrp="1"/>
          </p:cNvSpPr>
          <p:nvPr>
            <p:ph idx="4294967295"/>
          </p:nvPr>
        </p:nvSpPr>
        <p:spPr>
          <a:xfrm>
            <a:off x="4932040" y="1484784"/>
            <a:ext cx="4032448" cy="4495800"/>
          </a:xfrm>
        </p:spPr>
        <p:txBody>
          <a:bodyPr/>
          <a:lstStyle/>
          <a:p>
            <a:pPr marL="514350" indent="-514350" eaLnBrk="1" hangingPunct="1">
              <a:buFont typeface="Arial" charset="0"/>
              <a:buAutoNum type="arabicPeriod"/>
            </a:pPr>
            <a:r>
              <a:rPr lang="hu-HU" altLang="hu-HU" sz="2200" dirty="0" smtClean="0">
                <a:solidFill>
                  <a:srgbClr val="39188A"/>
                </a:solidFill>
                <a:latin typeface="Arial" charset="0"/>
                <a:cs typeface="Arial" charset="0"/>
              </a:rPr>
              <a:t>Felnőttképzési program kereteinek tervezése</a:t>
            </a:r>
          </a:p>
          <a:p>
            <a:pPr marL="514350" indent="-514350" eaLnBrk="1" hangingPunct="1">
              <a:buFont typeface="Arial" charset="0"/>
              <a:buAutoNum type="arabicPeriod"/>
            </a:pPr>
            <a:endParaRPr lang="hu-HU" altLang="hu-HU" sz="2200" dirty="0" smtClean="0">
              <a:solidFill>
                <a:srgbClr val="39188A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buFont typeface="Arial" charset="0"/>
              <a:buAutoNum type="arabicPeriod"/>
            </a:pPr>
            <a:r>
              <a:rPr lang="hu-HU" altLang="hu-HU" sz="2200" dirty="0" smtClean="0">
                <a:solidFill>
                  <a:srgbClr val="39188A"/>
                </a:solidFill>
                <a:latin typeface="Arial" charset="0"/>
                <a:cs typeface="Arial" charset="0"/>
              </a:rPr>
              <a:t>Programkövetelmény kidolgozása és nyilvántartásba vétele (MKIK)</a:t>
            </a:r>
          </a:p>
          <a:p>
            <a:pPr marL="514350" indent="-514350" eaLnBrk="1" hangingPunct="1">
              <a:buFont typeface="Arial" charset="0"/>
              <a:buAutoNum type="arabicPeriod"/>
            </a:pPr>
            <a:endParaRPr lang="hu-HU" altLang="hu-HU" sz="2200" dirty="0" smtClean="0">
              <a:solidFill>
                <a:srgbClr val="39188A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buFont typeface="Arial" charset="0"/>
              <a:buAutoNum type="arabicPeriod"/>
            </a:pPr>
            <a:r>
              <a:rPr lang="hu-HU" altLang="hu-HU" sz="2200" dirty="0" smtClean="0">
                <a:solidFill>
                  <a:srgbClr val="39188A"/>
                </a:solidFill>
                <a:latin typeface="Arial" charset="0"/>
                <a:cs typeface="Arial" charset="0"/>
              </a:rPr>
              <a:t>Felnőttképzési program elkészítése, előzetes minősítése</a:t>
            </a:r>
          </a:p>
          <a:p>
            <a:pPr marL="514350" indent="-514350" eaLnBrk="1" hangingPunct="1">
              <a:buFont typeface="Arial" charset="0"/>
              <a:buAutoNum type="arabicPeriod"/>
            </a:pPr>
            <a:endParaRPr lang="hu-HU" altLang="hu-HU" sz="2200" dirty="0" smtClean="0">
              <a:solidFill>
                <a:srgbClr val="39188A"/>
              </a:solidFill>
              <a:latin typeface="Arial" charset="0"/>
              <a:cs typeface="Arial" charset="0"/>
            </a:endParaRPr>
          </a:p>
          <a:p>
            <a:pPr marL="514350" indent="-514350" eaLnBrk="1" hangingPunct="1">
              <a:buFont typeface="Arial" charset="0"/>
              <a:buAutoNum type="arabicPeriod"/>
            </a:pPr>
            <a:r>
              <a:rPr lang="hu-HU" altLang="hu-HU" sz="2200" dirty="0" smtClean="0">
                <a:solidFill>
                  <a:srgbClr val="39188A"/>
                </a:solidFill>
                <a:latin typeface="Arial" charset="0"/>
                <a:cs typeface="Arial" charset="0"/>
              </a:rPr>
              <a:t>Engedélyezési eljárás (NSZFH)</a:t>
            </a:r>
          </a:p>
        </p:txBody>
      </p:sp>
      <p:graphicFrame>
        <p:nvGraphicFramePr>
          <p:cNvPr id="5" name="Tartalom helye 3"/>
          <p:cNvGraphicFramePr>
            <a:graphicFrameLocks/>
          </p:cNvGraphicFramePr>
          <p:nvPr/>
        </p:nvGraphicFramePr>
        <p:xfrm>
          <a:off x="899592" y="1556792"/>
          <a:ext cx="4032448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Szövegdoboz 6"/>
          <p:cNvSpPr txBox="1"/>
          <p:nvPr/>
        </p:nvSpPr>
        <p:spPr>
          <a:xfrm>
            <a:off x="1331640" y="188640"/>
            <a:ext cx="7331848" cy="95410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hu-HU" altLang="hu-HU" sz="2800" b="1" dirty="0" smtClean="0">
                <a:cs typeface="Times New Roman" panose="02020603050405020304" pitchFamily="18" charset="0"/>
              </a:rPr>
              <a:t>A SZAKMAI PROGRAMKÖVETELMÉNY SZAKMAI MEGKÖZELÍTÉSE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artalom helye 2"/>
          <p:cNvSpPr>
            <a:spLocks noGrp="1"/>
          </p:cNvSpPr>
          <p:nvPr>
            <p:ph idx="1"/>
          </p:nvPr>
        </p:nvSpPr>
        <p:spPr>
          <a:xfrm>
            <a:off x="1187624" y="1484784"/>
            <a:ext cx="7704856" cy="4929188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Blip>
                <a:blip r:embed="rId2"/>
              </a:buBlip>
            </a:pPr>
            <a:r>
              <a:rPr lang="hu-HU" altLang="hu-HU" sz="20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a felnőttképzésről szóló 2013. évi LXXVII. törvény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" pitchFamily="2" charset="2"/>
              <a:buBlip>
                <a:blip r:embed="rId2"/>
              </a:buBlip>
            </a:pPr>
            <a:r>
              <a:rPr lang="hu-HU" altLang="hu-HU" sz="20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a felnőttképzési tevékenység folytatásához szükséges engedélyezési eljárásról szóló 393/2013. (XI.12.) kormányrendelet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" pitchFamily="2" charset="2"/>
              <a:buBlip>
                <a:blip r:embed="rId2"/>
              </a:buBlip>
            </a:pPr>
            <a:r>
              <a:rPr lang="hu-HU" altLang="hu-HU" sz="20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a felnőttképzési szakmai programkövetelmények nyilvántartásba vételéről szóló 59/2013. (XII.13.) NGM rendelet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" pitchFamily="2" charset="2"/>
              <a:buBlip>
                <a:blip r:embed="rId2"/>
              </a:buBlip>
            </a:pPr>
            <a:r>
              <a:rPr lang="hu-HU" altLang="hu-HU" sz="20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az OKJ-ról szóló 150/2012. (VII. 6.) kormányrendelet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" pitchFamily="2" charset="2"/>
              <a:buBlip>
                <a:blip r:embed="rId2"/>
              </a:buBlip>
            </a:pPr>
            <a:r>
              <a:rPr lang="hu-HU" altLang="hu-HU" sz="20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a szakképesítésért felelős miniszter által kiadott – szakmai és vizsgakövetelményekről szóló – miniszteri rendeletek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Blip>
                <a:blip r:embed="rId2"/>
              </a:buBlip>
            </a:pPr>
            <a:r>
              <a:rPr lang="hu-HU" altLang="hu-HU" sz="20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a szakképesítések követelménymoduljairól szóló 217/2012. (VIII. 9.) Kormányrendelet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Blip>
                <a:blip r:embed="rId2"/>
              </a:buBlip>
            </a:pPr>
            <a:r>
              <a:rPr lang="hu-HU" altLang="hu-HU" sz="20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a  felsőoktatásról szóló 2011. évi CCIV. törvény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charset="0"/>
              <a:buBlip>
                <a:blip r:embed="rId2"/>
              </a:buBlip>
            </a:pPr>
            <a:r>
              <a:rPr lang="hu-HU" altLang="hu-HU" sz="20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a  felsőoktatási szakképzések követelményeiről szóló 39/2012. (XI. 21.) EMMI rendelet</a:t>
            </a:r>
          </a:p>
          <a:p>
            <a:pPr eaLnBrk="1" hangingPunct="1">
              <a:lnSpc>
                <a:spcPct val="120000"/>
              </a:lnSpc>
            </a:pPr>
            <a:endParaRPr lang="hu-HU" altLang="hu-HU" sz="2000" dirty="0" smtClean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1331640" y="188640"/>
            <a:ext cx="7331848" cy="95410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hu-HU" altLang="hu-HU" sz="2800" b="1" dirty="0" smtClean="0">
                <a:cs typeface="Times New Roman" panose="02020603050405020304" pitchFamily="18" charset="0"/>
              </a:rPr>
              <a:t>A SZAKMAI PROGRAMKÖVETELMÉNY JOGI HÁTTERE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artalom helye 2"/>
          <p:cNvSpPr>
            <a:spLocks noGrp="1"/>
          </p:cNvSpPr>
          <p:nvPr>
            <p:ph idx="1"/>
          </p:nvPr>
        </p:nvSpPr>
        <p:spPr>
          <a:xfrm>
            <a:off x="1115616" y="1484784"/>
            <a:ext cx="7869560" cy="4137025"/>
          </a:xfrm>
        </p:spPr>
        <p:txBody>
          <a:bodyPr/>
          <a:lstStyle/>
          <a:p>
            <a:pPr marL="514350" indent="-514350" eaLnBrk="1" hangingPunct="1">
              <a:buNone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Nyilvántartás</a:t>
            </a:r>
          </a:p>
          <a:p>
            <a:pPr lvl="1" eaLnBrk="1" hangingPunct="1">
              <a:buBlip>
                <a:blip r:embed="rId2"/>
              </a:buBlip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elektronikus, a Kamara által vezetett, nyilvánosan közzétett (</a:t>
            </a:r>
            <a:r>
              <a:rPr lang="hu-HU" altLang="hu-HU" sz="2400" dirty="0" err="1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www.mkik.hu</a:t>
            </a: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lvl="1" eaLnBrk="1" hangingPunct="1">
              <a:buBlip>
                <a:blip r:embed="rId2"/>
              </a:buBlip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nyilvántartásba vételről, annak módosításáról, valamint a nyilvántartásból történő törlésről öttagú bizottság dönt</a:t>
            </a:r>
          </a:p>
          <a:p>
            <a:pPr lvl="1" eaLnBrk="1" hangingPunct="1">
              <a:buFont typeface="Arial" charset="0"/>
              <a:buNone/>
            </a:pPr>
            <a:endParaRPr lang="hu-HU" altLang="hu-HU" sz="24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eaLnBrk="1" hangingPunct="1">
              <a:buNone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Nyilvántartásba vétel kezdeményezése</a:t>
            </a:r>
          </a:p>
          <a:p>
            <a:pPr lvl="1" eaLnBrk="1" hangingPunct="1">
              <a:buBlip>
                <a:blip r:embed="rId2"/>
              </a:buBlip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bármely jogi személy, jogi személyiség nélküli gazdasági társaság, egyéni cég, egyéni vállalkozó </a:t>
            </a:r>
          </a:p>
          <a:p>
            <a:pPr lvl="1" eaLnBrk="1" hangingPunct="1">
              <a:buBlip>
                <a:blip r:embed="rId2"/>
              </a:buBlip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ingyenes</a:t>
            </a:r>
          </a:p>
          <a:p>
            <a:pPr lvl="1" eaLnBrk="1" hangingPunct="1">
              <a:buBlip>
                <a:blip r:embed="rId2"/>
              </a:buBlip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eljárási idő 30 nap, hiánypótlás 10 napon belül</a:t>
            </a:r>
          </a:p>
          <a:p>
            <a:pPr marL="514350" indent="-514350" eaLnBrk="1" hangingPunct="1">
              <a:buFont typeface="Arial" charset="0"/>
              <a:buNone/>
            </a:pPr>
            <a:endParaRPr lang="hu-HU" altLang="hu-HU" sz="2400" dirty="0" smtClean="0"/>
          </a:p>
        </p:txBody>
      </p:sp>
      <p:sp>
        <p:nvSpPr>
          <p:cNvPr id="5" name="Szövegdoboz 4"/>
          <p:cNvSpPr txBox="1"/>
          <p:nvPr/>
        </p:nvSpPr>
        <p:spPr>
          <a:xfrm>
            <a:off x="1331640" y="188640"/>
            <a:ext cx="7331848" cy="95410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hu-HU" altLang="hu-HU" sz="2800" b="1" dirty="0" smtClean="0">
                <a:cs typeface="Times New Roman" panose="02020603050405020304" pitchFamily="18" charset="0"/>
              </a:rPr>
              <a:t>A SZAKMAI PROGRAMKÖVETELMÉNYEK NYILVÁNTARTÁSA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/>
          <p:cNvSpPr txBox="1"/>
          <p:nvPr/>
        </p:nvSpPr>
        <p:spPr>
          <a:xfrm>
            <a:off x="1331640" y="188640"/>
            <a:ext cx="7331848" cy="95410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hu-HU" altLang="hu-HU" sz="2800" b="1" dirty="0" smtClean="0">
                <a:cs typeface="Times New Roman" panose="02020603050405020304" pitchFamily="18" charset="0"/>
              </a:rPr>
              <a:t>A SZAKMAI PROGRAMKÖVETELMÉNYEK NYILVÁNTARTÁSA</a:t>
            </a:r>
          </a:p>
        </p:txBody>
      </p:sp>
      <p:sp>
        <p:nvSpPr>
          <p:cNvPr id="8" name="Tartalom helye 2"/>
          <p:cNvSpPr>
            <a:spLocks noGrp="1"/>
          </p:cNvSpPr>
          <p:nvPr>
            <p:ph idx="1"/>
          </p:nvPr>
        </p:nvSpPr>
        <p:spPr>
          <a:xfrm>
            <a:off x="1259632" y="1484784"/>
            <a:ext cx="7643192" cy="4713288"/>
          </a:xfrm>
        </p:spPr>
        <p:txBody>
          <a:bodyPr/>
          <a:lstStyle/>
          <a:p>
            <a:pPr marL="457200" indent="-457200" eaLnBrk="1" hangingPunct="1">
              <a:buNone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Bizottsági döntés:</a:t>
            </a:r>
          </a:p>
          <a:p>
            <a:pPr lvl="2" eaLnBrk="1" hangingPunct="1">
              <a:buFont typeface="Arial" charset="0"/>
              <a:buBlip>
                <a:blip r:embed="rId2"/>
              </a:buBlip>
            </a:pPr>
            <a:r>
              <a:rPr lang="hu-HU" altLang="hu-HU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 elfogadás</a:t>
            </a:r>
          </a:p>
          <a:p>
            <a:pPr lvl="2" eaLnBrk="1" hangingPunct="1">
              <a:buFont typeface="Arial" charset="0"/>
              <a:buBlip>
                <a:blip r:embed="rId2"/>
              </a:buBlip>
            </a:pPr>
            <a:r>
              <a:rPr lang="hu-HU" altLang="hu-HU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 hiánypótlás (a hiánypótlás teljesítését ismételten bizottsági döntés követi)</a:t>
            </a:r>
          </a:p>
          <a:p>
            <a:pPr lvl="2" eaLnBrk="1" hangingPunct="1">
              <a:buFont typeface="Arial" charset="0"/>
              <a:buBlip>
                <a:blip r:embed="rId2"/>
              </a:buBlip>
            </a:pPr>
            <a:r>
              <a:rPr lang="hu-HU" altLang="hu-HU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 elutasítás</a:t>
            </a:r>
          </a:p>
          <a:p>
            <a:pPr lvl="2" eaLnBrk="1" hangingPunct="1">
              <a:buFont typeface="Arial" charset="0"/>
              <a:buNone/>
            </a:pPr>
            <a:endParaRPr lang="hu-HU" altLang="hu-HU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eaLnBrk="1" hangingPunct="1">
              <a:buNone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Elutasítással szembeni kifogás lehetősége</a:t>
            </a:r>
          </a:p>
          <a:p>
            <a:pPr marL="457200" indent="-457200" eaLnBrk="1" hangingPunct="1">
              <a:buFont typeface="Calibri" pitchFamily="34" charset="0"/>
              <a:buAutoNum type="arabicPeriod" startAt="6"/>
            </a:pPr>
            <a:endParaRPr lang="hu-HU" altLang="hu-HU" sz="24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eaLnBrk="1" hangingPunct="1">
              <a:buNone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Amennyiben a programkövetelmény-javaslat a bizottsági vagy a miniszteri döntés alapján megfelelő, úgy bekerül a programkövetelmények nyilvántartásába.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/>
          <p:cNvSpPr txBox="1"/>
          <p:nvPr/>
        </p:nvSpPr>
        <p:spPr>
          <a:xfrm>
            <a:off x="1115616" y="188640"/>
            <a:ext cx="7848872" cy="138499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hu-HU" altLang="hu-HU" sz="2800" b="1" dirty="0" smtClean="0">
                <a:cs typeface="Times New Roman" panose="02020603050405020304" pitchFamily="18" charset="0"/>
              </a:rPr>
              <a:t>A SZAKMAI PROGRAMKÖVETELMÉNY NYILVÁNTARTÁSBA VÉTELÉNEK ELUTASÍTÁSA</a:t>
            </a:r>
          </a:p>
        </p:txBody>
      </p:sp>
      <p:sp>
        <p:nvSpPr>
          <p:cNvPr id="6" name="Téglalap 5"/>
          <p:cNvSpPr/>
          <p:nvPr/>
        </p:nvSpPr>
        <p:spPr>
          <a:xfrm>
            <a:off x="1115616" y="2204864"/>
            <a:ext cx="777686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Blip>
                <a:blip r:embed="rId2"/>
              </a:buBlip>
            </a:pPr>
            <a:r>
              <a:rPr lang="hu-HU" sz="2000" dirty="0" smtClean="0"/>
              <a:t> </a:t>
            </a:r>
            <a:r>
              <a:rPr lang="hu-HU" sz="2000" dirty="0" smtClean="0">
                <a:solidFill>
                  <a:srgbClr val="39188A"/>
                </a:solidFill>
              </a:rPr>
              <a:t>nem egyéb szakmai képzés </a:t>
            </a:r>
          </a:p>
          <a:p>
            <a:pPr algn="just"/>
            <a:endParaRPr lang="hu-HU" sz="2000" dirty="0" smtClean="0">
              <a:solidFill>
                <a:srgbClr val="39188A"/>
              </a:solidFill>
            </a:endParaRPr>
          </a:p>
          <a:p>
            <a:pPr algn="just">
              <a:buBlip>
                <a:blip r:embed="rId2"/>
              </a:buBlip>
            </a:pPr>
            <a:r>
              <a:rPr lang="hu-HU" sz="2000" dirty="0" smtClean="0">
                <a:solidFill>
                  <a:srgbClr val="39188A"/>
                </a:solidFill>
              </a:rPr>
              <a:t> hiánypótlást </a:t>
            </a:r>
            <a:r>
              <a:rPr lang="hu-HU" sz="2000" dirty="0">
                <a:solidFill>
                  <a:srgbClr val="39188A"/>
                </a:solidFill>
              </a:rPr>
              <a:t>követően </a:t>
            </a:r>
            <a:r>
              <a:rPr lang="hu-HU" sz="2000" dirty="0" smtClean="0">
                <a:solidFill>
                  <a:srgbClr val="39188A"/>
                </a:solidFill>
              </a:rPr>
              <a:t> sem felel meg a követelményeknek</a:t>
            </a:r>
          </a:p>
          <a:p>
            <a:pPr algn="just"/>
            <a:endParaRPr lang="hu-HU" sz="2000" dirty="0">
              <a:solidFill>
                <a:srgbClr val="39188A"/>
              </a:solidFill>
            </a:endParaRPr>
          </a:p>
          <a:p>
            <a:pPr algn="just">
              <a:buBlip>
                <a:blip r:embed="rId2"/>
              </a:buBlip>
            </a:pPr>
            <a:r>
              <a:rPr lang="hu-HU" sz="2000" i="1" dirty="0" smtClean="0">
                <a:solidFill>
                  <a:srgbClr val="39188A"/>
                </a:solidFill>
              </a:rPr>
              <a:t> </a:t>
            </a:r>
            <a:r>
              <a:rPr lang="hu-HU" sz="2000" dirty="0" smtClean="0">
                <a:solidFill>
                  <a:srgbClr val="39188A"/>
                </a:solidFill>
              </a:rPr>
              <a:t>megnevezése </a:t>
            </a:r>
            <a:r>
              <a:rPr lang="hu-HU" sz="2000" dirty="0">
                <a:solidFill>
                  <a:srgbClr val="39188A"/>
                </a:solidFill>
              </a:rPr>
              <a:t>megegyezik a nyilvántartásban szereplő szakmai programkövetelmény vagy az OKJ szerinti szakképesítés </a:t>
            </a:r>
            <a:r>
              <a:rPr lang="hu-HU" sz="2000" dirty="0" smtClean="0">
                <a:solidFill>
                  <a:srgbClr val="39188A"/>
                </a:solidFill>
              </a:rPr>
              <a:t>megnevezésével</a:t>
            </a:r>
          </a:p>
          <a:p>
            <a:pPr algn="just"/>
            <a:endParaRPr lang="hu-HU" sz="2000" dirty="0">
              <a:solidFill>
                <a:srgbClr val="39188A"/>
              </a:solidFill>
            </a:endParaRPr>
          </a:p>
          <a:p>
            <a:pPr algn="just">
              <a:buBlip>
                <a:blip r:embed="rId2"/>
              </a:buBlip>
            </a:pPr>
            <a:r>
              <a:rPr lang="hu-HU" sz="2000" i="1" dirty="0" smtClean="0">
                <a:solidFill>
                  <a:srgbClr val="39188A"/>
                </a:solidFill>
              </a:rPr>
              <a:t> </a:t>
            </a:r>
            <a:r>
              <a:rPr lang="hu-HU" sz="2000" dirty="0" smtClean="0">
                <a:solidFill>
                  <a:srgbClr val="39188A"/>
                </a:solidFill>
              </a:rPr>
              <a:t>valamely </a:t>
            </a:r>
            <a:r>
              <a:rPr lang="hu-HU" sz="2000" dirty="0">
                <a:solidFill>
                  <a:srgbClr val="39188A"/>
                </a:solidFill>
              </a:rPr>
              <a:t>modulja megtalálható az állam által elismert szakképesítések szakmai követelménymoduljairól szóló </a:t>
            </a:r>
            <a:r>
              <a:rPr lang="hu-HU" sz="2000" dirty="0" smtClean="0">
                <a:solidFill>
                  <a:srgbClr val="39188A"/>
                </a:solidFill>
              </a:rPr>
              <a:t>kormányrendeletben</a:t>
            </a:r>
          </a:p>
          <a:p>
            <a:endParaRPr lang="hu-HU" sz="2000" dirty="0">
              <a:solidFill>
                <a:srgbClr val="39188A"/>
              </a:solidFill>
            </a:endParaRPr>
          </a:p>
          <a:p>
            <a:pPr>
              <a:buBlip>
                <a:blip r:embed="rId2"/>
              </a:buBlip>
            </a:pPr>
            <a:endParaRPr lang="hu-HU" sz="2000" dirty="0">
              <a:solidFill>
                <a:srgbClr val="39188A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/>
          <p:cNvSpPr txBox="1"/>
          <p:nvPr/>
        </p:nvSpPr>
        <p:spPr>
          <a:xfrm>
            <a:off x="1115616" y="188640"/>
            <a:ext cx="7848872" cy="138499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hu-HU" altLang="hu-HU" sz="2800" b="1" dirty="0" smtClean="0">
                <a:cs typeface="Times New Roman" panose="02020603050405020304" pitchFamily="18" charset="0"/>
              </a:rPr>
              <a:t>A SZAKMAI PROGRAMKÖVETELMÉNY NYILVÁNTARTÁSBA VÉTELÉNEK ELUTASÍTÁSA</a:t>
            </a:r>
          </a:p>
        </p:txBody>
      </p:sp>
      <p:sp>
        <p:nvSpPr>
          <p:cNvPr id="6" name="Téglalap 5"/>
          <p:cNvSpPr/>
          <p:nvPr/>
        </p:nvSpPr>
        <p:spPr>
          <a:xfrm>
            <a:off x="1115616" y="2204864"/>
            <a:ext cx="777686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Blip>
                <a:blip r:embed="rId2"/>
              </a:buBlip>
            </a:pPr>
            <a:r>
              <a:rPr lang="hu-HU" sz="2000" dirty="0" smtClean="0"/>
              <a:t> </a:t>
            </a:r>
            <a:r>
              <a:rPr lang="hu-HU" sz="2000" dirty="0" smtClean="0">
                <a:solidFill>
                  <a:srgbClr val="39188A"/>
                </a:solidFill>
              </a:rPr>
              <a:t>a</a:t>
            </a:r>
            <a:r>
              <a:rPr lang="hu-HU" sz="2000" i="1" dirty="0" smtClean="0">
                <a:solidFill>
                  <a:srgbClr val="39188A"/>
                </a:solidFill>
              </a:rPr>
              <a:t> </a:t>
            </a:r>
            <a:r>
              <a:rPr lang="hu-HU" sz="2000" dirty="0" smtClean="0">
                <a:solidFill>
                  <a:srgbClr val="39188A"/>
                </a:solidFill>
              </a:rPr>
              <a:t>szakmai kompetenciák legalább 60%-a megtalálható az OKJ-s szakképesítés vagy felsőoktatási szakképzés valamely követelménymoduljában</a:t>
            </a:r>
          </a:p>
          <a:p>
            <a:pPr>
              <a:buBlip>
                <a:blip r:embed="rId2"/>
              </a:buBlip>
            </a:pPr>
            <a:endParaRPr lang="hu-HU" sz="2000" dirty="0" smtClean="0">
              <a:solidFill>
                <a:srgbClr val="39188A"/>
              </a:solidFill>
            </a:endParaRPr>
          </a:p>
          <a:p>
            <a:endParaRPr lang="hu-HU" sz="2000" dirty="0" smtClean="0">
              <a:solidFill>
                <a:srgbClr val="39188A"/>
              </a:solidFill>
            </a:endParaRPr>
          </a:p>
          <a:p>
            <a:endParaRPr lang="hu-HU" sz="2000" dirty="0" smtClean="0">
              <a:solidFill>
                <a:srgbClr val="39188A"/>
              </a:solidFill>
            </a:endParaRPr>
          </a:p>
          <a:p>
            <a:pPr algn="just"/>
            <a:r>
              <a:rPr lang="hu-HU" sz="2000" dirty="0" smtClean="0">
                <a:solidFill>
                  <a:srgbClr val="FB031B"/>
                </a:solidFill>
              </a:rPr>
              <a:t>Figyelem!</a:t>
            </a:r>
          </a:p>
          <a:p>
            <a:pPr algn="just"/>
            <a:endParaRPr lang="hu-HU" sz="2000" dirty="0" smtClean="0">
              <a:solidFill>
                <a:srgbClr val="FB031B"/>
              </a:solidFill>
            </a:endParaRPr>
          </a:p>
          <a:p>
            <a:pPr algn="just"/>
            <a:r>
              <a:rPr lang="hu-HU" sz="2000" dirty="0" smtClean="0">
                <a:solidFill>
                  <a:srgbClr val="FB031B"/>
                </a:solidFill>
              </a:rPr>
              <a:t>A 150/2012. (VII. 6.) kormányrendelet 3§ (1) bekezdése alapján a kiemelt gazdasági jelentőséggel bíró folyamathoz kapcsolódó iskolarendszeren kívüli képzés </a:t>
            </a:r>
            <a:r>
              <a:rPr lang="hu-HU" sz="2000" dirty="0" err="1" smtClean="0">
                <a:solidFill>
                  <a:srgbClr val="FB031B"/>
                </a:solidFill>
              </a:rPr>
              <a:t>OKJ-ben</a:t>
            </a:r>
            <a:r>
              <a:rPr lang="hu-HU" sz="2000" dirty="0" smtClean="0">
                <a:solidFill>
                  <a:srgbClr val="FB031B"/>
                </a:solidFill>
              </a:rPr>
              <a:t> feltüntetett minimális képzési ideje – </a:t>
            </a:r>
            <a:r>
              <a:rPr lang="hu-HU" sz="2000" dirty="0" err="1" smtClean="0">
                <a:solidFill>
                  <a:srgbClr val="FB031B"/>
                </a:solidFill>
              </a:rPr>
              <a:t>NSZFH-hoz</a:t>
            </a:r>
            <a:r>
              <a:rPr lang="hu-HU" sz="2000" dirty="0" smtClean="0">
                <a:solidFill>
                  <a:srgbClr val="FB031B"/>
                </a:solidFill>
              </a:rPr>
              <a:t> benyújtott kérelem alapján – 30%-kal csökkenthető. </a:t>
            </a:r>
          </a:p>
          <a:p>
            <a:pPr>
              <a:buBlip>
                <a:blip r:embed="rId2"/>
              </a:buBlip>
            </a:pPr>
            <a:endParaRPr lang="hu-HU" sz="2000" dirty="0">
              <a:solidFill>
                <a:srgbClr val="39188A"/>
              </a:solidFill>
            </a:endParaRPr>
          </a:p>
          <a:p>
            <a:pPr>
              <a:buBlip>
                <a:blip r:embed="rId2"/>
              </a:buBlip>
            </a:pPr>
            <a:endParaRPr lang="hu-HU" sz="2000" dirty="0">
              <a:solidFill>
                <a:srgbClr val="39188A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Text Box 4"/>
          <p:cNvSpPr txBox="1">
            <a:spLocks noChangeArrowheads="1"/>
          </p:cNvSpPr>
          <p:nvPr/>
        </p:nvSpPr>
        <p:spPr bwMode="auto">
          <a:xfrm>
            <a:off x="1981200" y="28194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hu-HU" sz="2400">
              <a:latin typeface="Times New Roman" pitchFamily="18" charset="0"/>
            </a:endParaRPr>
          </a:p>
        </p:txBody>
      </p:sp>
      <p:sp>
        <p:nvSpPr>
          <p:cNvPr id="112645" name="Rectangle 5"/>
          <p:cNvSpPr>
            <a:spLocks noChangeArrowheads="1"/>
          </p:cNvSpPr>
          <p:nvPr/>
        </p:nvSpPr>
        <p:spPr bwMode="auto">
          <a:xfrm>
            <a:off x="1800225" y="1989138"/>
            <a:ext cx="73437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endParaRPr lang="hu-HU" sz="2400" b="1">
              <a:solidFill>
                <a:srgbClr val="39188A"/>
              </a:solidFill>
              <a:latin typeface="Times New Roman" pitchFamily="18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259632" y="2708920"/>
            <a:ext cx="7575777" cy="95410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75000"/>
              </a:spcBef>
            </a:pPr>
            <a:r>
              <a:rPr lang="hu-HU" sz="2800" b="1" dirty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A </a:t>
            </a:r>
            <a:r>
              <a:rPr lang="hu-HU" sz="2800" b="1" dirty="0" smtClean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SZAKMAI PROGRAMKÖVETELMÉNY JAVASLAT TARTALMI KÖVETELMÉNYEI</a:t>
            </a:r>
            <a:endParaRPr lang="hu-HU" sz="2800" b="1" dirty="0">
              <a:solidFill>
                <a:schemeClr val="tx1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230407" name="Text Box 7"/>
          <p:cNvSpPr txBox="1">
            <a:spLocks noChangeArrowheads="1"/>
          </p:cNvSpPr>
          <p:nvPr/>
        </p:nvSpPr>
        <p:spPr bwMode="auto">
          <a:xfrm>
            <a:off x="1042988" y="1844675"/>
            <a:ext cx="78501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hu-HU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Text Box 4"/>
          <p:cNvSpPr txBox="1">
            <a:spLocks noChangeArrowheads="1"/>
          </p:cNvSpPr>
          <p:nvPr/>
        </p:nvSpPr>
        <p:spPr bwMode="auto">
          <a:xfrm>
            <a:off x="1981200" y="28194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hu-HU" sz="2400">
              <a:latin typeface="Times New Roman" pitchFamily="18" charset="0"/>
            </a:endParaRPr>
          </a:p>
        </p:txBody>
      </p:sp>
      <p:sp>
        <p:nvSpPr>
          <p:cNvPr id="112645" name="Rectangle 5"/>
          <p:cNvSpPr>
            <a:spLocks noChangeArrowheads="1"/>
          </p:cNvSpPr>
          <p:nvPr/>
        </p:nvSpPr>
        <p:spPr bwMode="auto">
          <a:xfrm>
            <a:off x="1800225" y="1989138"/>
            <a:ext cx="73437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endParaRPr lang="hu-HU" sz="2400" b="1">
              <a:solidFill>
                <a:srgbClr val="39188A"/>
              </a:solidFill>
              <a:latin typeface="Times New Roman" pitchFamily="18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268478" y="73561"/>
            <a:ext cx="7575777" cy="95410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75000"/>
              </a:spcBef>
            </a:pPr>
            <a:r>
              <a:rPr lang="hu-HU" sz="2800" b="1" dirty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A </a:t>
            </a:r>
            <a:r>
              <a:rPr lang="hu-HU" sz="2800" b="1" dirty="0" smtClean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SZAKMAI PROGRAMKÖVETELMÉNY JAVASLAT TARTALMI KÖVETELMÉNYEI</a:t>
            </a:r>
            <a:endParaRPr lang="hu-HU" sz="2800" b="1" dirty="0">
              <a:solidFill>
                <a:schemeClr val="tx1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230407" name="Text Box 7"/>
          <p:cNvSpPr txBox="1">
            <a:spLocks noChangeArrowheads="1"/>
          </p:cNvSpPr>
          <p:nvPr/>
        </p:nvSpPr>
        <p:spPr bwMode="auto">
          <a:xfrm>
            <a:off x="1042988" y="1844675"/>
            <a:ext cx="78501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hu-HU">
              <a:latin typeface="Times New Roman" pitchFamily="18" charset="0"/>
            </a:endParaRPr>
          </a:p>
        </p:txBody>
      </p:sp>
      <p:sp>
        <p:nvSpPr>
          <p:cNvPr id="7" name="Tartalom helye 2"/>
          <p:cNvSpPr txBox="1">
            <a:spLocks/>
          </p:cNvSpPr>
          <p:nvPr/>
        </p:nvSpPr>
        <p:spPr>
          <a:xfrm>
            <a:off x="755576" y="1268760"/>
            <a:ext cx="8100392" cy="5111750"/>
          </a:xfrm>
          <a:prstGeom prst="rect">
            <a:avLst/>
          </a:prstGeom>
        </p:spPr>
        <p:txBody>
          <a:bodyPr/>
          <a:lstStyle/>
          <a:p>
            <a:pPr marL="365125" marR="0" lvl="0" indent="-282575" algn="ctr" defTabSz="914400" rtl="0" eaLnBrk="1" fontAlgn="base" latinLnBrk="0" hangingPunct="1">
              <a:lnSpc>
                <a:spcPct val="113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Arial" charset="0"/>
              <a:buBlip>
                <a:blip r:embed="rId3"/>
              </a:buBlip>
              <a:tabLst/>
              <a:defRPr/>
            </a:pPr>
            <a:r>
              <a:rPr kumimoji="0" lang="hu-HU" altLang="hu-H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9188A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Javaslattevő azonosító adatai</a:t>
            </a:r>
          </a:p>
          <a:p>
            <a:pPr marL="365125" marR="0" lvl="0" indent="-282575" algn="ctr" defTabSz="914400" rtl="0" eaLnBrk="1" fontAlgn="base" latinLnBrk="0" hangingPunct="1">
              <a:lnSpc>
                <a:spcPct val="113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tabLst/>
              <a:defRPr/>
            </a:pPr>
            <a:endParaRPr kumimoji="0" lang="hu-HU" altLang="hu-HU" sz="2400" b="0" i="0" u="none" strike="noStrike" kern="1200" cap="none" spc="0" normalizeH="0" baseline="0" noProof="0" dirty="0" smtClean="0">
              <a:ln>
                <a:noFill/>
              </a:ln>
              <a:solidFill>
                <a:srgbClr val="39188A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65125" marR="0" lvl="0" indent="-282575" algn="ctr" defTabSz="914400" rtl="0" eaLnBrk="1" fontAlgn="base" latinLnBrk="0" hangingPunct="1">
              <a:lnSpc>
                <a:spcPct val="113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Arial" charset="0"/>
              <a:buBlip>
                <a:blip r:embed="rId3"/>
              </a:buBlip>
              <a:tabLst/>
              <a:defRPr/>
            </a:pPr>
            <a:r>
              <a:rPr kumimoji="0" lang="hu-HU" altLang="hu-H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9188A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Szakmai programkövetelmény </a:t>
            </a:r>
          </a:p>
          <a:p>
            <a:pPr marL="365125" marR="0" lvl="0" indent="-282575" algn="ctr" defTabSz="914400" rtl="0" eaLnBrk="1" fontAlgn="base" latinLnBrk="0" hangingPunct="1">
              <a:lnSpc>
                <a:spcPct val="113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hu-HU" altLang="hu-H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9188A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és a szakmai végzettség megnevezése</a:t>
            </a:r>
          </a:p>
          <a:p>
            <a:pPr marL="365125" indent="-282575" algn="ctr">
              <a:lnSpc>
                <a:spcPct val="113000"/>
              </a:lnSpc>
              <a:spcBef>
                <a:spcPts val="600"/>
              </a:spcBef>
              <a:buClr>
                <a:schemeClr val="accent1"/>
              </a:buClr>
              <a:buSzPct val="80000"/>
              <a:buBlip>
                <a:blip r:embed="rId4"/>
              </a:buBlip>
              <a:defRPr/>
            </a:pPr>
            <a:endParaRPr lang="hu-HU" altLang="hu-HU" sz="24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marL="365125" indent="-282575" algn="ctr">
              <a:lnSpc>
                <a:spcPct val="113000"/>
              </a:lnSpc>
              <a:spcBef>
                <a:spcPts val="600"/>
              </a:spcBef>
              <a:buClr>
                <a:schemeClr val="accent1"/>
              </a:buClr>
              <a:buSzPct val="80000"/>
              <a:buBlip>
                <a:blip r:embed="rId4"/>
              </a:buBlip>
              <a:defRPr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Fejlesztési cél </a:t>
            </a:r>
          </a:p>
          <a:p>
            <a:pPr marL="365125" indent="-282575" algn="ctr">
              <a:lnSpc>
                <a:spcPct val="113000"/>
              </a:lnSpc>
              <a:spcBef>
                <a:spcPts val="600"/>
              </a:spcBef>
              <a:buClr>
                <a:schemeClr val="accent1"/>
              </a:buClr>
              <a:buSzPct val="80000"/>
              <a:buBlip>
                <a:blip r:embed="rId4"/>
              </a:buBlip>
              <a:defRPr/>
            </a:pPr>
            <a:endParaRPr lang="hu-HU" altLang="hu-HU" sz="24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marL="365125" indent="-282575" algn="ctr">
              <a:lnSpc>
                <a:spcPct val="113000"/>
              </a:lnSpc>
              <a:spcBef>
                <a:spcPts val="600"/>
              </a:spcBef>
              <a:buClr>
                <a:schemeClr val="accent1"/>
              </a:buClr>
              <a:buSzPct val="80000"/>
              <a:buBlip>
                <a:blip r:embed="rId4"/>
              </a:buBlip>
              <a:defRPr/>
            </a:pPr>
            <a:endParaRPr lang="hu-HU" altLang="hu-HU" sz="24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marL="365125" indent="-282575" algn="ctr">
              <a:lnSpc>
                <a:spcPct val="113000"/>
              </a:lnSpc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              új munkaterület                        adott munkaterület </a:t>
            </a:r>
          </a:p>
          <a:p>
            <a:pPr marL="365125" indent="-282575" algn="ctr">
              <a:lnSpc>
                <a:spcPct val="113000"/>
              </a:lnSpc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        		                                         magasabb szintű       </a:t>
            </a:r>
          </a:p>
          <a:p>
            <a:pPr marL="365125" indent="-282575" algn="ctr">
              <a:lnSpc>
                <a:spcPct val="113000"/>
              </a:lnSpc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                                                                 gyakorlása</a:t>
            </a:r>
          </a:p>
          <a:p>
            <a:pPr marL="365125" marR="0" lvl="0" indent="-282575" algn="ctr" defTabSz="914400" rtl="0" eaLnBrk="1" fontAlgn="base" latinLnBrk="0" hangingPunct="1">
              <a:lnSpc>
                <a:spcPct val="113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tabLst/>
              <a:defRPr/>
            </a:pPr>
            <a:endParaRPr kumimoji="0" lang="hu-HU" altLang="hu-HU" sz="2400" b="0" i="0" u="none" strike="noStrike" kern="1200" cap="none" spc="0" normalizeH="0" baseline="0" noProof="0" dirty="0" smtClean="0">
              <a:ln>
                <a:noFill/>
              </a:ln>
              <a:solidFill>
                <a:srgbClr val="39188A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Lefelé nyíl 7"/>
          <p:cNvSpPr/>
          <p:nvPr/>
        </p:nvSpPr>
        <p:spPr>
          <a:xfrm rot="2320847">
            <a:off x="3784151" y="4289497"/>
            <a:ext cx="269021" cy="7992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Lefelé nyíl 11"/>
          <p:cNvSpPr/>
          <p:nvPr/>
        </p:nvSpPr>
        <p:spPr>
          <a:xfrm rot="19188065" flipH="1">
            <a:off x="5959150" y="4278362"/>
            <a:ext cx="254984" cy="8215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Text Box 4"/>
          <p:cNvSpPr txBox="1">
            <a:spLocks noChangeArrowheads="1"/>
          </p:cNvSpPr>
          <p:nvPr/>
        </p:nvSpPr>
        <p:spPr bwMode="auto">
          <a:xfrm>
            <a:off x="1981200" y="28194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hu-HU" sz="2400">
              <a:latin typeface="Times New Roman" pitchFamily="18" charset="0"/>
            </a:endParaRPr>
          </a:p>
        </p:txBody>
      </p:sp>
      <p:sp>
        <p:nvSpPr>
          <p:cNvPr id="112645" name="Rectangle 5"/>
          <p:cNvSpPr>
            <a:spLocks noChangeArrowheads="1"/>
          </p:cNvSpPr>
          <p:nvPr/>
        </p:nvSpPr>
        <p:spPr bwMode="auto">
          <a:xfrm>
            <a:off x="1800225" y="1989138"/>
            <a:ext cx="73437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endParaRPr lang="hu-HU" sz="2400" b="1">
              <a:solidFill>
                <a:srgbClr val="39188A"/>
              </a:solidFill>
              <a:latin typeface="Times New Roman" pitchFamily="18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268478" y="73561"/>
            <a:ext cx="7575777" cy="95410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75000"/>
              </a:spcBef>
            </a:pPr>
            <a:r>
              <a:rPr lang="hu-HU" sz="2800" b="1" dirty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A </a:t>
            </a:r>
            <a:r>
              <a:rPr lang="hu-HU" sz="2800" b="1" dirty="0" smtClean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SZAKMAI PROGRAMKÖVETELMÉNY JAVASLAT TARTALMI KÖVETELMÉNYEI</a:t>
            </a:r>
            <a:endParaRPr lang="hu-HU" sz="2800" b="1" dirty="0">
              <a:solidFill>
                <a:schemeClr val="tx1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230407" name="Text Box 7"/>
          <p:cNvSpPr txBox="1">
            <a:spLocks noChangeArrowheads="1"/>
          </p:cNvSpPr>
          <p:nvPr/>
        </p:nvSpPr>
        <p:spPr bwMode="auto">
          <a:xfrm>
            <a:off x="1042988" y="1844675"/>
            <a:ext cx="78501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hu-HU">
              <a:latin typeface="Times New Roman" pitchFamily="18" charset="0"/>
            </a:endParaRPr>
          </a:p>
        </p:txBody>
      </p:sp>
      <p:sp>
        <p:nvSpPr>
          <p:cNvPr id="7" name="Tartalom helye 2"/>
          <p:cNvSpPr txBox="1">
            <a:spLocks/>
          </p:cNvSpPr>
          <p:nvPr/>
        </p:nvSpPr>
        <p:spPr>
          <a:xfrm>
            <a:off x="971600" y="1340768"/>
            <a:ext cx="7488832" cy="5111750"/>
          </a:xfrm>
          <a:prstGeom prst="rect">
            <a:avLst/>
          </a:prstGeom>
        </p:spPr>
        <p:txBody>
          <a:bodyPr/>
          <a:lstStyle/>
          <a:p>
            <a:pPr marL="365125" marR="0" lvl="0" indent="-282575" algn="ctr" defTabSz="914400" rtl="0" eaLnBrk="1" fontAlgn="base" latinLnBrk="0" hangingPunct="1">
              <a:lnSpc>
                <a:spcPct val="113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Arial" charset="0"/>
              <a:buBlip>
                <a:blip r:embed="rId3"/>
              </a:buBlip>
              <a:tabLst/>
              <a:defRPr/>
            </a:pPr>
            <a:r>
              <a:rPr kumimoji="0" lang="hu-HU" altLang="hu-HU" sz="2400" b="0" i="0" u="none" strike="noStrike" kern="1200" cap="none" spc="0" normalizeH="0" baseline="0" dirty="0" smtClean="0">
                <a:ln>
                  <a:noFill/>
                </a:ln>
                <a:solidFill>
                  <a:srgbClr val="39188A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Szerkezet </a:t>
            </a:r>
          </a:p>
          <a:p>
            <a:pPr marL="365125" marR="0" lvl="0" indent="-282575" algn="l" defTabSz="914400" rtl="0" eaLnBrk="1" fontAlgn="base" latinLnBrk="0" hangingPunct="1">
              <a:lnSpc>
                <a:spcPct val="113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Arial" charset="0"/>
              <a:buBlip>
                <a:blip r:embed="rId3"/>
              </a:buBlip>
              <a:tabLst/>
              <a:defRPr/>
            </a:pPr>
            <a:endParaRPr lang="hu-HU" altLang="hu-HU" sz="24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13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Arial" charset="0"/>
              <a:buBlip>
                <a:blip r:embed="rId3"/>
              </a:buBlip>
              <a:tabLst/>
              <a:defRPr/>
            </a:pPr>
            <a:endParaRPr kumimoji="0" lang="hu-HU" altLang="hu-HU" sz="2400" b="0" i="0" u="none" strike="noStrike" kern="1200" cap="none" spc="0" normalizeH="0" baseline="0" dirty="0" smtClean="0">
              <a:ln>
                <a:noFill/>
              </a:ln>
              <a:solidFill>
                <a:srgbClr val="39188A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13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                </a:t>
            </a:r>
            <a:r>
              <a:rPr kumimoji="0" lang="hu-HU" altLang="hu-HU" sz="2400" b="0" i="0" u="none" strike="noStrike" kern="1200" cap="none" spc="0" normalizeH="0" baseline="0" dirty="0" smtClean="0">
                <a:ln>
                  <a:noFill/>
                </a:ln>
                <a:solidFill>
                  <a:srgbClr val="39188A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modulrendszerű        nem modulrendszerű</a:t>
            </a:r>
            <a:endParaRPr kumimoji="0" lang="hu-HU" altLang="hu-HU" sz="2400" b="0" i="0" u="none" strike="noStrike" kern="1200" cap="none" spc="0" normalizeH="0" baseline="0" noProof="0" dirty="0" smtClean="0">
              <a:ln>
                <a:noFill/>
              </a:ln>
              <a:solidFill>
                <a:srgbClr val="39188A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13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Arial" charset="0"/>
              <a:buBlip>
                <a:blip r:embed="rId3"/>
              </a:buBlip>
              <a:tabLst/>
              <a:defRPr/>
            </a:pPr>
            <a:endParaRPr kumimoji="0" lang="hu-HU" altLang="hu-HU" sz="2400" b="0" i="0" u="none" strike="noStrike" kern="1200" cap="none" spc="0" normalizeH="0" baseline="0" noProof="0" dirty="0" smtClean="0">
              <a:ln>
                <a:noFill/>
              </a:ln>
              <a:solidFill>
                <a:srgbClr val="39188A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65125" marR="0" lvl="0" indent="-282575" algn="ctr" defTabSz="914400" rtl="0" eaLnBrk="1" fontAlgn="base" latinLnBrk="0" hangingPunct="1">
              <a:lnSpc>
                <a:spcPct val="113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Arial" charset="0"/>
              <a:buBlip>
                <a:blip r:embed="rId3"/>
              </a:buBlip>
              <a:tabLst/>
              <a:defRPr/>
            </a:pPr>
            <a:r>
              <a:rPr kumimoji="0" lang="hu-HU" altLang="hu-H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9188A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OKJ szerinti szakmacsoport megjelölése           (egy jelölhető meg, a legjellemzőbb)</a:t>
            </a:r>
          </a:p>
          <a:p>
            <a:pPr marL="365125" marR="0" lvl="0" indent="-282575" algn="ctr" defTabSz="914400" rtl="0" eaLnBrk="1" fontAlgn="base" latinLnBrk="0" hangingPunct="1">
              <a:lnSpc>
                <a:spcPct val="113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tabLst/>
              <a:defRPr/>
            </a:pPr>
            <a:endParaRPr kumimoji="0" lang="hu-HU" altLang="hu-HU" sz="2400" b="0" i="0" u="none" strike="noStrike" kern="1200" cap="none" spc="0" normalizeH="0" baseline="0" noProof="0" dirty="0" smtClean="0">
              <a:ln>
                <a:noFill/>
              </a:ln>
              <a:solidFill>
                <a:srgbClr val="39188A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65125" marR="0" lvl="0" indent="-282575" algn="ctr" defTabSz="914400" rtl="0" eaLnBrk="1" fontAlgn="base" latinLnBrk="0" hangingPunct="1">
              <a:lnSpc>
                <a:spcPct val="113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Blip>
                <a:blip r:embed="rId3"/>
              </a:buBlip>
              <a:tabLst/>
              <a:defRPr/>
            </a:pPr>
            <a:r>
              <a:rPr kumimoji="0" lang="hu-HU" altLang="hu-H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9188A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MKKR szerinti szintjének meghatározása            (az MKKR rendelet megjelenését követően) </a:t>
            </a:r>
          </a:p>
        </p:txBody>
      </p:sp>
      <p:sp>
        <p:nvSpPr>
          <p:cNvPr id="8" name="Lefelé nyíl 7"/>
          <p:cNvSpPr/>
          <p:nvPr/>
        </p:nvSpPr>
        <p:spPr>
          <a:xfrm rot="2320847">
            <a:off x="3928516" y="1912236"/>
            <a:ext cx="265832" cy="7992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Lefelé nyíl 9"/>
          <p:cNvSpPr/>
          <p:nvPr/>
        </p:nvSpPr>
        <p:spPr>
          <a:xfrm rot="19188065" flipH="1">
            <a:off x="5671117" y="1902098"/>
            <a:ext cx="254984" cy="8215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Text Box 4"/>
          <p:cNvSpPr txBox="1">
            <a:spLocks noChangeArrowheads="1"/>
          </p:cNvSpPr>
          <p:nvPr/>
        </p:nvSpPr>
        <p:spPr bwMode="auto">
          <a:xfrm>
            <a:off x="1981200" y="28194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hu-HU" sz="2400">
              <a:latin typeface="Times New Roman" pitchFamily="18" charset="0"/>
            </a:endParaRPr>
          </a:p>
        </p:txBody>
      </p:sp>
      <p:sp>
        <p:nvSpPr>
          <p:cNvPr id="112645" name="Rectangle 5"/>
          <p:cNvSpPr>
            <a:spLocks noChangeArrowheads="1"/>
          </p:cNvSpPr>
          <p:nvPr/>
        </p:nvSpPr>
        <p:spPr bwMode="auto">
          <a:xfrm>
            <a:off x="1800225" y="1989138"/>
            <a:ext cx="73437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endParaRPr lang="hu-HU" sz="2400" b="1">
              <a:solidFill>
                <a:srgbClr val="39188A"/>
              </a:solidFill>
              <a:latin typeface="Times New Roman" pitchFamily="18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268478" y="73561"/>
            <a:ext cx="7575777" cy="95410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75000"/>
              </a:spcBef>
            </a:pPr>
            <a:r>
              <a:rPr lang="hu-HU" sz="2800" b="1" dirty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A </a:t>
            </a:r>
            <a:r>
              <a:rPr lang="hu-HU" sz="2800" b="1" dirty="0" smtClean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SZAKMAI PROGRAMKÖVETELMÉNY JAVASLAT TARTALMI KÖVETELMÉNYEI</a:t>
            </a:r>
            <a:endParaRPr lang="hu-HU" sz="2800" b="1" dirty="0">
              <a:solidFill>
                <a:schemeClr val="tx1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230407" name="Text Box 7"/>
          <p:cNvSpPr txBox="1">
            <a:spLocks noChangeArrowheads="1"/>
          </p:cNvSpPr>
          <p:nvPr/>
        </p:nvSpPr>
        <p:spPr bwMode="auto">
          <a:xfrm>
            <a:off x="1042988" y="1844675"/>
            <a:ext cx="78501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hu-HU">
              <a:latin typeface="Times New Roman" pitchFamily="18" charset="0"/>
            </a:endParaRPr>
          </a:p>
        </p:txBody>
      </p:sp>
      <p:sp>
        <p:nvSpPr>
          <p:cNvPr id="7" name="Tartalom helye 2"/>
          <p:cNvSpPr txBox="1">
            <a:spLocks/>
          </p:cNvSpPr>
          <p:nvPr/>
        </p:nvSpPr>
        <p:spPr>
          <a:xfrm>
            <a:off x="1115616" y="1196752"/>
            <a:ext cx="7704981" cy="5111750"/>
          </a:xfrm>
          <a:prstGeom prst="rect">
            <a:avLst/>
          </a:prstGeom>
        </p:spPr>
        <p:txBody>
          <a:bodyPr/>
          <a:lstStyle/>
          <a:p>
            <a:pPr marL="365125" indent="-282575">
              <a:lnSpc>
                <a:spcPct val="113000"/>
              </a:lnSpc>
              <a:spcBef>
                <a:spcPts val="600"/>
              </a:spcBef>
              <a:buClr>
                <a:schemeClr val="accent1"/>
              </a:buClr>
              <a:buSzPct val="80000"/>
            </a:pPr>
            <a:endParaRPr lang="hu-HU" altLang="hu-HU" sz="24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marL="365125" indent="-282575">
              <a:lnSpc>
                <a:spcPct val="113000"/>
              </a:lnSpc>
              <a:spcBef>
                <a:spcPts val="600"/>
              </a:spcBef>
              <a:buClr>
                <a:schemeClr val="accent1"/>
              </a:buClr>
              <a:buSzPct val="80000"/>
              <a:buBlip>
                <a:blip r:embed="rId3"/>
              </a:buBlip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Bemeneti feltételek (minimális feltételeket tartalmazzák) </a:t>
            </a:r>
          </a:p>
          <a:p>
            <a:pPr marL="1736725" lvl="3" indent="-282575">
              <a:lnSpc>
                <a:spcPct val="11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" pitchFamily="2" charset="2"/>
              <a:buChar char="Ø"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iskolai előképzettség</a:t>
            </a:r>
          </a:p>
          <a:p>
            <a:pPr marL="1736725" lvl="3" indent="-282575">
              <a:lnSpc>
                <a:spcPct val="11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" pitchFamily="2" charset="2"/>
              <a:buChar char="Ø"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szakmai előképzettség</a:t>
            </a:r>
          </a:p>
          <a:p>
            <a:pPr marL="1736725" lvl="3" indent="-282575">
              <a:lnSpc>
                <a:spcPct val="11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" pitchFamily="2" charset="2"/>
              <a:buChar char="Ø"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előírt gyakorlat</a:t>
            </a:r>
          </a:p>
          <a:p>
            <a:pPr marL="1736725" lvl="3" indent="-282575">
              <a:lnSpc>
                <a:spcPct val="11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" pitchFamily="2" charset="2"/>
              <a:buChar char="Ø"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egészségügyi alkalmasság</a:t>
            </a:r>
          </a:p>
          <a:p>
            <a:pPr marL="1736725" lvl="3" indent="-282575" algn="just">
              <a:lnSpc>
                <a:spcPct val="113000"/>
              </a:lnSpc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hu-HU" sz="1600" dirty="0" smtClean="0">
                <a:solidFill>
                  <a:srgbClr val="39188A"/>
                </a:solidFill>
              </a:rPr>
              <a:t>	(annak az orvosi szakvéleményre alapozott megállapítása, hogy a szakképzésbe bekapcsolódni szándékozó személy testi adottságai, egészségi és pszichikai állapota alapján képes önmaga és mások veszélyeztetése nélkül a választott szakma szerinti tevékenység, foglalkozás gyakorlására és a szakmai vizsgára való felkészülésre)</a:t>
            </a:r>
            <a:endParaRPr lang="hu-HU" altLang="hu-HU" sz="16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marL="1736725" lvl="3" indent="-282575">
              <a:lnSpc>
                <a:spcPct val="11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" pitchFamily="2" charset="2"/>
              <a:buChar char="Ø"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 egyéb feltételek</a:t>
            </a:r>
          </a:p>
          <a:p>
            <a:pPr marL="365125" marR="0" lvl="0" indent="-282575" algn="l" defTabSz="914400" rtl="0" eaLnBrk="1" fontAlgn="base" latinLnBrk="0" hangingPunct="1">
              <a:lnSpc>
                <a:spcPct val="113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Arial" charset="0"/>
              <a:buBlip>
                <a:blip r:embed="rId3"/>
              </a:buBlip>
              <a:tabLst/>
              <a:defRPr/>
            </a:pPr>
            <a:endParaRPr kumimoji="0" lang="hu-HU" altLang="hu-HU" sz="2400" b="0" i="0" u="none" strike="noStrike" kern="1200" cap="none" spc="0" normalizeH="0" baseline="0" noProof="0" dirty="0" smtClean="0">
              <a:ln>
                <a:noFill/>
              </a:ln>
              <a:solidFill>
                <a:srgbClr val="39188A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http://www.greatvoice.com/images/practice-1_0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797152"/>
            <a:ext cx="2221273" cy="2060848"/>
          </a:xfrm>
          <a:prstGeom prst="rect">
            <a:avLst/>
          </a:prstGeom>
          <a:noFill/>
        </p:spPr>
      </p:pic>
      <p:pic>
        <p:nvPicPr>
          <p:cNvPr id="4100" name="Picture 4" descr="http://www.loczygimnazium.hu/web/hirek/erettsegibizonyitvan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1916832"/>
            <a:ext cx="1515100" cy="223224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Text Box 4"/>
          <p:cNvSpPr txBox="1">
            <a:spLocks noChangeArrowheads="1"/>
          </p:cNvSpPr>
          <p:nvPr/>
        </p:nvSpPr>
        <p:spPr bwMode="auto">
          <a:xfrm>
            <a:off x="1981200" y="28194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hu-HU" sz="2400">
              <a:latin typeface="Times New Roman" pitchFamily="18" charset="0"/>
            </a:endParaRPr>
          </a:p>
        </p:txBody>
      </p:sp>
      <p:sp>
        <p:nvSpPr>
          <p:cNvPr id="112645" name="Rectangle 5"/>
          <p:cNvSpPr>
            <a:spLocks noChangeArrowheads="1"/>
          </p:cNvSpPr>
          <p:nvPr/>
        </p:nvSpPr>
        <p:spPr bwMode="auto">
          <a:xfrm>
            <a:off x="1800225" y="1989138"/>
            <a:ext cx="73437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endParaRPr lang="hu-HU" sz="2400" b="1">
              <a:solidFill>
                <a:srgbClr val="39188A"/>
              </a:solidFill>
              <a:latin typeface="Times New Roman" pitchFamily="18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268478" y="73561"/>
            <a:ext cx="7575777" cy="95410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75000"/>
              </a:spcBef>
            </a:pPr>
            <a:r>
              <a:rPr lang="hu-HU" sz="2800" b="1" dirty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A </a:t>
            </a:r>
            <a:r>
              <a:rPr lang="hu-HU" sz="2800" b="1" dirty="0" smtClean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SZAKMAI PROGRAMKÖVETELMÉNY JAVASLAT TARTALMI KÖVETELMÉNYEI</a:t>
            </a:r>
            <a:endParaRPr lang="hu-HU" sz="2800" b="1" dirty="0">
              <a:solidFill>
                <a:schemeClr val="tx1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230407" name="Text Box 7"/>
          <p:cNvSpPr txBox="1">
            <a:spLocks noChangeArrowheads="1"/>
          </p:cNvSpPr>
          <p:nvPr/>
        </p:nvSpPr>
        <p:spPr bwMode="auto">
          <a:xfrm>
            <a:off x="1042988" y="1844675"/>
            <a:ext cx="78501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hu-HU">
              <a:latin typeface="Times New Roman" pitchFamily="18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1475656" y="1484784"/>
            <a:ext cx="7056784" cy="2419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05000"/>
              </a:lnSpc>
              <a:buFont typeface="Arial" charset="0"/>
              <a:buBlip>
                <a:blip r:embed="rId3"/>
              </a:buBlip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 A tervezett képzés munkaerő-piaci relevanciája</a:t>
            </a:r>
          </a:p>
          <a:p>
            <a:pPr eaLnBrk="1" hangingPunct="1">
              <a:lnSpc>
                <a:spcPct val="105000"/>
              </a:lnSpc>
            </a:pPr>
            <a:endParaRPr lang="hu-HU" altLang="hu-HU" sz="24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105000"/>
              </a:lnSpc>
              <a:buFont typeface="Arial" charset="0"/>
              <a:buBlip>
                <a:blip r:embed="rId3"/>
              </a:buBlip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 A szakmai végzettséggel ellátható legjellemzőbb tevékenység vagy munkaterület rövid leírása</a:t>
            </a:r>
          </a:p>
          <a:p>
            <a:pPr eaLnBrk="1" hangingPunct="1">
              <a:lnSpc>
                <a:spcPct val="105000"/>
              </a:lnSpc>
            </a:pPr>
            <a:endParaRPr lang="hu-HU" altLang="hu-HU" sz="24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105000"/>
              </a:lnSpc>
              <a:buFont typeface="Arial" charset="0"/>
              <a:buBlip>
                <a:blip r:embed="rId3"/>
              </a:buBlip>
            </a:pPr>
            <a:endParaRPr lang="hu-HU" sz="2400" dirty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4" name="Picture 6" descr="http://allasnekem.eu/files/2015/02/shutterstock_73245379-1000x4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3429000"/>
            <a:ext cx="6600733" cy="316835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epuletkarbantartas-tanusitas.hu/sites/default/files/tanusitvany_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61048"/>
            <a:ext cx="2123728" cy="2123728"/>
          </a:xfrm>
          <a:prstGeom prst="rect">
            <a:avLst/>
          </a:prstGeom>
          <a:noFill/>
        </p:spPr>
      </p:pic>
      <p:sp>
        <p:nvSpPr>
          <p:cNvPr id="230402" name="Text Box 4"/>
          <p:cNvSpPr txBox="1">
            <a:spLocks noChangeArrowheads="1"/>
          </p:cNvSpPr>
          <p:nvPr/>
        </p:nvSpPr>
        <p:spPr bwMode="auto">
          <a:xfrm>
            <a:off x="1981200" y="28194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hu-HU" sz="2400">
              <a:latin typeface="Times New Roman" pitchFamily="18" charset="0"/>
            </a:endParaRPr>
          </a:p>
        </p:txBody>
      </p:sp>
      <p:sp>
        <p:nvSpPr>
          <p:cNvPr id="112645" name="Rectangle 5"/>
          <p:cNvSpPr>
            <a:spLocks noChangeArrowheads="1"/>
          </p:cNvSpPr>
          <p:nvPr/>
        </p:nvSpPr>
        <p:spPr bwMode="auto">
          <a:xfrm>
            <a:off x="1800225" y="1989138"/>
            <a:ext cx="73437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endParaRPr lang="hu-HU" sz="2400" b="1">
              <a:solidFill>
                <a:srgbClr val="39188A"/>
              </a:solidFill>
              <a:latin typeface="Times New Roman" pitchFamily="18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268478" y="73561"/>
            <a:ext cx="7575777" cy="95410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75000"/>
              </a:spcBef>
            </a:pPr>
            <a:r>
              <a:rPr lang="hu-HU" sz="2800" b="1" dirty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A </a:t>
            </a:r>
            <a:r>
              <a:rPr lang="hu-HU" sz="2800" b="1" dirty="0" smtClean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SZAKMAI PROGRAMKÖVETELMÉNY JAVASLAT TARTALMI KÖVETELMÉNYEI</a:t>
            </a:r>
            <a:endParaRPr lang="hu-HU" sz="2800" b="1" dirty="0">
              <a:solidFill>
                <a:schemeClr val="tx1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230407" name="Text Box 7"/>
          <p:cNvSpPr txBox="1">
            <a:spLocks noChangeArrowheads="1"/>
          </p:cNvSpPr>
          <p:nvPr/>
        </p:nvSpPr>
        <p:spPr bwMode="auto">
          <a:xfrm>
            <a:off x="1042988" y="1844675"/>
            <a:ext cx="78501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hu-HU">
              <a:latin typeface="Times New Roman" pitchFamily="18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1259632" y="1412776"/>
            <a:ext cx="5400600" cy="28069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05000"/>
              </a:lnSpc>
              <a:buFont typeface="Arial" charset="0"/>
              <a:buBlip>
                <a:blip r:embed="rId4"/>
              </a:buBlip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 A szakmai végzettséggel betölthető munkakör FEOR besorolása</a:t>
            </a:r>
          </a:p>
          <a:p>
            <a:pPr eaLnBrk="1" hangingPunct="1">
              <a:lnSpc>
                <a:spcPct val="105000"/>
              </a:lnSpc>
            </a:pPr>
            <a:endParaRPr lang="hu-HU" altLang="hu-HU" sz="24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105000"/>
              </a:lnSpc>
            </a:pPr>
            <a:endParaRPr lang="hu-HU" altLang="hu-HU" sz="24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105000"/>
              </a:lnSpc>
            </a:pPr>
            <a:endParaRPr lang="hu-HU" altLang="hu-HU" sz="24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105000"/>
              </a:lnSpc>
            </a:pPr>
            <a:endParaRPr lang="hu-HU" altLang="hu-HU" sz="24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105000"/>
              </a:lnSpc>
            </a:pPr>
            <a:endParaRPr lang="hu-HU" altLang="hu-HU" sz="2400" dirty="0" smtClean="0">
              <a:solidFill>
                <a:srgbClr val="39188A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FOGLALKOZÁSOK EGYSÉGES OSZTÁLYOZÁSI RENDSZERE (FEOR-08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1124744"/>
            <a:ext cx="1656184" cy="2351781"/>
          </a:xfrm>
          <a:prstGeom prst="rect">
            <a:avLst/>
          </a:prstGeom>
          <a:noFill/>
        </p:spPr>
      </p:pic>
      <p:sp>
        <p:nvSpPr>
          <p:cNvPr id="10" name="Téglalap 9"/>
          <p:cNvSpPr/>
          <p:nvPr/>
        </p:nvSpPr>
        <p:spPr>
          <a:xfrm>
            <a:off x="2051720" y="3501008"/>
            <a:ext cx="6840760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05000"/>
              </a:lnSpc>
              <a:buFont typeface="Arial" charset="0"/>
              <a:buBlip>
                <a:blip r:embed="rId4"/>
              </a:buBlip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 A szakmai végzettség megszerzését igazoló dokumentum kiadásának feltételei:</a:t>
            </a:r>
          </a:p>
          <a:p>
            <a:pPr algn="just" eaLnBrk="1" hangingPunct="1">
              <a:lnSpc>
                <a:spcPct val="105000"/>
              </a:lnSpc>
              <a:buFontTx/>
              <a:buChar char="-"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 összes modul sikeres teljesítése, </a:t>
            </a:r>
          </a:p>
          <a:p>
            <a:pPr algn="just" eaLnBrk="1" hangingPunct="1">
              <a:lnSpc>
                <a:spcPct val="105000"/>
              </a:lnSpc>
              <a:buFontTx/>
              <a:buChar char="-"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 záró beszámoló sikeres teljesítése </a:t>
            </a:r>
          </a:p>
          <a:p>
            <a:pPr algn="just" eaLnBrk="1" hangingPunct="1">
              <a:lnSpc>
                <a:spcPct val="105000"/>
              </a:lnSpc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  (minősítése: megfelelt –   nem felelt meg)</a:t>
            </a:r>
          </a:p>
          <a:p>
            <a:pPr algn="just" eaLnBrk="1" hangingPunct="1">
              <a:lnSpc>
                <a:spcPct val="105000"/>
              </a:lnSpc>
              <a:buFontTx/>
              <a:buChar char="-"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 30%-nál kevesebb hiányzás</a:t>
            </a:r>
          </a:p>
          <a:p>
            <a:pPr algn="just" eaLnBrk="1" hangingPunct="1">
              <a:lnSpc>
                <a:spcPct val="105000"/>
              </a:lnSpc>
              <a:buFontTx/>
              <a:buChar char="-"/>
            </a:pPr>
            <a:r>
              <a:rPr lang="hu-HU" altLang="hu-HU" sz="2400" dirty="0" smtClean="0">
                <a:solidFill>
                  <a:srgbClr val="39188A"/>
                </a:solidFill>
                <a:latin typeface="Arial" pitchFamily="34" charset="0"/>
                <a:cs typeface="Arial" pitchFamily="34" charset="0"/>
              </a:rPr>
              <a:t> képzés zárásaként tanúsítvány (59/2013. NGM rendelet 1. sz. melléklete szerint)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Text Box 4"/>
          <p:cNvSpPr txBox="1">
            <a:spLocks noChangeArrowheads="1"/>
          </p:cNvSpPr>
          <p:nvPr/>
        </p:nvSpPr>
        <p:spPr bwMode="auto">
          <a:xfrm>
            <a:off x="1981200" y="28194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hu-HU" sz="2400">
              <a:latin typeface="Times New Roman" pitchFamily="18" charset="0"/>
            </a:endParaRPr>
          </a:p>
        </p:txBody>
      </p:sp>
      <p:sp>
        <p:nvSpPr>
          <p:cNvPr id="112645" name="Rectangle 5"/>
          <p:cNvSpPr>
            <a:spLocks noChangeArrowheads="1"/>
          </p:cNvSpPr>
          <p:nvPr/>
        </p:nvSpPr>
        <p:spPr bwMode="auto">
          <a:xfrm>
            <a:off x="1800225" y="1989138"/>
            <a:ext cx="73437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endParaRPr lang="hu-HU" sz="2400" b="1">
              <a:solidFill>
                <a:srgbClr val="39188A"/>
              </a:solidFill>
              <a:latin typeface="Times New Roman" pitchFamily="18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268478" y="73561"/>
            <a:ext cx="7575777" cy="95410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75000"/>
              </a:spcBef>
            </a:pPr>
            <a:r>
              <a:rPr lang="hu-HU" sz="2800" b="1" dirty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A </a:t>
            </a:r>
            <a:r>
              <a:rPr lang="hu-HU" sz="2800" b="1" dirty="0" smtClean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SZAKMAI PROGRAMKÖVETELMÉNY JAVASLAT TARTALMI KÖVETELMÉNYEI</a:t>
            </a:r>
            <a:endParaRPr lang="hu-HU" sz="2800" b="1" dirty="0">
              <a:solidFill>
                <a:schemeClr val="tx1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230407" name="Text Box 7"/>
          <p:cNvSpPr txBox="1">
            <a:spLocks noChangeArrowheads="1"/>
          </p:cNvSpPr>
          <p:nvPr/>
        </p:nvSpPr>
        <p:spPr bwMode="auto">
          <a:xfrm>
            <a:off x="1042988" y="1844675"/>
            <a:ext cx="78501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hu-HU">
              <a:latin typeface="Times New Roman" pitchFamily="18" charset="0"/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1331640" y="1340768"/>
            <a:ext cx="7488832" cy="513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05000"/>
              </a:lnSpc>
              <a:buFont typeface="Wingdings" pitchFamily="2" charset="2"/>
              <a:buNone/>
            </a:pPr>
            <a:r>
              <a:rPr lang="hu-HU" altLang="hu-HU" sz="2400" b="1" dirty="0" smtClean="0">
                <a:solidFill>
                  <a:srgbClr val="39188A"/>
                </a:solidFill>
              </a:rPr>
              <a:t>Modulonként kerül meghatározásra:</a:t>
            </a:r>
          </a:p>
          <a:p>
            <a:pPr eaLnBrk="1" hangingPunct="1">
              <a:lnSpc>
                <a:spcPct val="105000"/>
              </a:lnSpc>
              <a:buFont typeface="Wingdings" pitchFamily="2" charset="2"/>
              <a:buNone/>
            </a:pPr>
            <a:endParaRPr lang="hu-HU" altLang="hu-HU" sz="2400" dirty="0" smtClean="0">
              <a:solidFill>
                <a:srgbClr val="39188A"/>
              </a:solidFill>
            </a:endParaRPr>
          </a:p>
          <a:p>
            <a:pPr eaLnBrk="1" hangingPunct="1">
              <a:lnSpc>
                <a:spcPct val="105000"/>
              </a:lnSpc>
              <a:buFont typeface="Arial" charset="0"/>
              <a:buBlip>
                <a:blip r:embed="rId3"/>
              </a:buBlip>
            </a:pPr>
            <a:r>
              <a:rPr lang="hu-HU" altLang="hu-HU" sz="2400" dirty="0" smtClean="0">
                <a:solidFill>
                  <a:srgbClr val="39188A"/>
                </a:solidFill>
              </a:rPr>
              <a:t> Programkövetelmény modul megnevezése</a:t>
            </a:r>
          </a:p>
          <a:p>
            <a:pPr eaLnBrk="1" hangingPunct="1">
              <a:lnSpc>
                <a:spcPct val="105000"/>
              </a:lnSpc>
              <a:buFont typeface="Arial" charset="0"/>
              <a:buBlip>
                <a:blip r:embed="rId3"/>
              </a:buBlip>
            </a:pPr>
            <a:endParaRPr lang="hu-HU" altLang="hu-HU" sz="2400" dirty="0" smtClean="0">
              <a:solidFill>
                <a:srgbClr val="39188A"/>
              </a:solidFill>
            </a:endParaRPr>
          </a:p>
          <a:p>
            <a:pPr eaLnBrk="1" hangingPunct="1">
              <a:lnSpc>
                <a:spcPct val="105000"/>
              </a:lnSpc>
              <a:buFont typeface="Arial" charset="0"/>
              <a:buBlip>
                <a:blip r:embed="rId3"/>
              </a:buBlip>
            </a:pPr>
            <a:r>
              <a:rPr lang="hu-HU" altLang="hu-HU" sz="2400" dirty="0" smtClean="0">
                <a:solidFill>
                  <a:srgbClr val="39188A"/>
                </a:solidFill>
              </a:rPr>
              <a:t> Képzési forma</a:t>
            </a:r>
          </a:p>
          <a:p>
            <a:pPr eaLnBrk="1" hangingPunct="1">
              <a:lnSpc>
                <a:spcPct val="105000"/>
              </a:lnSpc>
            </a:pPr>
            <a:endParaRPr lang="hu-HU" altLang="hu-HU" sz="2400" dirty="0" smtClean="0">
              <a:solidFill>
                <a:srgbClr val="39188A"/>
              </a:solidFill>
            </a:endParaRPr>
          </a:p>
          <a:p>
            <a:pPr eaLnBrk="1" hangingPunct="1">
              <a:lnSpc>
                <a:spcPct val="105000"/>
              </a:lnSpc>
              <a:buFont typeface="Arial" charset="0"/>
              <a:buBlip>
                <a:blip r:embed="rId3"/>
              </a:buBlip>
            </a:pPr>
            <a:r>
              <a:rPr lang="hu-HU" altLang="hu-HU" sz="2400" dirty="0" smtClean="0">
                <a:solidFill>
                  <a:srgbClr val="39188A"/>
                </a:solidFill>
              </a:rPr>
              <a:t> Képzési formától függő minimális és maximális óraszám</a:t>
            </a:r>
          </a:p>
          <a:p>
            <a:pPr eaLnBrk="1" hangingPunct="1">
              <a:lnSpc>
                <a:spcPct val="105000"/>
              </a:lnSpc>
            </a:pPr>
            <a:endParaRPr lang="hu-HU" altLang="hu-HU" sz="2400" dirty="0" smtClean="0">
              <a:solidFill>
                <a:srgbClr val="39188A"/>
              </a:solidFill>
            </a:endParaRPr>
          </a:p>
          <a:p>
            <a:pPr>
              <a:lnSpc>
                <a:spcPct val="105000"/>
              </a:lnSpc>
              <a:buBlip>
                <a:blip r:embed="rId3"/>
              </a:buBlip>
            </a:pPr>
            <a:r>
              <a:rPr lang="hu-HU" altLang="hu-HU" sz="2400" dirty="0" smtClean="0">
                <a:solidFill>
                  <a:srgbClr val="39188A"/>
                </a:solidFill>
              </a:rPr>
              <a:t> Elméleti és gyakorlati képzési idő aránya</a:t>
            </a:r>
          </a:p>
          <a:p>
            <a:pPr>
              <a:lnSpc>
                <a:spcPct val="105000"/>
              </a:lnSpc>
              <a:buBlip>
                <a:blip r:embed="rId3"/>
              </a:buBlip>
            </a:pPr>
            <a:endParaRPr lang="hu-HU" sz="2400" dirty="0" smtClean="0">
              <a:solidFill>
                <a:srgbClr val="39188A"/>
              </a:solidFill>
            </a:endParaRPr>
          </a:p>
          <a:p>
            <a:pPr eaLnBrk="1" hangingPunct="1">
              <a:lnSpc>
                <a:spcPct val="105000"/>
              </a:lnSpc>
              <a:buFont typeface="Arial" charset="0"/>
              <a:buBlip>
                <a:blip r:embed="rId3"/>
              </a:buBlip>
            </a:pPr>
            <a:r>
              <a:rPr lang="hu-HU" altLang="hu-HU" sz="2400" dirty="0" smtClean="0">
                <a:solidFill>
                  <a:srgbClr val="39188A"/>
                </a:solidFill>
              </a:rPr>
              <a:t> Szakmai követelmények leírása tanulási eredményekben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övegdoboz 8"/>
          <p:cNvSpPr txBox="1"/>
          <p:nvPr/>
        </p:nvSpPr>
        <p:spPr>
          <a:xfrm>
            <a:off x="1445654" y="196540"/>
            <a:ext cx="7272808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hu-HU" altLang="hu-H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KOHERENCIA  KÖVETELMÉNYEK</a:t>
            </a:r>
          </a:p>
        </p:txBody>
      </p:sp>
      <p:sp>
        <p:nvSpPr>
          <p:cNvPr id="7" name="Téglalap 6"/>
          <p:cNvSpPr/>
          <p:nvPr/>
        </p:nvSpPr>
        <p:spPr>
          <a:xfrm>
            <a:off x="1259632" y="1268760"/>
            <a:ext cx="763284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Blip>
                <a:blip r:embed="rId3"/>
              </a:buBlip>
            </a:pPr>
            <a:r>
              <a:rPr lang="hu-HU" dirty="0" smtClean="0"/>
              <a:t> </a:t>
            </a:r>
            <a:r>
              <a:rPr lang="hu-HU" sz="2000" dirty="0" smtClean="0">
                <a:solidFill>
                  <a:srgbClr val="39188A"/>
                </a:solidFill>
              </a:rPr>
              <a:t>a programkövetelmény és a szakmai végzettség megnevezése és a megszerezhető tanulási eredmények és a munkaterület összhangja </a:t>
            </a:r>
          </a:p>
          <a:p>
            <a:r>
              <a:rPr lang="hu-HU" sz="2000" dirty="0" smtClean="0">
                <a:solidFill>
                  <a:srgbClr val="39188A"/>
                </a:solidFill>
              </a:rPr>
              <a:t> </a:t>
            </a:r>
          </a:p>
          <a:p>
            <a:pPr>
              <a:buBlip>
                <a:blip r:embed="rId3"/>
              </a:buBlip>
            </a:pPr>
            <a:r>
              <a:rPr lang="hu-HU" sz="2000" dirty="0" smtClean="0">
                <a:solidFill>
                  <a:srgbClr val="39188A"/>
                </a:solidFill>
              </a:rPr>
              <a:t> a szakmai követelmények (tanulási eredmények) és a munkaterület összhangja</a:t>
            </a:r>
          </a:p>
          <a:p>
            <a:pPr>
              <a:buBlip>
                <a:blip r:embed="rId3"/>
              </a:buBlip>
            </a:pPr>
            <a:endParaRPr lang="hu-HU" sz="2000" dirty="0" smtClean="0">
              <a:solidFill>
                <a:srgbClr val="39188A"/>
              </a:solidFill>
            </a:endParaRPr>
          </a:p>
          <a:p>
            <a:pPr>
              <a:buBlip>
                <a:blip r:embed="rId3"/>
              </a:buBlip>
            </a:pPr>
            <a:r>
              <a:rPr lang="hu-HU" sz="2000" dirty="0" smtClean="0">
                <a:solidFill>
                  <a:srgbClr val="39188A"/>
                </a:solidFill>
              </a:rPr>
              <a:t> a bemeneti feltételek, a szakmai követelmények (tanulási eredmények) és a fejlesztési cél összhangja </a:t>
            </a:r>
          </a:p>
          <a:p>
            <a:endParaRPr lang="hu-HU" sz="2000" dirty="0" smtClean="0">
              <a:solidFill>
                <a:srgbClr val="39188A"/>
              </a:solidFill>
            </a:endParaRPr>
          </a:p>
          <a:p>
            <a:pPr>
              <a:buBlip>
                <a:blip r:embed="rId3"/>
              </a:buBlip>
            </a:pPr>
            <a:r>
              <a:rPr lang="hu-HU" sz="2000" dirty="0" smtClean="0">
                <a:solidFill>
                  <a:srgbClr val="39188A"/>
                </a:solidFill>
              </a:rPr>
              <a:t> a szakmai követelmények (tanulási eredmények), a bemeneti feltételek és a képzési forma/képzési idő/elmélet-gyakorlat arány összhangja</a:t>
            </a:r>
          </a:p>
          <a:p>
            <a:endParaRPr lang="hu-HU" sz="2000" dirty="0" smtClean="0">
              <a:solidFill>
                <a:srgbClr val="39188A"/>
              </a:solidFill>
            </a:endParaRPr>
          </a:p>
          <a:p>
            <a:pPr>
              <a:buBlip>
                <a:blip r:embed="rId3"/>
              </a:buBlip>
            </a:pPr>
            <a:r>
              <a:rPr lang="hu-HU" sz="2000" dirty="0" smtClean="0">
                <a:solidFill>
                  <a:srgbClr val="39188A"/>
                </a:solidFill>
              </a:rPr>
              <a:t> a követelmények (tanulási eredmények) kidolgozottsága (megfelelő alapot adjon a képzési programhoz)</a:t>
            </a:r>
          </a:p>
          <a:p>
            <a:pPr>
              <a:buBlip>
                <a:blip r:embed="rId3"/>
              </a:buBlip>
            </a:pPr>
            <a:endParaRPr lang="hu-HU" sz="2000" dirty="0" smtClean="0">
              <a:solidFill>
                <a:srgbClr val="39188A"/>
              </a:solidFill>
            </a:endParaRPr>
          </a:p>
          <a:p>
            <a:pPr>
              <a:buBlip>
                <a:blip r:embed="rId3"/>
              </a:buBlip>
            </a:pPr>
            <a:endParaRPr lang="hu-HU" sz="2000" dirty="0" smtClean="0">
              <a:solidFill>
                <a:srgbClr val="39188A"/>
              </a:solidFill>
            </a:endParaRPr>
          </a:p>
          <a:p>
            <a:pPr>
              <a:buBlip>
                <a:blip r:embed="rId3"/>
              </a:buBlip>
            </a:pPr>
            <a:endParaRPr lang="hu-HU" dirty="0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övegdoboz 8"/>
          <p:cNvSpPr txBox="1"/>
          <p:nvPr/>
        </p:nvSpPr>
        <p:spPr>
          <a:xfrm>
            <a:off x="1198171" y="95530"/>
            <a:ext cx="7681428" cy="1166354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hu-HU" sz="32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348" name="Text Box 7"/>
          <p:cNvSpPr txBox="1">
            <a:spLocks noChangeArrowheads="1"/>
          </p:cNvSpPr>
          <p:nvPr/>
        </p:nvSpPr>
        <p:spPr bwMode="auto">
          <a:xfrm>
            <a:off x="1331913" y="188913"/>
            <a:ext cx="7343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u-HU" sz="3200" b="1">
                <a:solidFill>
                  <a:srgbClr val="000066"/>
                </a:solidFill>
                <a:latin typeface="Times New Roman" pitchFamily="18" charset="0"/>
              </a:rPr>
              <a:t>KÉRDÉSEK</a:t>
            </a:r>
            <a:endParaRPr lang="hu-HU" sz="3200" b="1">
              <a:latin typeface="Times New Roman" pitchFamily="18" charset="0"/>
            </a:endParaRPr>
          </a:p>
        </p:txBody>
      </p:sp>
      <p:pic>
        <p:nvPicPr>
          <p:cNvPr id="57353" name="Picture 9" descr="kerdojel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575" y="2060575"/>
            <a:ext cx="3317875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/>
          <p:cNvSpPr txBox="1"/>
          <p:nvPr/>
        </p:nvSpPr>
        <p:spPr>
          <a:xfrm>
            <a:off x="1403648" y="1844824"/>
            <a:ext cx="7272338" cy="280076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75000"/>
              </a:spcBef>
              <a:defRPr/>
            </a:pPr>
            <a:endParaRPr lang="hu-HU" altLang="hu-HU" sz="3200" b="1" dirty="0" smtClean="0">
              <a:latin typeface="Times New Roman" pitchFamily="18" charset="0"/>
            </a:endParaRPr>
          </a:p>
          <a:p>
            <a:pPr algn="ctr" eaLnBrk="1" hangingPunct="1">
              <a:spcBef>
                <a:spcPct val="75000"/>
              </a:spcBef>
              <a:defRPr/>
            </a:pPr>
            <a:r>
              <a:rPr lang="hu-HU" altLang="hu-HU" sz="3200" b="1" dirty="0" smtClean="0">
                <a:latin typeface="Times New Roman" pitchFamily="18" charset="0"/>
              </a:rPr>
              <a:t>A KÖVETELMÉNYEK TANULÁSI EREDMÉNY ALAPÚ KIDOLGOZÁSA</a:t>
            </a:r>
          </a:p>
          <a:p>
            <a:pPr algn="ctr" eaLnBrk="1" hangingPunct="1">
              <a:spcBef>
                <a:spcPct val="75000"/>
              </a:spcBef>
              <a:defRPr/>
            </a:pPr>
            <a:endParaRPr lang="hu-HU" altLang="hu-H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zövegdoboz 2"/>
          <p:cNvSpPr txBox="1">
            <a:spLocks noChangeArrowheads="1"/>
          </p:cNvSpPr>
          <p:nvPr/>
        </p:nvSpPr>
        <p:spPr bwMode="auto">
          <a:xfrm>
            <a:off x="1475656" y="1268760"/>
            <a:ext cx="73437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endParaRPr lang="hu-HU" altLang="hu-HU" sz="2400" b="1" dirty="0">
              <a:solidFill>
                <a:srgbClr val="39188A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hu-HU" altLang="hu-HU" sz="2400" dirty="0">
                <a:solidFill>
                  <a:srgbClr val="39188A"/>
                </a:solidFill>
              </a:rPr>
              <a:t>Arra vonatkozó kijelentések, hogy </a:t>
            </a:r>
            <a:r>
              <a:rPr lang="hu-HU" altLang="hu-HU" sz="2400" dirty="0">
                <a:solidFill>
                  <a:srgbClr val="FF0000"/>
                </a:solidFill>
              </a:rPr>
              <a:t>a </a:t>
            </a:r>
            <a:r>
              <a:rPr lang="hu-HU" altLang="hu-HU" sz="2400" dirty="0" smtClean="0">
                <a:solidFill>
                  <a:srgbClr val="FF0000"/>
                </a:solidFill>
              </a:rPr>
              <a:t>felnőtt </a:t>
            </a:r>
            <a:r>
              <a:rPr lang="hu-HU" altLang="hu-HU" sz="2400" dirty="0">
                <a:solidFill>
                  <a:srgbClr val="FF0000"/>
                </a:solidFill>
              </a:rPr>
              <a:t>mit tud, mit ért, és mire képes</a:t>
            </a:r>
            <a:r>
              <a:rPr lang="hu-HU" altLang="hu-HU" sz="2400" dirty="0">
                <a:solidFill>
                  <a:srgbClr val="39188A"/>
                </a:solidFill>
              </a:rPr>
              <a:t>, miután lezárt egy tanulási folyamatot, függetlenül attól, hogy hol, hogyan, mikor szerezte meg ezeket a kompetenciákat. </a:t>
            </a:r>
          </a:p>
          <a:p>
            <a:pPr algn="just" eaLnBrk="1" hangingPunct="1"/>
            <a:endParaRPr lang="hu-HU" altLang="hu-HU" sz="2400" b="1" dirty="0">
              <a:solidFill>
                <a:srgbClr val="39188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445654" y="196540"/>
            <a:ext cx="7272808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hu-HU" altLang="hu-HU" sz="3200" b="1" dirty="0" smtClean="0"/>
              <a:t>TANULÁSI EREDMÉNYEK</a:t>
            </a:r>
          </a:p>
        </p:txBody>
      </p:sp>
      <p:pic>
        <p:nvPicPr>
          <p:cNvPr id="13318" name="Picture 8" descr="http://diglit.sd62.bc.ca/files/2013/07/learning_outcome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8325" y="3697288"/>
            <a:ext cx="6486525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Szövegdoboz 2"/>
          <p:cNvSpPr txBox="1">
            <a:spLocks noChangeArrowheads="1"/>
          </p:cNvSpPr>
          <p:nvPr/>
        </p:nvSpPr>
        <p:spPr bwMode="auto">
          <a:xfrm>
            <a:off x="1259632" y="1916832"/>
            <a:ext cx="7631112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spcBef>
                <a:spcPct val="20000"/>
              </a:spcBef>
              <a:spcAft>
                <a:spcPct val="20000"/>
              </a:spcAft>
              <a:buFont typeface="Wingdings 2" pitchFamily="18" charset="2"/>
              <a:buBlip>
                <a:blip r:embed="rId3"/>
              </a:buBlip>
            </a:pPr>
            <a:r>
              <a:rPr lang="hu-HU" altLang="hu-HU" sz="2000" dirty="0">
                <a:solidFill>
                  <a:srgbClr val="39188A"/>
                </a:solidFill>
              </a:rPr>
              <a:t> jobban összhangba kerülhetnek </a:t>
            </a:r>
            <a:r>
              <a:rPr lang="hu-HU" sz="2000" dirty="0">
                <a:solidFill>
                  <a:srgbClr val="39188A"/>
                </a:solidFill>
                <a:ea typeface="Times New Roman" pitchFamily="18" charset="0"/>
              </a:rPr>
              <a:t>a </a:t>
            </a:r>
            <a:r>
              <a:rPr lang="hu-HU" sz="2000" dirty="0">
                <a:solidFill>
                  <a:srgbClr val="FF0000"/>
                </a:solidFill>
                <a:ea typeface="Times New Roman" pitchFamily="18" charset="0"/>
              </a:rPr>
              <a:t>munkaerőpiac</a:t>
            </a:r>
            <a:r>
              <a:rPr lang="hu-HU" sz="2000" dirty="0">
                <a:solidFill>
                  <a:srgbClr val="39188A"/>
                </a:solidFill>
                <a:ea typeface="Times New Roman" pitchFamily="18" charset="0"/>
              </a:rPr>
              <a:t> (tudás, készségek és kompetenciák iránti) </a:t>
            </a:r>
            <a:r>
              <a:rPr lang="hu-HU" sz="2000" dirty="0">
                <a:solidFill>
                  <a:srgbClr val="FF0000"/>
                </a:solidFill>
                <a:ea typeface="Times New Roman" pitchFamily="18" charset="0"/>
              </a:rPr>
              <a:t>szükségletei</a:t>
            </a:r>
            <a:r>
              <a:rPr lang="hu-HU" sz="2000" dirty="0">
                <a:solidFill>
                  <a:srgbClr val="39188A"/>
                </a:solidFill>
                <a:ea typeface="Times New Roman" pitchFamily="18" charset="0"/>
              </a:rPr>
              <a:t> az oktatási és szakképzési szolgáltatásokkal; </a:t>
            </a:r>
            <a:endParaRPr lang="hu-HU" sz="2000" dirty="0" smtClean="0">
              <a:solidFill>
                <a:srgbClr val="39188A"/>
              </a:solidFill>
              <a:ea typeface="Times New Roman" pitchFamily="18" charset="0"/>
            </a:endParaRPr>
          </a:p>
          <a:p>
            <a:pPr algn="just" eaLnBrk="1" hangingPunct="1">
              <a:spcBef>
                <a:spcPct val="20000"/>
              </a:spcBef>
              <a:spcAft>
                <a:spcPct val="20000"/>
              </a:spcAft>
              <a:buFont typeface="Wingdings 2" pitchFamily="18" charset="2"/>
              <a:buBlip>
                <a:blip r:embed="rId3"/>
              </a:buBlip>
            </a:pPr>
            <a:r>
              <a:rPr lang="hu-HU" altLang="hu-HU" sz="2000" dirty="0" smtClean="0">
                <a:solidFill>
                  <a:srgbClr val="39188A"/>
                </a:solidFill>
              </a:rPr>
              <a:t> </a:t>
            </a:r>
            <a:r>
              <a:rPr lang="hu-HU" sz="2000" dirty="0">
                <a:solidFill>
                  <a:srgbClr val="39188A"/>
                </a:solidFill>
                <a:cs typeface="Times New Roman" pitchFamily="18" charset="0"/>
              </a:rPr>
              <a:t>könnyebbé válik a </a:t>
            </a:r>
            <a:r>
              <a:rPr lang="hu-HU" sz="2000" dirty="0">
                <a:solidFill>
                  <a:srgbClr val="FF0000"/>
                </a:solidFill>
                <a:cs typeface="Times New Roman" pitchFamily="18" charset="0"/>
              </a:rPr>
              <a:t>nem-formális és az informális tanulás elismerése; </a:t>
            </a:r>
            <a:endParaRPr lang="hu-HU" sz="2000" dirty="0" smtClean="0">
              <a:solidFill>
                <a:srgbClr val="FF0000"/>
              </a:solidFill>
              <a:cs typeface="Times New Roman" pitchFamily="18" charset="0"/>
            </a:endParaRPr>
          </a:p>
          <a:p>
            <a:pPr algn="just" eaLnBrk="1" hangingPunct="1">
              <a:spcBef>
                <a:spcPct val="20000"/>
              </a:spcBef>
              <a:spcAft>
                <a:spcPct val="20000"/>
              </a:spcAft>
              <a:buFontTx/>
              <a:buBlip>
                <a:blip r:embed="rId3"/>
              </a:buBlip>
            </a:pPr>
            <a:r>
              <a:rPr lang="hu-HU" sz="2000" dirty="0" smtClean="0">
                <a:solidFill>
                  <a:srgbClr val="39188A"/>
                </a:solidFill>
                <a:cs typeface="Times New Roman" pitchFamily="18" charset="0"/>
              </a:rPr>
              <a:t> </a:t>
            </a:r>
            <a:r>
              <a:rPr lang="hu-HU" sz="2000" dirty="0">
                <a:solidFill>
                  <a:srgbClr val="39188A"/>
                </a:solidFill>
                <a:cs typeface="Times New Roman" pitchFamily="18" charset="0"/>
              </a:rPr>
              <a:t>könnyebbé válik a képesítések átvitele és felhasználása </a:t>
            </a:r>
            <a:r>
              <a:rPr lang="hu-HU" sz="2000" dirty="0">
                <a:solidFill>
                  <a:srgbClr val="FF0000"/>
                </a:solidFill>
                <a:cs typeface="Times New Roman" pitchFamily="18" charset="0"/>
              </a:rPr>
              <a:t>különböző </a:t>
            </a:r>
            <a:r>
              <a:rPr lang="hu-HU" sz="2000" dirty="0" smtClean="0">
                <a:solidFill>
                  <a:srgbClr val="FF0000"/>
                </a:solidFill>
                <a:cs typeface="Times New Roman" pitchFamily="18" charset="0"/>
              </a:rPr>
              <a:t>képzési szintek és formák között</a:t>
            </a:r>
            <a:r>
              <a:rPr lang="hu-HU" sz="2000" dirty="0" smtClean="0">
                <a:solidFill>
                  <a:srgbClr val="39188A"/>
                </a:solidFill>
                <a:cs typeface="Times New Roman" pitchFamily="18" charset="0"/>
              </a:rPr>
              <a:t>;</a:t>
            </a:r>
          </a:p>
          <a:p>
            <a:pPr algn="just" eaLnBrk="1" hangingPunct="1">
              <a:spcBef>
                <a:spcPct val="20000"/>
              </a:spcBef>
              <a:spcAft>
                <a:spcPct val="20000"/>
              </a:spcAft>
              <a:buFontTx/>
              <a:buBlip>
                <a:blip r:embed="rId3"/>
              </a:buBlip>
            </a:pPr>
            <a:r>
              <a:rPr lang="hu-HU" sz="2000" dirty="0" smtClean="0">
                <a:solidFill>
                  <a:srgbClr val="39188A"/>
                </a:solidFill>
                <a:cs typeface="Times New Roman" pitchFamily="18" charset="0"/>
              </a:rPr>
              <a:t> </a:t>
            </a:r>
            <a:r>
              <a:rPr lang="hu-HU" sz="2000" dirty="0">
                <a:solidFill>
                  <a:srgbClr val="FF0000"/>
                </a:solidFill>
                <a:cs typeface="Times New Roman" pitchFamily="18" charset="0"/>
              </a:rPr>
              <a:t>következetesebbé</a:t>
            </a:r>
            <a:r>
              <a:rPr lang="hu-HU" sz="2000" dirty="0">
                <a:solidFill>
                  <a:srgbClr val="39188A"/>
                </a:solidFill>
                <a:cs typeface="Times New Roman" pitchFamily="18" charset="0"/>
              </a:rPr>
              <a:t>, átgondoltabbá teszi a képzés tervezését, a képzési program kivitelezését, a követelmények meghatározását;</a:t>
            </a:r>
          </a:p>
          <a:p>
            <a:pPr algn="just" eaLnBrk="1" hangingPunct="1">
              <a:spcBef>
                <a:spcPct val="20000"/>
              </a:spcBef>
              <a:spcAft>
                <a:spcPct val="20000"/>
              </a:spcAft>
              <a:buFontTx/>
              <a:buBlip>
                <a:blip r:embed="rId3"/>
              </a:buBlip>
            </a:pPr>
            <a:r>
              <a:rPr lang="hu-HU" sz="2000" dirty="0">
                <a:solidFill>
                  <a:srgbClr val="39188A"/>
                </a:solidFill>
                <a:cs typeface="Times New Roman" pitchFamily="18" charset="0"/>
              </a:rPr>
              <a:t> </a:t>
            </a:r>
            <a:r>
              <a:rPr lang="hu-HU" sz="2000" dirty="0">
                <a:solidFill>
                  <a:srgbClr val="FF0000"/>
                </a:solidFill>
                <a:cs typeface="Times New Roman" pitchFamily="18" charset="0"/>
              </a:rPr>
              <a:t>támogatja </a:t>
            </a:r>
            <a:r>
              <a:rPr lang="hu-HU" sz="2000" dirty="0" smtClean="0">
                <a:solidFill>
                  <a:srgbClr val="FB031B"/>
                </a:solidFill>
              </a:rPr>
              <a:t>a </a:t>
            </a:r>
            <a:r>
              <a:rPr lang="hu-HU" sz="2000" dirty="0">
                <a:solidFill>
                  <a:srgbClr val="FB031B"/>
                </a:solidFill>
              </a:rPr>
              <a:t>tanulási és/vagy munkavállalási célú mobilitást</a:t>
            </a:r>
            <a:r>
              <a:rPr lang="hu-HU" sz="2000" dirty="0">
                <a:solidFill>
                  <a:srgbClr val="39188A"/>
                </a:solidFill>
              </a:rPr>
              <a:t>, és a más intézményekben folytatott tanulmányok elismerésének folyamata leegyszerűsödik; </a:t>
            </a:r>
            <a:endParaRPr lang="hu-HU" altLang="hu-HU" sz="2400" dirty="0">
              <a:solidFill>
                <a:srgbClr val="39188A"/>
              </a:solidFill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115617" y="94531"/>
            <a:ext cx="7920880" cy="107721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hu-HU" altLang="hu-HU" sz="3200" b="1" dirty="0" smtClean="0"/>
              <a:t>A TANULÁSI EREDMÉNY ALAPÚ GONDOLKODÁS ELŐNYEI</a:t>
            </a:r>
            <a:endParaRPr lang="hu-HU" altLang="hu-H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6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6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66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66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övegdoboz 8"/>
          <p:cNvSpPr txBox="1"/>
          <p:nvPr/>
        </p:nvSpPr>
        <p:spPr>
          <a:xfrm>
            <a:off x="1475656" y="188640"/>
            <a:ext cx="7272808" cy="156966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hu-HU" altLang="hu-HU" sz="3200" b="1" dirty="0" smtClean="0"/>
              <a:t>A TANULÁSI EREDMÉNY ALAPÚ GONDOLKODÁS  ALKALMAZÁSI LEHETŐSÉGEI</a:t>
            </a:r>
          </a:p>
        </p:txBody>
      </p:sp>
      <p:sp>
        <p:nvSpPr>
          <p:cNvPr id="7" name="Téglalap 3"/>
          <p:cNvSpPr>
            <a:spLocks noChangeArrowheads="1"/>
          </p:cNvSpPr>
          <p:nvPr/>
        </p:nvSpPr>
        <p:spPr bwMode="auto">
          <a:xfrm>
            <a:off x="1259632" y="2060848"/>
            <a:ext cx="7632848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eaLnBrk="1" hangingPunct="1">
              <a:lnSpc>
                <a:spcPct val="150000"/>
              </a:lnSpc>
              <a:buBlip>
                <a:blip r:embed="rId3"/>
              </a:buBlip>
            </a:pPr>
            <a:r>
              <a:rPr lang="hu-HU" altLang="hu-HU" sz="2400" dirty="0" smtClean="0">
                <a:solidFill>
                  <a:srgbClr val="39188A"/>
                </a:solidFill>
              </a:rPr>
              <a:t>Szakmai programkövetelmények fejlesztése</a:t>
            </a:r>
          </a:p>
          <a:p>
            <a:pPr marL="342900" indent="-342900" eaLnBrk="1" hangingPunct="1">
              <a:lnSpc>
                <a:spcPct val="150000"/>
              </a:lnSpc>
              <a:buBlip>
                <a:blip r:embed="rId3"/>
              </a:buBlip>
            </a:pPr>
            <a:r>
              <a:rPr lang="hu-HU" altLang="hu-HU" sz="2400" dirty="0" smtClean="0">
                <a:solidFill>
                  <a:srgbClr val="39188A"/>
                </a:solidFill>
              </a:rPr>
              <a:t>Képzési </a:t>
            </a:r>
            <a:r>
              <a:rPr lang="hu-HU" altLang="hu-HU" sz="2400" dirty="0">
                <a:solidFill>
                  <a:srgbClr val="39188A"/>
                </a:solidFill>
              </a:rPr>
              <a:t>programok </a:t>
            </a:r>
            <a:r>
              <a:rPr lang="hu-HU" altLang="hu-HU" sz="2400" dirty="0" smtClean="0">
                <a:solidFill>
                  <a:srgbClr val="39188A"/>
                </a:solidFill>
              </a:rPr>
              <a:t>fejlesztése</a:t>
            </a:r>
            <a:endParaRPr lang="hu-HU" altLang="hu-HU" sz="2400" dirty="0">
              <a:solidFill>
                <a:srgbClr val="39188A"/>
              </a:solidFill>
            </a:endParaRPr>
          </a:p>
          <a:p>
            <a:pPr marL="342900" indent="-342900" eaLnBrk="1" hangingPunct="1">
              <a:lnSpc>
                <a:spcPct val="150000"/>
              </a:lnSpc>
              <a:buBlip>
                <a:blip r:embed="rId3"/>
              </a:buBlip>
            </a:pPr>
            <a:r>
              <a:rPr lang="hu-HU" altLang="hu-HU" sz="2400" dirty="0" smtClean="0">
                <a:solidFill>
                  <a:srgbClr val="39188A"/>
                </a:solidFill>
              </a:rPr>
              <a:t>A képzésben résztvevők teljesítményének mérés-értékelése</a:t>
            </a:r>
          </a:p>
          <a:p>
            <a:pPr marL="342900" indent="-342900" eaLnBrk="1" hangingPunct="1">
              <a:lnSpc>
                <a:spcPct val="150000"/>
              </a:lnSpc>
              <a:buBlip>
                <a:blip r:embed="rId3"/>
              </a:buBlip>
            </a:pPr>
            <a:r>
              <a:rPr lang="hu-HU" altLang="hu-HU" sz="2400" dirty="0" smtClean="0">
                <a:solidFill>
                  <a:srgbClr val="39188A"/>
                </a:solidFill>
              </a:rPr>
              <a:t>Előzetes tudás felmérése és beszámítása</a:t>
            </a:r>
            <a:endParaRPr lang="hu-HU" altLang="hu-HU" sz="2400" dirty="0">
              <a:solidFill>
                <a:srgbClr val="39188A"/>
              </a:solidFill>
            </a:endParaRPr>
          </a:p>
          <a:p>
            <a:pPr marL="342900" indent="-342900" eaLnBrk="1" hangingPunct="1">
              <a:lnSpc>
                <a:spcPct val="150000"/>
              </a:lnSpc>
              <a:buBlip>
                <a:blip r:embed="rId3"/>
              </a:buBlip>
            </a:pPr>
            <a:r>
              <a:rPr lang="hu-HU" altLang="hu-HU" sz="2400" dirty="0" err="1" smtClean="0">
                <a:solidFill>
                  <a:srgbClr val="39188A"/>
                </a:solidFill>
              </a:rPr>
              <a:t>MKKR-be</a:t>
            </a:r>
            <a:r>
              <a:rPr lang="hu-HU" altLang="hu-HU" sz="2400" dirty="0" smtClean="0">
                <a:solidFill>
                  <a:srgbClr val="39188A"/>
                </a:solidFill>
              </a:rPr>
              <a:t> történő besorolás</a:t>
            </a:r>
            <a:endParaRPr lang="hu-HU" altLang="hu-HU" sz="2400" dirty="0">
              <a:solidFill>
                <a:srgbClr val="39188A"/>
              </a:solidFill>
            </a:endParaRPr>
          </a:p>
          <a:p>
            <a:pPr marL="342900" indent="-342900" eaLnBrk="1" hangingPunct="1">
              <a:lnSpc>
                <a:spcPct val="150000"/>
              </a:lnSpc>
              <a:buBlip>
                <a:blip r:embed="rId3"/>
              </a:buBlip>
            </a:pPr>
            <a:r>
              <a:rPr lang="hu-HU" altLang="hu-HU" sz="2400" dirty="0">
                <a:solidFill>
                  <a:srgbClr val="39188A"/>
                </a:solidFill>
              </a:rPr>
              <a:t>Mobilitási programok </a:t>
            </a:r>
            <a:r>
              <a:rPr lang="hu-HU" altLang="hu-HU" sz="2400" dirty="0" smtClean="0">
                <a:solidFill>
                  <a:srgbClr val="39188A"/>
                </a:solidFill>
              </a:rPr>
              <a:t>kialakítása</a:t>
            </a:r>
            <a:endParaRPr lang="hu-HU" altLang="hu-HU" sz="2400" dirty="0">
              <a:solidFill>
                <a:srgbClr val="39188A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Szövegdoboz 2"/>
          <p:cNvSpPr txBox="1">
            <a:spLocks noChangeArrowheads="1"/>
          </p:cNvSpPr>
          <p:nvPr/>
        </p:nvSpPr>
        <p:spPr bwMode="auto">
          <a:xfrm>
            <a:off x="1306513" y="1628775"/>
            <a:ext cx="7513959" cy="3933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1" hangingPunct="1">
              <a:spcBef>
                <a:spcPct val="20000"/>
              </a:spcBef>
              <a:spcAft>
                <a:spcPct val="20000"/>
              </a:spcAft>
              <a:buFontTx/>
              <a:buBlip>
                <a:blip r:embed="rId3"/>
              </a:buBlip>
            </a:pPr>
            <a:r>
              <a:rPr lang="hu-HU" altLang="hu-HU" sz="2000" b="1" dirty="0">
                <a:solidFill>
                  <a:srgbClr val="39188A"/>
                </a:solidFill>
              </a:rPr>
              <a:t> </a:t>
            </a:r>
            <a:r>
              <a:rPr lang="hu-HU" altLang="hu-HU" sz="2400" dirty="0" smtClean="0">
                <a:solidFill>
                  <a:srgbClr val="39188A"/>
                </a:solidFill>
              </a:rPr>
              <a:t>szakképesítés/modul</a:t>
            </a:r>
            <a:endParaRPr lang="hu-HU" altLang="hu-HU" sz="2400" dirty="0">
              <a:solidFill>
                <a:srgbClr val="39188A"/>
              </a:solidFill>
            </a:endParaRPr>
          </a:p>
          <a:p>
            <a:pPr algn="just" eaLnBrk="1" hangingPunct="1">
              <a:spcBef>
                <a:spcPct val="20000"/>
              </a:spcBef>
              <a:spcAft>
                <a:spcPct val="20000"/>
              </a:spcAft>
              <a:buFontTx/>
              <a:buBlip>
                <a:blip r:embed="rId3"/>
              </a:buBlip>
            </a:pPr>
            <a:r>
              <a:rPr lang="hu-HU" altLang="hu-HU" sz="2400" dirty="0">
                <a:solidFill>
                  <a:srgbClr val="39188A"/>
                </a:solidFill>
              </a:rPr>
              <a:t> </a:t>
            </a:r>
            <a:r>
              <a:rPr lang="hu-HU" altLang="hu-HU" sz="2400" dirty="0" smtClean="0">
                <a:solidFill>
                  <a:srgbClr val="39188A"/>
                </a:solidFill>
              </a:rPr>
              <a:t> </a:t>
            </a:r>
            <a:r>
              <a:rPr lang="hu-HU" altLang="hu-HU" sz="2400" dirty="0">
                <a:solidFill>
                  <a:srgbClr val="39188A"/>
                </a:solidFill>
              </a:rPr>
              <a:t>világos, egyértelmű megfogalmazás</a:t>
            </a:r>
          </a:p>
          <a:p>
            <a:pPr algn="just" eaLnBrk="1" hangingPunct="1">
              <a:spcBef>
                <a:spcPct val="20000"/>
              </a:spcBef>
              <a:spcAft>
                <a:spcPct val="20000"/>
              </a:spcAft>
              <a:buFontTx/>
              <a:buBlip>
                <a:blip r:embed="rId3"/>
              </a:buBlip>
            </a:pPr>
            <a:r>
              <a:rPr lang="hu-HU" altLang="hu-HU" sz="2400" dirty="0">
                <a:solidFill>
                  <a:srgbClr val="39188A"/>
                </a:solidFill>
              </a:rPr>
              <a:t> aktív, jól érthető igék használata </a:t>
            </a:r>
          </a:p>
          <a:p>
            <a:pPr algn="just" eaLnBrk="1" hangingPunct="1">
              <a:spcBef>
                <a:spcPct val="20000"/>
              </a:spcBef>
              <a:spcAft>
                <a:spcPct val="20000"/>
              </a:spcAft>
              <a:buFontTx/>
              <a:buBlip>
                <a:blip r:embed="rId3"/>
              </a:buBlip>
            </a:pPr>
            <a:r>
              <a:rPr lang="hu-HU" altLang="hu-HU" sz="2400" dirty="0">
                <a:solidFill>
                  <a:srgbClr val="39188A"/>
                </a:solidFill>
              </a:rPr>
              <a:t> az igék mérhető vagy megfigyelhető cselekvéseket írjanak le</a:t>
            </a:r>
          </a:p>
          <a:p>
            <a:pPr algn="just" eaLnBrk="1" hangingPunct="1">
              <a:spcBef>
                <a:spcPct val="20000"/>
              </a:spcBef>
              <a:spcAft>
                <a:spcPct val="20000"/>
              </a:spcAft>
              <a:buFontTx/>
              <a:buBlip>
                <a:blip r:embed="rId3"/>
              </a:buBlip>
            </a:pPr>
            <a:r>
              <a:rPr lang="hu-HU" altLang="hu-HU" sz="2400" dirty="0">
                <a:solidFill>
                  <a:srgbClr val="39188A"/>
                </a:solidFill>
              </a:rPr>
              <a:t> illeszkedés a kimeneti követelményhez</a:t>
            </a:r>
          </a:p>
          <a:p>
            <a:pPr algn="just" eaLnBrk="1" hangingPunct="1">
              <a:spcBef>
                <a:spcPct val="20000"/>
              </a:spcBef>
              <a:spcAft>
                <a:spcPct val="20000"/>
              </a:spcAft>
              <a:buFontTx/>
              <a:buBlip>
                <a:blip r:embed="rId3"/>
              </a:buBlip>
            </a:pPr>
            <a:r>
              <a:rPr lang="hu-HU" altLang="hu-HU" sz="2400" dirty="0">
                <a:solidFill>
                  <a:srgbClr val="39188A"/>
                </a:solidFill>
              </a:rPr>
              <a:t> eredmény központúság</a:t>
            </a:r>
          </a:p>
          <a:p>
            <a:pPr algn="just" eaLnBrk="1" hangingPunct="1">
              <a:spcBef>
                <a:spcPct val="20000"/>
              </a:spcBef>
              <a:spcAft>
                <a:spcPct val="20000"/>
              </a:spcAft>
              <a:buFontTx/>
              <a:buBlip>
                <a:blip r:embed="rId3"/>
              </a:buBlip>
            </a:pPr>
            <a:r>
              <a:rPr lang="hu-HU" altLang="hu-HU" sz="2400" dirty="0">
                <a:solidFill>
                  <a:srgbClr val="39188A"/>
                </a:solidFill>
              </a:rPr>
              <a:t> munkatevékenység alapúság</a:t>
            </a:r>
          </a:p>
        </p:txBody>
      </p:sp>
      <p:sp>
        <p:nvSpPr>
          <p:cNvPr id="9" name="Szövegdoboz 8"/>
          <p:cNvSpPr txBox="1"/>
          <p:nvPr/>
        </p:nvSpPr>
        <p:spPr>
          <a:xfrm>
            <a:off x="1409701" y="94531"/>
            <a:ext cx="7272807" cy="107721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hu-HU" altLang="hu-H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TANULÁSI EREDMÉNYEK LEÍRÁSÁNAK ALAPELVEI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6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6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66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66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66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66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66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66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Szövegdoboz 2"/>
          <p:cNvSpPr txBox="1">
            <a:spLocks noChangeArrowheads="1"/>
          </p:cNvSpPr>
          <p:nvPr/>
        </p:nvSpPr>
        <p:spPr bwMode="auto">
          <a:xfrm>
            <a:off x="1417638" y="2276475"/>
            <a:ext cx="7424737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spcBef>
                <a:spcPct val="20000"/>
              </a:spcBef>
              <a:spcAft>
                <a:spcPct val="20000"/>
              </a:spcAft>
              <a:buFontTx/>
              <a:buBlip>
                <a:blip r:embed="rId3"/>
              </a:buBlip>
            </a:pPr>
            <a:r>
              <a:rPr lang="hu-HU" altLang="hu-HU" sz="2000" b="1" dirty="0">
                <a:solidFill>
                  <a:srgbClr val="39188A"/>
                </a:solidFill>
              </a:rPr>
              <a:t> </a:t>
            </a:r>
            <a:r>
              <a:rPr lang="hu-HU" altLang="hu-HU" sz="2400" dirty="0">
                <a:solidFill>
                  <a:srgbClr val="39188A"/>
                </a:solidFill>
              </a:rPr>
              <a:t>aktív igék meghatározása és kontextusba helyezése</a:t>
            </a:r>
          </a:p>
          <a:p>
            <a:pPr algn="just" eaLnBrk="1" hangingPunct="1">
              <a:spcBef>
                <a:spcPct val="20000"/>
              </a:spcBef>
              <a:spcAft>
                <a:spcPct val="20000"/>
              </a:spcAft>
              <a:buFontTx/>
              <a:buBlip>
                <a:blip r:embed="rId3"/>
              </a:buBlip>
            </a:pPr>
            <a:r>
              <a:rPr lang="hu-HU" altLang="hu-HU" sz="2400" dirty="0">
                <a:solidFill>
                  <a:srgbClr val="39188A"/>
                </a:solidFill>
              </a:rPr>
              <a:t> a tanulási eredmények szintjének megjelölése</a:t>
            </a:r>
          </a:p>
          <a:p>
            <a:pPr algn="just" eaLnBrk="1" hangingPunct="1">
              <a:spcBef>
                <a:spcPct val="20000"/>
              </a:spcBef>
              <a:spcAft>
                <a:spcPct val="20000"/>
              </a:spcAft>
              <a:buFontTx/>
              <a:buBlip>
                <a:blip r:embed="rId3"/>
              </a:buBlip>
            </a:pPr>
            <a:r>
              <a:rPr lang="hu-HU" altLang="hu-HU" sz="2400" dirty="0">
                <a:solidFill>
                  <a:srgbClr val="39188A"/>
                </a:solidFill>
              </a:rPr>
              <a:t> a nem egyértelmű, általános meghatározások mellőzése</a:t>
            </a:r>
          </a:p>
          <a:p>
            <a:pPr algn="just" eaLnBrk="1" hangingPunct="1">
              <a:spcBef>
                <a:spcPct val="20000"/>
              </a:spcBef>
              <a:spcAft>
                <a:spcPct val="20000"/>
              </a:spcAft>
              <a:buFontTx/>
              <a:buBlip>
                <a:blip r:embed="rId3"/>
              </a:buBlip>
            </a:pPr>
            <a:r>
              <a:rPr lang="hu-HU" altLang="hu-HU" sz="2400" dirty="0">
                <a:solidFill>
                  <a:srgbClr val="39188A"/>
                </a:solidFill>
              </a:rPr>
              <a:t> </a:t>
            </a:r>
            <a:r>
              <a:rPr lang="hu-HU" altLang="hu-HU" sz="2400" dirty="0" smtClean="0">
                <a:solidFill>
                  <a:srgbClr val="39188A"/>
                </a:solidFill>
              </a:rPr>
              <a:t>minimálisan elvárt </a:t>
            </a:r>
            <a:r>
              <a:rPr lang="hu-HU" altLang="hu-HU" sz="2400" dirty="0">
                <a:solidFill>
                  <a:srgbClr val="39188A"/>
                </a:solidFill>
              </a:rPr>
              <a:t>tudásszint meghatározása</a:t>
            </a:r>
          </a:p>
          <a:p>
            <a:pPr algn="just" eaLnBrk="1" hangingPunct="1">
              <a:spcBef>
                <a:spcPct val="20000"/>
              </a:spcBef>
              <a:spcAft>
                <a:spcPct val="20000"/>
              </a:spcAft>
              <a:buFontTx/>
              <a:buBlip>
                <a:blip r:embed="rId3"/>
              </a:buBlip>
            </a:pPr>
            <a:r>
              <a:rPr lang="hu-HU" altLang="hu-HU" sz="2400" dirty="0">
                <a:solidFill>
                  <a:srgbClr val="39188A"/>
                </a:solidFill>
              </a:rPr>
              <a:t> a </a:t>
            </a:r>
            <a:r>
              <a:rPr lang="hu-HU" altLang="hu-HU" sz="2400" dirty="0" smtClean="0">
                <a:solidFill>
                  <a:srgbClr val="39188A"/>
                </a:solidFill>
              </a:rPr>
              <a:t>képzésben résztvevő </a:t>
            </a:r>
            <a:r>
              <a:rPr lang="hu-HU" altLang="hu-HU" sz="2400" dirty="0">
                <a:solidFill>
                  <a:srgbClr val="39188A"/>
                </a:solidFill>
              </a:rPr>
              <a:t>szempontjából</a:t>
            </a:r>
          </a:p>
        </p:txBody>
      </p:sp>
      <p:sp>
        <p:nvSpPr>
          <p:cNvPr id="9" name="Szövegdoboz 8"/>
          <p:cNvSpPr txBox="1"/>
          <p:nvPr/>
        </p:nvSpPr>
        <p:spPr>
          <a:xfrm>
            <a:off x="1409701" y="94531"/>
            <a:ext cx="7272807" cy="107721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hu-HU" altLang="hu-H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TANULÁSI EREDMÉNYEK LEÍRÁSÁNAK ALAPELVEI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6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6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66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66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övegdoboz 8"/>
          <p:cNvSpPr txBox="1"/>
          <p:nvPr/>
        </p:nvSpPr>
        <p:spPr>
          <a:xfrm>
            <a:off x="1445654" y="196540"/>
            <a:ext cx="7272808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hu-HU" altLang="hu-HU" sz="3200" b="1" dirty="0" smtClean="0"/>
              <a:t>TANULÁSI EREDMÉNYEK</a:t>
            </a:r>
          </a:p>
        </p:txBody>
      </p:sp>
      <p:sp>
        <p:nvSpPr>
          <p:cNvPr id="5" name="Szövegdoboz 2"/>
          <p:cNvSpPr txBox="1">
            <a:spLocks noChangeArrowheads="1"/>
          </p:cNvSpPr>
          <p:nvPr/>
        </p:nvSpPr>
        <p:spPr bwMode="auto">
          <a:xfrm>
            <a:off x="1403648" y="1052736"/>
            <a:ext cx="734377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ts val="1200"/>
              </a:spcBef>
              <a:spcAft>
                <a:spcPts val="600"/>
              </a:spcAft>
            </a:pPr>
            <a:r>
              <a:rPr lang="hu-HU" altLang="hu-HU" sz="2400" dirty="0">
                <a:solidFill>
                  <a:srgbClr val="39188A"/>
                </a:solidFill>
              </a:rPr>
              <a:t>A tanulási eredményeket és a tanulási egységeket az EKKR/</a:t>
            </a:r>
            <a:r>
              <a:rPr lang="hu-HU" altLang="hu-HU" sz="2400" dirty="0" err="1">
                <a:solidFill>
                  <a:srgbClr val="39188A"/>
                </a:solidFill>
              </a:rPr>
              <a:t>MKKR-hez</a:t>
            </a:r>
            <a:r>
              <a:rPr lang="hu-HU" altLang="hu-HU" sz="2400" dirty="0">
                <a:solidFill>
                  <a:srgbClr val="39188A"/>
                </a:solidFill>
              </a:rPr>
              <a:t> illeszkedő </a:t>
            </a:r>
            <a:r>
              <a:rPr lang="hu-HU" altLang="hu-HU" sz="2400" dirty="0" smtClean="0">
                <a:solidFill>
                  <a:srgbClr val="FF0000"/>
                </a:solidFill>
              </a:rPr>
              <a:t>tudás+készég+attitűd+felelősség/autonómia</a:t>
            </a:r>
            <a:r>
              <a:rPr lang="hu-HU" altLang="hu-HU" sz="2400" dirty="0" smtClean="0">
                <a:solidFill>
                  <a:srgbClr val="39188A"/>
                </a:solidFill>
              </a:rPr>
              <a:t> </a:t>
            </a:r>
            <a:r>
              <a:rPr lang="hu-HU" altLang="hu-HU" sz="2400" dirty="0">
                <a:solidFill>
                  <a:srgbClr val="39188A"/>
                </a:solidFill>
              </a:rPr>
              <a:t>rendszerében érdemes leírni és definiálni. </a:t>
            </a:r>
          </a:p>
        </p:txBody>
      </p:sp>
      <p:graphicFrame>
        <p:nvGraphicFramePr>
          <p:cNvPr id="6" name="Group 128"/>
          <p:cNvGraphicFramePr>
            <a:graphicFrameLocks noGrp="1"/>
          </p:cNvGraphicFramePr>
          <p:nvPr/>
        </p:nvGraphicFramePr>
        <p:xfrm>
          <a:off x="971599" y="2780928"/>
          <a:ext cx="7992617" cy="3840654"/>
        </p:xfrm>
        <a:graphic>
          <a:graphicData uri="http://schemas.openxmlformats.org/drawingml/2006/table">
            <a:tbl>
              <a:tblPr/>
              <a:tblGrid>
                <a:gridCol w="879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6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865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399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796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01194">
                <a:tc rowSpan="2">
                  <a:txBody>
                    <a:bodyPr/>
                    <a:lstStyle>
                      <a:lvl1pPr eaLnBrk="0" hangingPunct="0">
                        <a:spcBef>
                          <a:spcPts val="6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1pPr>
                      <a:lvl2pPr eaLnBrk="0" hangingPunct="0">
                        <a:spcBef>
                          <a:spcPts val="550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defRPr sz="24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X modul</a:t>
                      </a:r>
                      <a:endParaRPr kumimoji="0" lang="hu-HU" altLang="hu-H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6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1pPr>
                      <a:lvl2pPr eaLnBrk="0" hangingPunct="0">
                        <a:spcBef>
                          <a:spcPts val="550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defRPr sz="24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Tudás</a:t>
                      </a:r>
                      <a:endParaRPr kumimoji="0" lang="hu-HU" altLang="hu-H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6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1pPr>
                      <a:lvl2pPr eaLnBrk="0" hangingPunct="0">
                        <a:spcBef>
                          <a:spcPts val="550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defRPr sz="24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Készség</a:t>
                      </a:r>
                      <a:endParaRPr kumimoji="0" lang="hu-HU" altLang="hu-H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Attitűd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6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1pPr>
                      <a:lvl2pPr eaLnBrk="0" hangingPunct="0">
                        <a:spcBef>
                          <a:spcPts val="550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defRPr sz="24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Autonómia, felelősség</a:t>
                      </a:r>
                      <a:endParaRPr kumimoji="0" lang="hu-HU" altLang="hu-H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5264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6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1pPr>
                      <a:lvl2pPr eaLnBrk="0" hangingPunct="0">
                        <a:spcBef>
                          <a:spcPts val="550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defRPr sz="24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A képzésben résztvevő tudja, ismeri,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érti,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azonosítja, felismeri, megnevezi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stb.</a:t>
                      </a:r>
                      <a:endParaRPr kumimoji="0" lang="hu-HU" altLang="hu-H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6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1pPr>
                      <a:lvl2pPr eaLnBrk="0" hangingPunct="0">
                        <a:spcBef>
                          <a:spcPts val="550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defRPr sz="24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A képzésben résztvevő képes…..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összeállítani, bemutatni, kezelni, betartani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stb.</a:t>
                      </a:r>
                      <a:endParaRPr kumimoji="0" lang="hu-HU" altLang="hu-H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képzésben résztvevő kész, nyitott, </a:t>
                      </a:r>
                      <a:r>
                        <a:rPr kumimoji="0" lang="hu-HU" altLang="hu-H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el-fogadja</a:t>
                      </a: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törekszik, </a:t>
                      </a:r>
                      <a:r>
                        <a:rPr kumimoji="0" lang="hu-HU" altLang="hu-H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határo-zottan</a:t>
                      </a: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stb.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600"/>
                        </a:spcBef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defRPr sz="28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1pPr>
                      <a:lvl2pPr eaLnBrk="0" hangingPunct="0">
                        <a:spcBef>
                          <a:spcPts val="550"/>
                        </a:spcBef>
                        <a:buClr>
                          <a:schemeClr val="accent1"/>
                        </a:buClr>
                        <a:buFont typeface="Verdana" panose="020B0604030504040204" pitchFamily="34" charset="0"/>
                        <a:defRPr sz="24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Clr>
                          <a:srgbClr val="0BD0D9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5A2"/>
                        </a:buClr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Gill Sans MT" panose="020B0502020104020203" pitchFamily="34" charset="-1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A képzésben résztvevő felelős/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felügyeli….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önállóan, vezetői irányítással, szokásos időtartam alatt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altLang="hu-H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stb.</a:t>
                      </a:r>
                      <a:endParaRPr kumimoji="0" lang="hu-HU" altLang="hu-H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övegdoboz 8"/>
          <p:cNvSpPr txBox="1"/>
          <p:nvPr/>
        </p:nvSpPr>
        <p:spPr>
          <a:xfrm>
            <a:off x="792935" y="0"/>
            <a:ext cx="8351065" cy="107721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hu-HU" sz="3200" b="1" dirty="0" smtClean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A TANULÁSI EREDMÉNYEK MEGFOGALMAZÁSA</a:t>
            </a:r>
            <a:endParaRPr lang="hu-HU" sz="3200" b="1" dirty="0">
              <a:solidFill>
                <a:schemeClr val="tx1"/>
              </a:solidFill>
              <a:latin typeface="Arial" charset="0"/>
              <a:cs typeface="Times New Roman" pitchFamily="18" charset="0"/>
            </a:endParaRPr>
          </a:p>
        </p:txBody>
      </p:sp>
      <p:graphicFrame>
        <p:nvGraphicFramePr>
          <p:cNvPr id="8" name="Tartalom helye 8"/>
          <p:cNvGraphicFramePr>
            <a:graphicFrameLocks/>
          </p:cNvGraphicFramePr>
          <p:nvPr/>
        </p:nvGraphicFramePr>
        <p:xfrm>
          <a:off x="251520" y="1412875"/>
          <a:ext cx="8784530" cy="5408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723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56158">
                <a:tc>
                  <a:txBody>
                    <a:bodyPr/>
                    <a:lstStyle/>
                    <a:p>
                      <a:r>
                        <a:rPr lang="hu-HU" sz="2000" dirty="0" smtClean="0">
                          <a:latin typeface="Arial" pitchFamily="34" charset="0"/>
                          <a:cs typeface="Arial" pitchFamily="34" charset="0"/>
                        </a:rPr>
                        <a:t>Tudás (kognitív)</a:t>
                      </a:r>
                      <a:endParaRPr lang="hu-HU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2000" b="0" i="0" u="none" strike="noStrike" kern="1200" baseline="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Ismeret jellegű elemek, egy munkaterülethez kapcsolódó tények, elvek, elméletek összessége, jellemzően a szakmai ismeretek birtoklása tartozik ide. </a:t>
                      </a:r>
                    </a:p>
                  </a:txBody>
                  <a:tcPr marL="91435" marR="91435" marT="45722" marB="4572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96253">
                <a:tc>
                  <a:txBody>
                    <a:bodyPr/>
                    <a:lstStyle/>
                    <a:p>
                      <a:r>
                        <a:rPr lang="hu-HU" sz="2000" dirty="0" smtClean="0">
                          <a:solidFill>
                            <a:srgbClr val="39188A"/>
                          </a:solidFill>
                          <a:latin typeface="Arial" pitchFamily="34" charset="0"/>
                          <a:cs typeface="Arial" pitchFamily="34" charset="0"/>
                        </a:rPr>
                        <a:t>Képesség</a:t>
                      </a:r>
                      <a:endParaRPr lang="hu-HU" sz="2000" dirty="0">
                        <a:solidFill>
                          <a:srgbClr val="39188A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2000" b="0" i="0" u="none" strike="noStrike" kern="1200" baseline="0" dirty="0" smtClean="0">
                          <a:solidFill>
                            <a:srgbClr val="39188A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 tudás alkalmazásának és a know-how használatának képessége feladatok elvégzése és problémamegoldás céljából; cselekvő szintű tudások, jellemzően a szakmai készségek, de a kézügyesség és a módszerek, anyagok, eszközök, felszerelések használata és annak módja is ide tartozik. </a:t>
                      </a:r>
                    </a:p>
                  </a:txBody>
                  <a:tcPr marL="91435" marR="91435" marT="45722" marB="4572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6205">
                <a:tc>
                  <a:txBody>
                    <a:bodyPr/>
                    <a:lstStyle/>
                    <a:p>
                      <a:r>
                        <a:rPr lang="hu-HU" sz="2000" dirty="0" smtClean="0">
                          <a:solidFill>
                            <a:srgbClr val="39188A"/>
                          </a:solidFill>
                          <a:latin typeface="Arial" pitchFamily="34" charset="0"/>
                          <a:cs typeface="Arial" pitchFamily="34" charset="0"/>
                        </a:rPr>
                        <a:t>Attitűd</a:t>
                      </a:r>
                      <a:endParaRPr lang="hu-HU" sz="2000" dirty="0">
                        <a:solidFill>
                          <a:srgbClr val="39188A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2000" b="0" i="0" u="none" strike="noStrike" kern="1200" baseline="0" dirty="0" smtClean="0">
                          <a:solidFill>
                            <a:srgbClr val="39188A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 szakmával, a munkával összefüggő felfogásbeli kérdések, a szakmai attitűdök, nézetek, viselkedési és magatartásformák, mint például: nyitott, kíváncsi, érdeklődő, hajlandó/kész valamire (pl. együttműködésre) stb. </a:t>
                      </a:r>
                    </a:p>
                  </a:txBody>
                  <a:tcPr marL="91435" marR="91435" marT="45722" marB="4572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6158">
                <a:tc>
                  <a:txBody>
                    <a:bodyPr/>
                    <a:lstStyle/>
                    <a:p>
                      <a:r>
                        <a:rPr lang="hu-HU" sz="2000" dirty="0" smtClean="0">
                          <a:solidFill>
                            <a:srgbClr val="39188A"/>
                          </a:solidFill>
                          <a:latin typeface="Arial" pitchFamily="34" charset="0"/>
                          <a:cs typeface="Arial" pitchFamily="34" charset="0"/>
                        </a:rPr>
                        <a:t>Felelősség, autonómia</a:t>
                      </a:r>
                      <a:endParaRPr lang="hu-HU" sz="2000" dirty="0">
                        <a:solidFill>
                          <a:srgbClr val="39188A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2" marB="45722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2000" b="0" i="0" u="none" strike="noStrike" kern="1200" baseline="0" dirty="0" smtClean="0">
                          <a:solidFill>
                            <a:srgbClr val="39188A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Minden tevékenységet jellemez az, hogy egy adott személy milyen önállósággal, milyen mértékű felelősségvállalással tudja végrehajtani. </a:t>
                      </a:r>
                    </a:p>
                  </a:txBody>
                  <a:tcPr marL="91435" marR="91435" marT="45722" marB="4572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övegdoboz 8"/>
          <p:cNvSpPr txBox="1"/>
          <p:nvPr/>
        </p:nvSpPr>
        <p:spPr>
          <a:xfrm>
            <a:off x="1409701" y="94531"/>
            <a:ext cx="7272807" cy="107721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hu-HU" altLang="hu-H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PÉLDA A TANULÁSI EREDMÉNYEK MEGFOGALMAZÁSÁRA</a:t>
            </a:r>
          </a:p>
        </p:txBody>
      </p:sp>
      <p:sp>
        <p:nvSpPr>
          <p:cNvPr id="4" name="Szövegdoboz 3"/>
          <p:cNvSpPr txBox="1"/>
          <p:nvPr/>
        </p:nvSpPr>
        <p:spPr>
          <a:xfrm>
            <a:off x="1403648" y="1412776"/>
            <a:ext cx="7272338" cy="56323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hu-HU" sz="2400" dirty="0" smtClean="0">
                <a:solidFill>
                  <a:srgbClr val="FB031B"/>
                </a:solidFill>
              </a:rPr>
              <a:t>Szakértői szinten ismeri a felnőttképzési és kapcsolódó jogszabályokat (tudás)</a:t>
            </a:r>
          </a:p>
          <a:p>
            <a:pPr algn="ctr">
              <a:defRPr/>
            </a:pPr>
            <a:endParaRPr lang="hu-HU" sz="2400" dirty="0" smtClean="0">
              <a:solidFill>
                <a:srgbClr val="FB031B"/>
              </a:solidFill>
            </a:endParaRPr>
          </a:p>
          <a:p>
            <a:pPr lvl="0" algn="ctr">
              <a:defRPr/>
            </a:pPr>
            <a:r>
              <a:rPr lang="hu-HU" sz="2400" dirty="0" smtClean="0">
                <a:solidFill>
                  <a:srgbClr val="00B050"/>
                </a:solidFill>
              </a:rPr>
              <a:t>Szóban és írásban egyaránt megfogalmazza a nem megfelelőség alapját képező tényállást (képesség)</a:t>
            </a:r>
          </a:p>
          <a:p>
            <a:pPr algn="ctr">
              <a:defRPr/>
            </a:pPr>
            <a:endParaRPr lang="hu-HU" sz="2400" dirty="0" smtClean="0">
              <a:solidFill>
                <a:srgbClr val="FB031B"/>
              </a:solidFill>
            </a:endParaRPr>
          </a:p>
          <a:p>
            <a:pPr algn="ctr">
              <a:defRPr/>
            </a:pPr>
            <a:endParaRPr lang="hu-H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  <a:defRPr/>
            </a:pPr>
            <a:r>
              <a:rPr lang="hu-HU" sz="2000" dirty="0">
                <a:solidFill>
                  <a:srgbClr val="3918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Aktív igékkel fogalmazzuk meg </a:t>
            </a:r>
            <a:r>
              <a:rPr lang="hu-HU" sz="2000" dirty="0" smtClean="0">
                <a:solidFill>
                  <a:srgbClr val="3918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hu-HU" sz="2000" dirty="0" smtClean="0">
                <a:solidFill>
                  <a:srgbClr val="FB03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ismeri</a:t>
            </a:r>
            <a:r>
              <a:rPr lang="hu-HU" sz="2000" dirty="0" smtClean="0">
                <a:solidFill>
                  <a:srgbClr val="3918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hu-HU" sz="20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megfogalmazza</a:t>
            </a:r>
            <a:r>
              <a:rPr lang="hu-HU" sz="2000" dirty="0" smtClean="0">
                <a:solidFill>
                  <a:srgbClr val="3918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hu-HU" sz="2000" dirty="0">
              <a:solidFill>
                <a:srgbClr val="39188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  <a:defRPr/>
            </a:pPr>
            <a:r>
              <a:rPr lang="hu-HU" sz="2000" dirty="0">
                <a:solidFill>
                  <a:srgbClr val="3918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Meghatározzuk a tanulási eredmény témakörét </a:t>
            </a:r>
            <a:r>
              <a:rPr lang="hu-HU" sz="2000" dirty="0" smtClean="0">
                <a:solidFill>
                  <a:srgbClr val="3918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hu-HU" sz="2000" dirty="0" smtClean="0">
                <a:solidFill>
                  <a:srgbClr val="FB03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jogszabályokat; </a:t>
            </a:r>
            <a:r>
              <a:rPr lang="hu-HU" sz="20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tényállást</a:t>
            </a:r>
            <a:r>
              <a:rPr lang="hu-HU" sz="2000" dirty="0" smtClean="0">
                <a:solidFill>
                  <a:srgbClr val="3918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hu-HU" sz="2000" dirty="0">
              <a:solidFill>
                <a:srgbClr val="39188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  <a:defRPr/>
            </a:pPr>
            <a:r>
              <a:rPr lang="hu-HU" sz="2000" dirty="0">
                <a:solidFill>
                  <a:srgbClr val="3918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Kontextusát, összefüggéseit </a:t>
            </a:r>
            <a:r>
              <a:rPr lang="hu-HU" sz="2000" dirty="0" smtClean="0">
                <a:solidFill>
                  <a:srgbClr val="3918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hu-HU" sz="2000" dirty="0" smtClean="0">
                <a:solidFill>
                  <a:srgbClr val="FB03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felnőttképzési és kapcsolódó, </a:t>
            </a:r>
            <a:r>
              <a:rPr lang="hu-HU" sz="20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megfelelőség alapját képező</a:t>
            </a:r>
            <a:r>
              <a:rPr lang="hu-HU" sz="2000" dirty="0" smtClean="0">
                <a:solidFill>
                  <a:srgbClr val="3918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hu-HU" sz="2000" dirty="0">
              <a:solidFill>
                <a:srgbClr val="39188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  <a:defRPr/>
            </a:pPr>
            <a:r>
              <a:rPr lang="hu-HU" sz="2000" dirty="0">
                <a:solidFill>
                  <a:srgbClr val="3918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Elérendő szintet (</a:t>
            </a:r>
            <a:r>
              <a:rPr lang="hu-HU" sz="2000" dirty="0" smtClean="0">
                <a:solidFill>
                  <a:srgbClr val="FB03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szakértői szinten, </a:t>
            </a:r>
            <a:r>
              <a:rPr lang="hu-HU" sz="20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szóban és írásban</a:t>
            </a:r>
            <a:r>
              <a:rPr lang="hu-HU" sz="2000" dirty="0" smtClean="0">
                <a:solidFill>
                  <a:srgbClr val="3918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hu-HU" sz="2000" dirty="0">
              <a:solidFill>
                <a:srgbClr val="39188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hu-H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övegdoboz 8"/>
          <p:cNvSpPr txBox="1"/>
          <p:nvPr/>
        </p:nvSpPr>
        <p:spPr>
          <a:xfrm>
            <a:off x="1127789" y="94531"/>
            <a:ext cx="7928463" cy="115416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hu-HU" sz="2800" b="1" dirty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PÉLDA A TANULÁSI EREDMÉNY LEÍRÁSÁRA (FELNŐTTKÉPZÉSI SZAKÉRTŐ)</a:t>
            </a:r>
          </a:p>
        </p:txBody>
      </p:sp>
      <p:graphicFrame>
        <p:nvGraphicFramePr>
          <p:cNvPr id="279590" name="Group 38"/>
          <p:cNvGraphicFramePr>
            <a:graphicFrameLocks noGrp="1"/>
          </p:cNvGraphicFramePr>
          <p:nvPr/>
        </p:nvGraphicFramePr>
        <p:xfrm>
          <a:off x="179388" y="1268413"/>
          <a:ext cx="8799512" cy="5425440"/>
        </p:xfrm>
        <a:graphic>
          <a:graphicData uri="http://schemas.openxmlformats.org/drawingml/2006/table">
            <a:tbl>
              <a:tblPr/>
              <a:tblGrid>
                <a:gridCol w="2305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9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04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03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Tudás</a:t>
                      </a:r>
                      <a:endParaRPr kumimoji="0" lang="hu-H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Képesség</a:t>
                      </a:r>
                      <a:endParaRPr kumimoji="0" lang="hu-H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Attitűd</a:t>
                      </a:r>
                      <a:endParaRPr kumimoji="0" lang="hu-H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Felelősség, autonómia</a:t>
                      </a:r>
                      <a:endParaRPr kumimoji="0" lang="hu-H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9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Szakértői szinten ismeri a felnőttképzési és kapcsolódó jogszabályokat.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Rendelkezik a különböző felnőttképzési helyzetek és dokumentumok elemzéséhez szükséges módszertani ismeretekkel.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Azonosítja a szakértői munka során feltárt nem megfelelőség jogalapját. </a:t>
                      </a: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Képes a felnőttképzési jogszabályok a felnőttképzési engedélyezési és ellenőrzési eljárásokban történő alkalmazására.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Képes az engedélyezési és ellenőrzési eljárás során a jogszabályok alapján döntéseket hozni.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Szóban és írásban egyaránt megfogalmazza a nem megfelelőség alapját képező tényállást.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Magára nézve kötelezőnek tartja a jogszabályi előírások betartását.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Szabálykövetően, együttműködően viselkedik az engedélyezési és ellenőrzési eljárás során.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Char char=""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Szakértői állásfoglalásaiért bármely jogi fórum előtt felelősséget vállal.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Logikusan és összefüggéseiben látja a feladatokat.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Ellenőrzési helyzetben önálló döntéseket hoz.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övegdoboz 8"/>
          <p:cNvSpPr txBox="1"/>
          <p:nvPr/>
        </p:nvSpPr>
        <p:spPr>
          <a:xfrm>
            <a:off x="1043608" y="0"/>
            <a:ext cx="7928463" cy="95410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hu-HU" sz="2800" b="1" dirty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PÉLDA A TANULÁSI EREDMÉNY LEÍRÁSÁRA </a:t>
            </a:r>
            <a:r>
              <a:rPr lang="hu-HU" sz="2800" b="1" dirty="0" smtClean="0">
                <a:solidFill>
                  <a:schemeClr val="tx1"/>
                </a:solidFill>
                <a:latin typeface="Arial" charset="0"/>
                <a:cs typeface="Times New Roman" pitchFamily="18" charset="0"/>
              </a:rPr>
              <a:t>(JELEN KONFERENCIÁRA VONATKOZÓAN)</a:t>
            </a:r>
            <a:endParaRPr lang="hu-HU" sz="2800" b="1" dirty="0">
              <a:solidFill>
                <a:schemeClr val="tx1"/>
              </a:solidFill>
              <a:latin typeface="Arial" charset="0"/>
              <a:cs typeface="Times New Roman" pitchFamily="18" charset="0"/>
            </a:endParaRPr>
          </a:p>
        </p:txBody>
      </p:sp>
      <p:graphicFrame>
        <p:nvGraphicFramePr>
          <p:cNvPr id="279590" name="Group 38"/>
          <p:cNvGraphicFramePr>
            <a:graphicFrameLocks noGrp="1"/>
          </p:cNvGraphicFramePr>
          <p:nvPr/>
        </p:nvGraphicFramePr>
        <p:xfrm>
          <a:off x="179512" y="1052736"/>
          <a:ext cx="8964488" cy="5913120"/>
        </p:xfrm>
        <a:graphic>
          <a:graphicData uri="http://schemas.openxmlformats.org/drawingml/2006/table">
            <a:tbl>
              <a:tblPr/>
              <a:tblGrid>
                <a:gridCol w="2348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94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283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684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03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Tudás</a:t>
                      </a:r>
                      <a:endParaRPr kumimoji="0" lang="hu-H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Képesség</a:t>
                      </a:r>
                      <a:endParaRPr kumimoji="0" lang="hu-H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Attitűd</a:t>
                      </a:r>
                      <a:endParaRPr kumimoji="0" lang="hu-H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Felelősség, autonómia</a:t>
                      </a:r>
                      <a:endParaRPr kumimoji="0" lang="hu-H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9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Megérti a SZPK célját, funkcióját, a felnőtt-képzési rendszerben elfoglalt helyét, a nyilvántartásba vétel eljárásrendjét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Alkalmazói szinten ismeri az </a:t>
                      </a:r>
                      <a:r>
                        <a:rPr kumimoji="0" lang="hu-H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SZPK-ra</a:t>
                      </a: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 vonatkozó jogszabályokat.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Tisztában van az </a:t>
                      </a:r>
                      <a:r>
                        <a:rPr kumimoji="0" lang="hu-H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SZPK-val</a:t>
                      </a: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 kapcsolatos jogi, szakmai és koherencia elvárásokkal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Ismeri a tanulási eredmények írásának alapelveit.</a:t>
                      </a: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Képes SZPK szakszerű – a jogszabályi és szakmai követelményeknek megfelelő – összeállítására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Képes a szakmai követelmények tanulási eredményekben történő meghatározására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Képes az MKIK online felületének kezelésére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Képes a következetes és átgondolt képzés tervezésre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Magára nézve kötelezőnek tartja a jogszabályi előírások betartását.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Nyitott a tanulási eredmény alapú gondolkodásra és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a munkája során történő alkalmazására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Szem előtt tartja a munkaerő-piaci igényeket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Char char=""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u-H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cs typeface="Arial" charset="0"/>
                        </a:rPr>
                        <a:t>Munkájára szakmailag igényes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Képes megítélni, hogy az adott képzés az egyéb szakmai képzés képzési körbe tartozik-e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Átlátja az SZPK különböző tartalmi elemei közötti összefüggéseket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Képes koherens rendszerben gondolkodni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hu-H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39188A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39188A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Felelősséget vállal az egyéb szakmai képzés szakmai tartalmáért és meg-valósíthatóságáért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övegdoboz 8"/>
          <p:cNvSpPr txBox="1"/>
          <p:nvPr/>
        </p:nvSpPr>
        <p:spPr>
          <a:xfrm>
            <a:off x="1198171" y="95530"/>
            <a:ext cx="7681428" cy="1166354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hu-HU" sz="32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348" name="Text Box 7"/>
          <p:cNvSpPr txBox="1">
            <a:spLocks noChangeArrowheads="1"/>
          </p:cNvSpPr>
          <p:nvPr/>
        </p:nvSpPr>
        <p:spPr bwMode="auto">
          <a:xfrm>
            <a:off x="1331913" y="188913"/>
            <a:ext cx="7343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u-HU" sz="3200" b="1">
                <a:solidFill>
                  <a:srgbClr val="000066"/>
                </a:solidFill>
                <a:latin typeface="Times New Roman" pitchFamily="18" charset="0"/>
              </a:rPr>
              <a:t>KÉRDÉSEK</a:t>
            </a:r>
            <a:endParaRPr lang="hu-HU" sz="3200" b="1">
              <a:latin typeface="Times New Roman" pitchFamily="18" charset="0"/>
            </a:endParaRPr>
          </a:p>
        </p:txBody>
      </p:sp>
      <p:pic>
        <p:nvPicPr>
          <p:cNvPr id="57353" name="Picture 9" descr="kerdojel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575" y="2060575"/>
            <a:ext cx="3317875" cy="35290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övegdoboz 8"/>
          <p:cNvSpPr txBox="1"/>
          <p:nvPr/>
        </p:nvSpPr>
        <p:spPr>
          <a:xfrm>
            <a:off x="1198171" y="95530"/>
            <a:ext cx="7681428" cy="1166354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hu-HU" sz="32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4501" name="Text Box 7"/>
          <p:cNvSpPr txBox="1">
            <a:spLocks noChangeArrowheads="1"/>
          </p:cNvSpPr>
          <p:nvPr/>
        </p:nvSpPr>
        <p:spPr bwMode="auto">
          <a:xfrm>
            <a:off x="1331913" y="188913"/>
            <a:ext cx="73437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u-HU" sz="3200" b="1">
                <a:solidFill>
                  <a:srgbClr val="000066"/>
                </a:solidFill>
                <a:latin typeface="Times New Roman" pitchFamily="18" charset="0"/>
              </a:rPr>
              <a:t>KÖSZÖNÖM A MEGTISZTELŐ FIGYELMET!</a:t>
            </a:r>
            <a:endParaRPr lang="hu-HU" sz="3200" b="1">
              <a:latin typeface="Times New Roman" pitchFamily="18" charset="0"/>
            </a:endParaRPr>
          </a:p>
        </p:txBody>
      </p:sp>
      <p:pic>
        <p:nvPicPr>
          <p:cNvPr id="234505" name="Picture 9" descr="meg_a_virag_is_nevet_686830_357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2060575"/>
            <a:ext cx="4953000" cy="396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apforduló">
  <a:themeElements>
    <a:clrScheme name="Egyéni 4. séma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73763"/>
      </a:accent1>
      <a:accent2>
        <a:srgbClr val="0075A2"/>
      </a:accent2>
      <a:accent3>
        <a:srgbClr val="0BD0D9"/>
      </a:accent3>
      <a:accent4>
        <a:srgbClr val="0075A2"/>
      </a:accent4>
      <a:accent5>
        <a:srgbClr val="0075A2"/>
      </a:accent5>
      <a:accent6>
        <a:srgbClr val="009DD9"/>
      </a:accent6>
      <a:hlink>
        <a:srgbClr val="046A86"/>
      </a:hlink>
      <a:folHlink>
        <a:srgbClr val="B4ECFC"/>
      </a:folHlink>
    </a:clrScheme>
    <a:fontScheme name="Napforduló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Napforduló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szte</Template>
  <TotalTime>5901</TotalTime>
  <Words>1834</Words>
  <Application>Microsoft Office PowerPoint</Application>
  <PresentationFormat>Diavetítés a képernyőre (4:3 oldalarány)</PresentationFormat>
  <Paragraphs>333</Paragraphs>
  <Slides>37</Slides>
  <Notes>26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7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37</vt:i4>
      </vt:variant>
    </vt:vector>
  </HeadingPairs>
  <TitlesOfParts>
    <vt:vector size="45" baseType="lpstr">
      <vt:lpstr>Arial</vt:lpstr>
      <vt:lpstr>Calibri</vt:lpstr>
      <vt:lpstr>Gill Sans MT</vt:lpstr>
      <vt:lpstr>Times New Roman</vt:lpstr>
      <vt:lpstr>Verdana</vt:lpstr>
      <vt:lpstr>Wingdings</vt:lpstr>
      <vt:lpstr>Wingdings 2</vt:lpstr>
      <vt:lpstr>Napforduló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MACI</dc:creator>
  <cp:lastModifiedBy>hinora</cp:lastModifiedBy>
  <cp:revision>258</cp:revision>
  <dcterms:created xsi:type="dcterms:W3CDTF">2012-05-04T19:59:33Z</dcterms:created>
  <dcterms:modified xsi:type="dcterms:W3CDTF">2018-08-16T12:13:07Z</dcterms:modified>
</cp:coreProperties>
</file>