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1" r:id="rId2"/>
  </p:sldMasterIdLst>
  <p:notesMasterIdLst>
    <p:notesMasterId r:id="rId32"/>
  </p:notesMasterIdLst>
  <p:handoutMasterIdLst>
    <p:handoutMasterId r:id="rId33"/>
  </p:handoutMasterIdLst>
  <p:sldIdLst>
    <p:sldId id="292" r:id="rId3"/>
    <p:sldId id="303" r:id="rId4"/>
    <p:sldId id="304" r:id="rId5"/>
    <p:sldId id="298" r:id="rId6"/>
    <p:sldId id="306" r:id="rId7"/>
    <p:sldId id="305" r:id="rId8"/>
    <p:sldId id="322" r:id="rId9"/>
    <p:sldId id="293" r:id="rId10"/>
    <p:sldId id="308" r:id="rId11"/>
    <p:sldId id="299" r:id="rId12"/>
    <p:sldId id="320" r:id="rId13"/>
    <p:sldId id="300" r:id="rId14"/>
    <p:sldId id="318" r:id="rId15"/>
    <p:sldId id="313" r:id="rId16"/>
    <p:sldId id="314" r:id="rId17"/>
    <p:sldId id="315" r:id="rId18"/>
    <p:sldId id="316" r:id="rId19"/>
    <p:sldId id="301" r:id="rId20"/>
    <p:sldId id="302" r:id="rId21"/>
    <p:sldId id="323" r:id="rId22"/>
    <p:sldId id="324" r:id="rId23"/>
    <p:sldId id="326" r:id="rId24"/>
    <p:sldId id="327" r:id="rId25"/>
    <p:sldId id="328" r:id="rId26"/>
    <p:sldId id="329" r:id="rId27"/>
    <p:sldId id="330" r:id="rId28"/>
    <p:sldId id="310" r:id="rId29"/>
    <p:sldId id="317" r:id="rId30"/>
    <p:sldId id="311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Közepesen sötét stílus 3 – 5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8034E78-7F5D-4C2E-B375-FC64B27BC917}" styleName="Sötét stílu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ötét stílus 1 – 5. jelölőszín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ötét stílus 2 – 5./6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Közepesen sötét stílus 3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Közepesen sötét stílus 4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7DF18680-E054-41AD-8BC1-D1AEF772440D}" styleName="Közepesen sötét stílus 2 – 5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Közepesen sötét stílus 2 – 2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Közepesen sötét stílus 3 – 3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Közepesen sötét stílus 4 – 5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16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135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34FFFF-00FB-4FF6-8D68-CA774B97D12D}" type="doc">
      <dgm:prSet loTypeId="urn:microsoft.com/office/officeart/2005/8/layout/hierarchy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u-HU"/>
        </a:p>
      </dgm:t>
    </dgm:pt>
    <dgm:pt modelId="{C3225ECC-C9F2-4A01-86F8-EF9B5A43A44B}">
      <dgm:prSet phldrT="[Szöveg]"/>
      <dgm:spPr/>
      <dgm:t>
        <a:bodyPr/>
        <a:lstStyle/>
        <a:p>
          <a:r>
            <a:rPr lang="hu-HU" b="1" dirty="0" smtClean="0"/>
            <a:t>Tudás</a:t>
          </a:r>
          <a:endParaRPr lang="hu-HU" b="1" dirty="0"/>
        </a:p>
      </dgm:t>
    </dgm:pt>
    <dgm:pt modelId="{2A79DA06-4C01-490C-AC0A-AB950D889520}" type="parTrans" cxnId="{912006CB-7FC6-4ED1-929F-4EFA7A1D55E2}">
      <dgm:prSet/>
      <dgm:spPr/>
      <dgm:t>
        <a:bodyPr/>
        <a:lstStyle/>
        <a:p>
          <a:endParaRPr lang="hu-HU"/>
        </a:p>
      </dgm:t>
    </dgm:pt>
    <dgm:pt modelId="{7A4D8C75-A75D-4072-9E7D-0EE71C6F44F4}" type="sibTrans" cxnId="{912006CB-7FC6-4ED1-929F-4EFA7A1D55E2}">
      <dgm:prSet/>
      <dgm:spPr/>
      <dgm:t>
        <a:bodyPr/>
        <a:lstStyle/>
        <a:p>
          <a:endParaRPr lang="hu-HU"/>
        </a:p>
      </dgm:t>
    </dgm:pt>
    <dgm:pt modelId="{17740F45-B5E1-4F67-8BAB-DADEC1C6B47D}">
      <dgm:prSet phldrT="[Szöveg]" custT="1"/>
      <dgm:spPr/>
      <dgm:t>
        <a:bodyPr/>
        <a:lstStyle/>
        <a:p>
          <a:r>
            <a: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Tudni, hogy mit: ismeret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3B6741-210F-4111-B5C7-C044143B4831}" type="parTrans" cxnId="{70A9BF39-6D0B-4A1E-A8EA-B4500886F330}">
      <dgm:prSet/>
      <dgm:spPr/>
      <dgm:t>
        <a:bodyPr/>
        <a:lstStyle/>
        <a:p>
          <a:endParaRPr lang="hu-HU"/>
        </a:p>
      </dgm:t>
    </dgm:pt>
    <dgm:pt modelId="{9ED4D468-FE91-4E6A-B01D-8FC5CE0805FD}" type="sibTrans" cxnId="{70A9BF39-6D0B-4A1E-A8EA-B4500886F330}">
      <dgm:prSet/>
      <dgm:spPr/>
      <dgm:t>
        <a:bodyPr/>
        <a:lstStyle/>
        <a:p>
          <a:endParaRPr lang="hu-HU"/>
        </a:p>
      </dgm:t>
    </dgm:pt>
    <dgm:pt modelId="{0EAB1D7D-21EF-4FA8-8ECA-D353974FC8F1}">
      <dgm:prSet phldrT="[Szöveg]" custT="1"/>
      <dgm:spPr/>
      <dgm:t>
        <a:bodyPr/>
        <a:lstStyle/>
        <a:p>
          <a:r>
            <a: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Tudni, hogy hogyan: alkalmazás, képesség 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E61CBF-8C26-4B51-A9FC-0C4F31DFAAC9}" type="parTrans" cxnId="{7C312190-1B10-4E97-883F-BE64541A63C6}">
      <dgm:prSet/>
      <dgm:spPr/>
      <dgm:t>
        <a:bodyPr/>
        <a:lstStyle/>
        <a:p>
          <a:endParaRPr lang="hu-HU"/>
        </a:p>
      </dgm:t>
    </dgm:pt>
    <dgm:pt modelId="{4C1145D8-8116-4C20-9918-64C55798DE0D}" type="sibTrans" cxnId="{7C312190-1B10-4E97-883F-BE64541A63C6}">
      <dgm:prSet/>
      <dgm:spPr/>
      <dgm:t>
        <a:bodyPr/>
        <a:lstStyle/>
        <a:p>
          <a:endParaRPr lang="hu-HU"/>
        </a:p>
      </dgm:t>
    </dgm:pt>
    <dgm:pt modelId="{4B8D421A-9E65-438A-B95C-D360D911A6C9}">
      <dgm:prSet phldrT="[Szöveg]"/>
      <dgm:spPr/>
      <dgm:t>
        <a:bodyPr/>
        <a:lstStyle/>
        <a:p>
          <a:r>
            <a:rPr lang="hu-HU" dirty="0" smtClean="0"/>
            <a:t>Kompetencia</a:t>
          </a:r>
          <a:endParaRPr lang="hu-HU" dirty="0"/>
        </a:p>
      </dgm:t>
    </dgm:pt>
    <dgm:pt modelId="{87CFC765-7DB3-44DE-8208-EE858319540F}" type="parTrans" cxnId="{374A6BB2-633A-41F8-AC7E-518DB596849F}">
      <dgm:prSet/>
      <dgm:spPr/>
      <dgm:t>
        <a:bodyPr/>
        <a:lstStyle/>
        <a:p>
          <a:endParaRPr lang="hu-HU"/>
        </a:p>
      </dgm:t>
    </dgm:pt>
    <dgm:pt modelId="{5EA73DEF-C974-48C2-A431-7456FC8A0DBD}" type="sibTrans" cxnId="{374A6BB2-633A-41F8-AC7E-518DB596849F}">
      <dgm:prSet/>
      <dgm:spPr/>
      <dgm:t>
        <a:bodyPr/>
        <a:lstStyle/>
        <a:p>
          <a:endParaRPr lang="hu-HU"/>
        </a:p>
      </dgm:t>
    </dgm:pt>
    <dgm:pt modelId="{9F91543D-D6CD-44A2-A8FF-8D3C5D4A8CF4}">
      <dgm:prSet phldrT="[Szöveg]" custT="1"/>
      <dgm:spPr/>
      <dgm:t>
        <a:bodyPr/>
        <a:lstStyle/>
        <a:p>
          <a:r>
            <a: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Alkalmasság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F5CF35-8059-4D4D-A280-129CC168953F}" type="parTrans" cxnId="{C87C4257-4E2F-4C18-8732-E9649A7AD395}">
      <dgm:prSet/>
      <dgm:spPr/>
      <dgm:t>
        <a:bodyPr/>
        <a:lstStyle/>
        <a:p>
          <a:endParaRPr lang="hu-HU"/>
        </a:p>
      </dgm:t>
    </dgm:pt>
    <dgm:pt modelId="{6E865C1F-09A7-4A9B-B9B3-7C0FFDCB88CC}" type="sibTrans" cxnId="{C87C4257-4E2F-4C18-8732-E9649A7AD395}">
      <dgm:prSet/>
      <dgm:spPr/>
      <dgm:t>
        <a:bodyPr/>
        <a:lstStyle/>
        <a:p>
          <a:endParaRPr lang="hu-HU"/>
        </a:p>
      </dgm:t>
    </dgm:pt>
    <dgm:pt modelId="{8B6F69A4-7E72-4734-9064-A3C12F71245C}">
      <dgm:prSet phldrT="[Szöveg]" custT="1"/>
      <dgm:spPr/>
      <dgm:t>
        <a:bodyPr/>
        <a:lstStyle/>
        <a:p>
          <a:r>
            <a: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Attitűd, autonómia és felelősségvállalás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5107FD-1996-4655-8E50-C3210F5F6ABA}" type="parTrans" cxnId="{EBA21B99-867D-4D12-978B-A971F4940875}">
      <dgm:prSet/>
      <dgm:spPr/>
      <dgm:t>
        <a:bodyPr/>
        <a:lstStyle/>
        <a:p>
          <a:endParaRPr lang="hu-HU"/>
        </a:p>
      </dgm:t>
    </dgm:pt>
    <dgm:pt modelId="{63E77570-4CBC-4F59-94E0-8015538288D6}" type="sibTrans" cxnId="{EBA21B99-867D-4D12-978B-A971F4940875}">
      <dgm:prSet/>
      <dgm:spPr/>
      <dgm:t>
        <a:bodyPr/>
        <a:lstStyle/>
        <a:p>
          <a:endParaRPr lang="hu-HU"/>
        </a:p>
      </dgm:t>
    </dgm:pt>
    <dgm:pt modelId="{B2C2B695-71B6-4077-A791-4BD3982F4FFC}">
      <dgm:prSet/>
      <dgm:spPr>
        <a:solidFill>
          <a:srgbClr val="FFC000"/>
        </a:solidFill>
      </dgm:spPr>
      <dgm:t>
        <a:bodyPr/>
        <a:lstStyle/>
        <a:p>
          <a:r>
            <a:rPr lang="hu-HU" b="1" dirty="0" smtClean="0"/>
            <a:t>Képesség</a:t>
          </a:r>
          <a:endParaRPr lang="hu-HU" b="1" dirty="0"/>
        </a:p>
      </dgm:t>
    </dgm:pt>
    <dgm:pt modelId="{57311E13-B88D-4A76-846F-FD8196ED0220}" type="parTrans" cxnId="{F797D690-E9E1-4462-BE97-F4D9DFB72C25}">
      <dgm:prSet/>
      <dgm:spPr/>
      <dgm:t>
        <a:bodyPr/>
        <a:lstStyle/>
        <a:p>
          <a:endParaRPr lang="hu-HU"/>
        </a:p>
      </dgm:t>
    </dgm:pt>
    <dgm:pt modelId="{F4371D78-C39D-4A41-B2D5-F1A287CAF826}" type="sibTrans" cxnId="{F797D690-E9E1-4462-BE97-F4D9DFB72C25}">
      <dgm:prSet/>
      <dgm:spPr/>
      <dgm:t>
        <a:bodyPr/>
        <a:lstStyle/>
        <a:p>
          <a:endParaRPr lang="hu-HU"/>
        </a:p>
      </dgm:t>
    </dgm:pt>
    <dgm:pt modelId="{2F278164-8B2F-4B43-B046-A0581A9717A9}">
      <dgm:prSet custT="1"/>
      <dgm:spPr/>
      <dgm:t>
        <a:bodyPr/>
        <a:lstStyle/>
        <a:p>
          <a:r>
            <a: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Tevékenység végzésére való alkalmasság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944A3-0DBB-46D8-8336-CD9C4A01FAEB}" type="parTrans" cxnId="{C5450CC1-A6EB-4374-9944-1D5D4F093F61}">
      <dgm:prSet/>
      <dgm:spPr/>
      <dgm:t>
        <a:bodyPr/>
        <a:lstStyle/>
        <a:p>
          <a:endParaRPr lang="hu-HU"/>
        </a:p>
      </dgm:t>
    </dgm:pt>
    <dgm:pt modelId="{CF553444-DE37-467B-85B6-9C4E728BFD45}" type="sibTrans" cxnId="{C5450CC1-A6EB-4374-9944-1D5D4F093F61}">
      <dgm:prSet/>
      <dgm:spPr/>
      <dgm:t>
        <a:bodyPr/>
        <a:lstStyle/>
        <a:p>
          <a:endParaRPr lang="hu-HU"/>
        </a:p>
      </dgm:t>
    </dgm:pt>
    <dgm:pt modelId="{E4DCDB49-E519-411B-9065-3353B49BA1FA}">
      <dgm:prSet custT="1"/>
      <dgm:spPr/>
      <dgm:t>
        <a:bodyPr/>
        <a:lstStyle/>
        <a:p>
          <a:r>
            <a:rPr lang="hu-H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Feladatmegoldás</a:t>
          </a:r>
        </a:p>
        <a:p>
          <a:r>
            <a:rPr lang="hu-H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(ismeret és készség összekapcsolása</a:t>
          </a:r>
          <a:r>
            <a:rPr lang="hu-HU" sz="1400" dirty="0" smtClean="0"/>
            <a:t>)</a:t>
          </a:r>
          <a:endParaRPr lang="hu-HU" sz="1400" dirty="0"/>
        </a:p>
      </dgm:t>
    </dgm:pt>
    <dgm:pt modelId="{905E76DD-D17A-497E-9750-D01A93DA420C}" type="parTrans" cxnId="{4A528135-F8CC-4940-9C2A-DFDB8CF5D82C}">
      <dgm:prSet/>
      <dgm:spPr/>
      <dgm:t>
        <a:bodyPr/>
        <a:lstStyle/>
        <a:p>
          <a:endParaRPr lang="hu-HU"/>
        </a:p>
      </dgm:t>
    </dgm:pt>
    <dgm:pt modelId="{12882514-49C1-4857-9A37-B2D64AC18FBC}" type="sibTrans" cxnId="{4A528135-F8CC-4940-9C2A-DFDB8CF5D82C}">
      <dgm:prSet/>
      <dgm:spPr/>
      <dgm:t>
        <a:bodyPr/>
        <a:lstStyle/>
        <a:p>
          <a:endParaRPr lang="hu-HU"/>
        </a:p>
      </dgm:t>
    </dgm:pt>
    <dgm:pt modelId="{681BC066-46F3-474F-BA79-592A7FEAC4D0}">
      <dgm:prSet custT="1"/>
      <dgm:spPr/>
      <dgm:t>
        <a:bodyPr/>
        <a:lstStyle/>
        <a:p>
          <a:r>
            <a: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Az ismeretek alkalmazásának képessége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7FD068-7577-4F1F-B1D1-7C168E99F78C}" type="parTrans" cxnId="{D4E4258F-3093-4313-8FD8-A0FB4D8B199F}">
      <dgm:prSet/>
      <dgm:spPr/>
      <dgm:t>
        <a:bodyPr/>
        <a:lstStyle/>
        <a:p>
          <a:endParaRPr lang="hu-HU"/>
        </a:p>
      </dgm:t>
    </dgm:pt>
    <dgm:pt modelId="{A2B86781-B0D3-498A-840B-90ABE48DA94F}" type="sibTrans" cxnId="{D4E4258F-3093-4313-8FD8-A0FB4D8B199F}">
      <dgm:prSet/>
      <dgm:spPr/>
      <dgm:t>
        <a:bodyPr/>
        <a:lstStyle/>
        <a:p>
          <a:endParaRPr lang="hu-HU"/>
        </a:p>
      </dgm:t>
    </dgm:pt>
    <dgm:pt modelId="{C22F1812-7F99-42CC-ABF1-A3B0131EFC8C}" type="pres">
      <dgm:prSet presAssocID="{CA34FFFF-00FB-4FF6-8D68-CA774B97D12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hu-HU"/>
        </a:p>
      </dgm:t>
    </dgm:pt>
    <dgm:pt modelId="{25F9A47E-90A0-4040-83EB-610226010204}" type="pres">
      <dgm:prSet presAssocID="{C3225ECC-C9F2-4A01-86F8-EF9B5A43A44B}" presName="root" presStyleCnt="0"/>
      <dgm:spPr/>
    </dgm:pt>
    <dgm:pt modelId="{572C06AC-C7EC-4CBA-830C-3A9C1B12115F}" type="pres">
      <dgm:prSet presAssocID="{C3225ECC-C9F2-4A01-86F8-EF9B5A43A44B}" presName="rootComposite" presStyleCnt="0"/>
      <dgm:spPr/>
    </dgm:pt>
    <dgm:pt modelId="{E692C7BA-E03D-4A20-950D-58C1D14E365D}" type="pres">
      <dgm:prSet presAssocID="{C3225ECC-C9F2-4A01-86F8-EF9B5A43A44B}" presName="rootText" presStyleLbl="node1" presStyleIdx="0" presStyleCnt="3" custScaleX="125111" custLinFactNeighborX="-81136" custLinFactNeighborY="14752"/>
      <dgm:spPr/>
      <dgm:t>
        <a:bodyPr/>
        <a:lstStyle/>
        <a:p>
          <a:endParaRPr lang="hu-HU"/>
        </a:p>
      </dgm:t>
    </dgm:pt>
    <dgm:pt modelId="{16B6D264-B2E9-46E6-85E5-6DC4E434A1FB}" type="pres">
      <dgm:prSet presAssocID="{C3225ECC-C9F2-4A01-86F8-EF9B5A43A44B}" presName="rootConnector" presStyleLbl="node1" presStyleIdx="0" presStyleCnt="3"/>
      <dgm:spPr/>
      <dgm:t>
        <a:bodyPr/>
        <a:lstStyle/>
        <a:p>
          <a:endParaRPr lang="hu-HU"/>
        </a:p>
      </dgm:t>
    </dgm:pt>
    <dgm:pt modelId="{78D4C6A8-67C4-437F-AE53-F32BA50A96C1}" type="pres">
      <dgm:prSet presAssocID="{C3225ECC-C9F2-4A01-86F8-EF9B5A43A44B}" presName="childShape" presStyleCnt="0"/>
      <dgm:spPr/>
    </dgm:pt>
    <dgm:pt modelId="{9E2AFEFD-2F92-4FF9-8329-D0746357E820}" type="pres">
      <dgm:prSet presAssocID="{A73B6741-210F-4111-B5C7-C044143B4831}" presName="Name13" presStyleLbl="parChTrans1D2" presStyleIdx="0" presStyleCnt="7"/>
      <dgm:spPr/>
      <dgm:t>
        <a:bodyPr/>
        <a:lstStyle/>
        <a:p>
          <a:endParaRPr lang="hu-HU"/>
        </a:p>
      </dgm:t>
    </dgm:pt>
    <dgm:pt modelId="{E985FE6A-78A2-43FF-A75D-3B6029B57501}" type="pres">
      <dgm:prSet presAssocID="{17740F45-B5E1-4F67-8BAB-DADEC1C6B47D}" presName="childText" presStyleLbl="bgAcc1" presStyleIdx="0" presStyleCnt="7" custScaleX="113622" custLinFactNeighborX="-86554" custLinFactNeighborY="670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0455DB5-CD38-4EDF-95FF-681CD80B256A}" type="pres">
      <dgm:prSet presAssocID="{A0E61CBF-8C26-4B51-A9FC-0C4F31DFAAC9}" presName="Name13" presStyleLbl="parChTrans1D2" presStyleIdx="1" presStyleCnt="7"/>
      <dgm:spPr/>
      <dgm:t>
        <a:bodyPr/>
        <a:lstStyle/>
        <a:p>
          <a:endParaRPr lang="hu-HU"/>
        </a:p>
      </dgm:t>
    </dgm:pt>
    <dgm:pt modelId="{AB550617-A4D5-4EAE-A357-C06BBC614454}" type="pres">
      <dgm:prSet presAssocID="{0EAB1D7D-21EF-4FA8-8ECA-D353974FC8F1}" presName="childText" presStyleLbl="bgAcc1" presStyleIdx="1" presStyleCnt="7" custScaleX="133672" custLinFactNeighborX="-87637" custLinFactNeighborY="5461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C15750F-ED0A-4357-9EF0-CF99DFEE592B}" type="pres">
      <dgm:prSet presAssocID="{4B8D421A-9E65-438A-B95C-D360D911A6C9}" presName="root" presStyleCnt="0"/>
      <dgm:spPr/>
    </dgm:pt>
    <dgm:pt modelId="{8DDC8979-7E85-48A6-8689-147B0D64C1B2}" type="pres">
      <dgm:prSet presAssocID="{4B8D421A-9E65-438A-B95C-D360D911A6C9}" presName="rootComposite" presStyleCnt="0"/>
      <dgm:spPr/>
    </dgm:pt>
    <dgm:pt modelId="{B947B594-D4FF-4F98-8575-628D0A043188}" type="pres">
      <dgm:prSet presAssocID="{4B8D421A-9E65-438A-B95C-D360D911A6C9}" presName="rootText" presStyleLbl="node1" presStyleIdx="1" presStyleCnt="3" custLinFactNeighborX="-15039" custLinFactNeighborY="10794"/>
      <dgm:spPr/>
      <dgm:t>
        <a:bodyPr/>
        <a:lstStyle/>
        <a:p>
          <a:endParaRPr lang="hu-HU"/>
        </a:p>
      </dgm:t>
    </dgm:pt>
    <dgm:pt modelId="{271F7A1C-EF5E-41D7-B7E1-DC186F3F8D8C}" type="pres">
      <dgm:prSet presAssocID="{4B8D421A-9E65-438A-B95C-D360D911A6C9}" presName="rootConnector" presStyleLbl="node1" presStyleIdx="1" presStyleCnt="3"/>
      <dgm:spPr/>
      <dgm:t>
        <a:bodyPr/>
        <a:lstStyle/>
        <a:p>
          <a:endParaRPr lang="hu-HU"/>
        </a:p>
      </dgm:t>
    </dgm:pt>
    <dgm:pt modelId="{8245C6EA-7225-4D32-9508-0F557DA637E5}" type="pres">
      <dgm:prSet presAssocID="{4B8D421A-9E65-438A-B95C-D360D911A6C9}" presName="childShape" presStyleCnt="0"/>
      <dgm:spPr/>
    </dgm:pt>
    <dgm:pt modelId="{C3AA2415-18EA-4003-8440-2C42B5BFBA89}" type="pres">
      <dgm:prSet presAssocID="{A5F5CF35-8059-4D4D-A280-129CC168953F}" presName="Name13" presStyleLbl="parChTrans1D2" presStyleIdx="2" presStyleCnt="7"/>
      <dgm:spPr/>
      <dgm:t>
        <a:bodyPr/>
        <a:lstStyle/>
        <a:p>
          <a:endParaRPr lang="hu-HU"/>
        </a:p>
      </dgm:t>
    </dgm:pt>
    <dgm:pt modelId="{931ED192-1241-47F1-8B94-9A7B96CBDACC}" type="pres">
      <dgm:prSet presAssocID="{9F91543D-D6CD-44A2-A8FF-8D3C5D4A8CF4}" presName="childText" presStyleLbl="bgAcc1" presStyleIdx="2" presStyleCnt="7" custScaleX="135086" custLinFactNeighborX="-15447" custLinFactNeighborY="268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9589A95-6ECD-4C9F-BA26-6B35A7694F16}" type="pres">
      <dgm:prSet presAssocID="{3C7FD068-7577-4F1F-B1D1-7C168E99F78C}" presName="Name13" presStyleLbl="parChTrans1D2" presStyleIdx="3" presStyleCnt="7"/>
      <dgm:spPr/>
      <dgm:t>
        <a:bodyPr/>
        <a:lstStyle/>
        <a:p>
          <a:endParaRPr lang="hu-HU"/>
        </a:p>
      </dgm:t>
    </dgm:pt>
    <dgm:pt modelId="{2AE42729-66BB-4499-82BB-411A10801F77}" type="pres">
      <dgm:prSet presAssocID="{681BC066-46F3-474F-BA79-592A7FEAC4D0}" presName="childText" presStyleLbl="bgAcc1" presStyleIdx="3" presStyleCnt="7" custScaleX="130101" custLinFactNeighborX="-11077" custLinFactNeighborY="43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1418801-C5E7-43D6-A68E-A93E421A1B59}" type="pres">
      <dgm:prSet presAssocID="{0E5107FD-1996-4655-8E50-C3210F5F6ABA}" presName="Name13" presStyleLbl="parChTrans1D2" presStyleIdx="4" presStyleCnt="7"/>
      <dgm:spPr/>
      <dgm:t>
        <a:bodyPr/>
        <a:lstStyle/>
        <a:p>
          <a:endParaRPr lang="hu-HU"/>
        </a:p>
      </dgm:t>
    </dgm:pt>
    <dgm:pt modelId="{F5AFB9D3-9994-418F-81D3-110CD187B9C5}" type="pres">
      <dgm:prSet presAssocID="{8B6F69A4-7E72-4734-9064-A3C12F71245C}" presName="childText" presStyleLbl="bgAcc1" presStyleIdx="4" presStyleCnt="7" custScaleX="133296" custLinFactNeighborX="-12184" custLinFactNeighborY="1321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0793731-046B-4BE1-99A3-F4C21B6010A4}" type="pres">
      <dgm:prSet presAssocID="{B2C2B695-71B6-4077-A791-4BD3982F4FFC}" presName="root" presStyleCnt="0"/>
      <dgm:spPr/>
    </dgm:pt>
    <dgm:pt modelId="{4ADAE0DF-2F54-4BC7-BB03-FAF9CF0B9783}" type="pres">
      <dgm:prSet presAssocID="{B2C2B695-71B6-4077-A791-4BD3982F4FFC}" presName="rootComposite" presStyleCnt="0"/>
      <dgm:spPr/>
    </dgm:pt>
    <dgm:pt modelId="{D8377A1E-E069-4B81-8FCE-77383BE01203}" type="pres">
      <dgm:prSet presAssocID="{B2C2B695-71B6-4077-A791-4BD3982F4FFC}" presName="rootText" presStyleLbl="node1" presStyleIdx="2" presStyleCnt="3" custLinFactNeighborX="46142" custLinFactNeighborY="17699"/>
      <dgm:spPr/>
      <dgm:t>
        <a:bodyPr/>
        <a:lstStyle/>
        <a:p>
          <a:endParaRPr lang="hu-HU"/>
        </a:p>
      </dgm:t>
    </dgm:pt>
    <dgm:pt modelId="{7B550694-E133-4EDB-B7B3-F4ABFD771532}" type="pres">
      <dgm:prSet presAssocID="{B2C2B695-71B6-4077-A791-4BD3982F4FFC}" presName="rootConnector" presStyleLbl="node1" presStyleIdx="2" presStyleCnt="3"/>
      <dgm:spPr/>
      <dgm:t>
        <a:bodyPr/>
        <a:lstStyle/>
        <a:p>
          <a:endParaRPr lang="hu-HU"/>
        </a:p>
      </dgm:t>
    </dgm:pt>
    <dgm:pt modelId="{4023A0D3-6769-42F6-A57A-7B4340C99937}" type="pres">
      <dgm:prSet presAssocID="{B2C2B695-71B6-4077-A791-4BD3982F4FFC}" presName="childShape" presStyleCnt="0"/>
      <dgm:spPr/>
    </dgm:pt>
    <dgm:pt modelId="{90567B08-49DB-4C3A-A33D-67A65DCE157C}" type="pres">
      <dgm:prSet presAssocID="{905E76DD-D17A-497E-9750-D01A93DA420C}" presName="Name13" presStyleLbl="parChTrans1D2" presStyleIdx="5" presStyleCnt="7"/>
      <dgm:spPr/>
      <dgm:t>
        <a:bodyPr/>
        <a:lstStyle/>
        <a:p>
          <a:endParaRPr lang="hu-HU"/>
        </a:p>
      </dgm:t>
    </dgm:pt>
    <dgm:pt modelId="{B38568D7-4802-4004-9A9E-72864994A94B}" type="pres">
      <dgm:prSet presAssocID="{E4DCDB49-E519-411B-9065-3353B49BA1FA}" presName="childText" presStyleLbl="bgAcc1" presStyleIdx="5" presStyleCnt="7" custScaleX="113560" custLinFactNeighborX="65579" custLinFactNeighborY="2149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96C2FEFB-5532-4BF5-A30E-DBB4D40D50C1}" type="pres">
      <dgm:prSet presAssocID="{70A944A3-0DBB-46D8-8336-CD9C4A01FAEB}" presName="Name13" presStyleLbl="parChTrans1D2" presStyleIdx="6" presStyleCnt="7"/>
      <dgm:spPr/>
      <dgm:t>
        <a:bodyPr/>
        <a:lstStyle/>
        <a:p>
          <a:endParaRPr lang="hu-HU"/>
        </a:p>
      </dgm:t>
    </dgm:pt>
    <dgm:pt modelId="{7A5A8252-0737-4691-8122-79D7BD0D30DD}" type="pres">
      <dgm:prSet presAssocID="{2F278164-8B2F-4B43-B046-A0581A9717A9}" presName="childText" presStyleLbl="bgAcc1" presStyleIdx="6" presStyleCnt="7" custScaleX="118061" custLinFactNeighborX="70320" custLinFactNeighborY="44246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063CF36F-439C-487C-8791-E2D4548BBA9F}" type="presOf" srcId="{A73B6741-210F-4111-B5C7-C044143B4831}" destId="{9E2AFEFD-2F92-4FF9-8329-D0746357E820}" srcOrd="0" destOrd="0" presId="urn:microsoft.com/office/officeart/2005/8/layout/hierarchy3"/>
    <dgm:cxn modelId="{C5450CC1-A6EB-4374-9944-1D5D4F093F61}" srcId="{B2C2B695-71B6-4077-A791-4BD3982F4FFC}" destId="{2F278164-8B2F-4B43-B046-A0581A9717A9}" srcOrd="1" destOrd="0" parTransId="{70A944A3-0DBB-46D8-8336-CD9C4A01FAEB}" sibTransId="{CF553444-DE37-467B-85B6-9C4E728BFD45}"/>
    <dgm:cxn modelId="{3A8D78AC-8F0F-4056-86C9-161CFF501545}" type="presOf" srcId="{CA34FFFF-00FB-4FF6-8D68-CA774B97D12D}" destId="{C22F1812-7F99-42CC-ABF1-A3B0131EFC8C}" srcOrd="0" destOrd="0" presId="urn:microsoft.com/office/officeart/2005/8/layout/hierarchy3"/>
    <dgm:cxn modelId="{7C312190-1B10-4E97-883F-BE64541A63C6}" srcId="{C3225ECC-C9F2-4A01-86F8-EF9B5A43A44B}" destId="{0EAB1D7D-21EF-4FA8-8ECA-D353974FC8F1}" srcOrd="1" destOrd="0" parTransId="{A0E61CBF-8C26-4B51-A9FC-0C4F31DFAAC9}" sibTransId="{4C1145D8-8116-4C20-9918-64C55798DE0D}"/>
    <dgm:cxn modelId="{F381CF1B-8C51-4215-8CF8-ABEF539E751C}" type="presOf" srcId="{C3225ECC-C9F2-4A01-86F8-EF9B5A43A44B}" destId="{E692C7BA-E03D-4A20-950D-58C1D14E365D}" srcOrd="0" destOrd="0" presId="urn:microsoft.com/office/officeart/2005/8/layout/hierarchy3"/>
    <dgm:cxn modelId="{3E6248C1-A4D8-4D4B-B9C7-D633C9AF39B7}" type="presOf" srcId="{4B8D421A-9E65-438A-B95C-D360D911A6C9}" destId="{B947B594-D4FF-4F98-8575-628D0A043188}" srcOrd="0" destOrd="0" presId="urn:microsoft.com/office/officeart/2005/8/layout/hierarchy3"/>
    <dgm:cxn modelId="{C87C4257-4E2F-4C18-8732-E9649A7AD395}" srcId="{4B8D421A-9E65-438A-B95C-D360D911A6C9}" destId="{9F91543D-D6CD-44A2-A8FF-8D3C5D4A8CF4}" srcOrd="0" destOrd="0" parTransId="{A5F5CF35-8059-4D4D-A280-129CC168953F}" sibTransId="{6E865C1F-09A7-4A9B-B9B3-7C0FFDCB88CC}"/>
    <dgm:cxn modelId="{FB50FD59-1C0C-4786-9FDA-1210CEABB05E}" type="presOf" srcId="{3C7FD068-7577-4F1F-B1D1-7C168E99F78C}" destId="{D9589A95-6ECD-4C9F-BA26-6B35A7694F16}" srcOrd="0" destOrd="0" presId="urn:microsoft.com/office/officeart/2005/8/layout/hierarchy3"/>
    <dgm:cxn modelId="{374A6BB2-633A-41F8-AC7E-518DB596849F}" srcId="{CA34FFFF-00FB-4FF6-8D68-CA774B97D12D}" destId="{4B8D421A-9E65-438A-B95C-D360D911A6C9}" srcOrd="1" destOrd="0" parTransId="{87CFC765-7DB3-44DE-8208-EE858319540F}" sibTransId="{5EA73DEF-C974-48C2-A431-7456FC8A0DBD}"/>
    <dgm:cxn modelId="{A329309D-62C0-48C4-8B02-BDB175479E6C}" type="presOf" srcId="{4B8D421A-9E65-438A-B95C-D360D911A6C9}" destId="{271F7A1C-EF5E-41D7-B7E1-DC186F3F8D8C}" srcOrd="1" destOrd="0" presId="urn:microsoft.com/office/officeart/2005/8/layout/hierarchy3"/>
    <dgm:cxn modelId="{F797D690-E9E1-4462-BE97-F4D9DFB72C25}" srcId="{CA34FFFF-00FB-4FF6-8D68-CA774B97D12D}" destId="{B2C2B695-71B6-4077-A791-4BD3982F4FFC}" srcOrd="2" destOrd="0" parTransId="{57311E13-B88D-4A76-846F-FD8196ED0220}" sibTransId="{F4371D78-C39D-4A41-B2D5-F1A287CAF826}"/>
    <dgm:cxn modelId="{EBA21B99-867D-4D12-978B-A971F4940875}" srcId="{4B8D421A-9E65-438A-B95C-D360D911A6C9}" destId="{8B6F69A4-7E72-4734-9064-A3C12F71245C}" srcOrd="2" destOrd="0" parTransId="{0E5107FD-1996-4655-8E50-C3210F5F6ABA}" sibTransId="{63E77570-4CBC-4F59-94E0-8015538288D6}"/>
    <dgm:cxn modelId="{2B2748A1-59A4-48AC-AAC8-2707E6BAA5CB}" type="presOf" srcId="{0EAB1D7D-21EF-4FA8-8ECA-D353974FC8F1}" destId="{AB550617-A4D5-4EAE-A357-C06BBC614454}" srcOrd="0" destOrd="0" presId="urn:microsoft.com/office/officeart/2005/8/layout/hierarchy3"/>
    <dgm:cxn modelId="{4A528135-F8CC-4940-9C2A-DFDB8CF5D82C}" srcId="{B2C2B695-71B6-4077-A791-4BD3982F4FFC}" destId="{E4DCDB49-E519-411B-9065-3353B49BA1FA}" srcOrd="0" destOrd="0" parTransId="{905E76DD-D17A-497E-9750-D01A93DA420C}" sibTransId="{12882514-49C1-4857-9A37-B2D64AC18FBC}"/>
    <dgm:cxn modelId="{912006CB-7FC6-4ED1-929F-4EFA7A1D55E2}" srcId="{CA34FFFF-00FB-4FF6-8D68-CA774B97D12D}" destId="{C3225ECC-C9F2-4A01-86F8-EF9B5A43A44B}" srcOrd="0" destOrd="0" parTransId="{2A79DA06-4C01-490C-AC0A-AB950D889520}" sibTransId="{7A4D8C75-A75D-4072-9E7D-0EE71C6F44F4}"/>
    <dgm:cxn modelId="{6534FB0C-2E31-4974-B7E5-CAD8CBD68A07}" type="presOf" srcId="{681BC066-46F3-474F-BA79-592A7FEAC4D0}" destId="{2AE42729-66BB-4499-82BB-411A10801F77}" srcOrd="0" destOrd="0" presId="urn:microsoft.com/office/officeart/2005/8/layout/hierarchy3"/>
    <dgm:cxn modelId="{8E468136-0652-414B-98D2-BE4CAC79D053}" type="presOf" srcId="{17740F45-B5E1-4F67-8BAB-DADEC1C6B47D}" destId="{E985FE6A-78A2-43FF-A75D-3B6029B57501}" srcOrd="0" destOrd="0" presId="urn:microsoft.com/office/officeart/2005/8/layout/hierarchy3"/>
    <dgm:cxn modelId="{B02117E3-0791-4490-883F-6AB8CBBA67BF}" type="presOf" srcId="{2F278164-8B2F-4B43-B046-A0581A9717A9}" destId="{7A5A8252-0737-4691-8122-79D7BD0D30DD}" srcOrd="0" destOrd="0" presId="urn:microsoft.com/office/officeart/2005/8/layout/hierarchy3"/>
    <dgm:cxn modelId="{FC22CA7B-CE1A-4A98-9DFA-A47C98A9FFF5}" type="presOf" srcId="{9F91543D-D6CD-44A2-A8FF-8D3C5D4A8CF4}" destId="{931ED192-1241-47F1-8B94-9A7B96CBDACC}" srcOrd="0" destOrd="0" presId="urn:microsoft.com/office/officeart/2005/8/layout/hierarchy3"/>
    <dgm:cxn modelId="{3ACDF4FC-A5D3-46F4-B6BD-D13F8D03B047}" type="presOf" srcId="{8B6F69A4-7E72-4734-9064-A3C12F71245C}" destId="{F5AFB9D3-9994-418F-81D3-110CD187B9C5}" srcOrd="0" destOrd="0" presId="urn:microsoft.com/office/officeart/2005/8/layout/hierarchy3"/>
    <dgm:cxn modelId="{6AEF43A9-279B-4C7C-837A-5049845C5398}" type="presOf" srcId="{905E76DD-D17A-497E-9750-D01A93DA420C}" destId="{90567B08-49DB-4C3A-A33D-67A65DCE157C}" srcOrd="0" destOrd="0" presId="urn:microsoft.com/office/officeart/2005/8/layout/hierarchy3"/>
    <dgm:cxn modelId="{A162A85F-ADA6-4136-A2BF-6413BB58DF9A}" type="presOf" srcId="{70A944A3-0DBB-46D8-8336-CD9C4A01FAEB}" destId="{96C2FEFB-5532-4BF5-A30E-DBB4D40D50C1}" srcOrd="0" destOrd="0" presId="urn:microsoft.com/office/officeart/2005/8/layout/hierarchy3"/>
    <dgm:cxn modelId="{24918DDC-2567-44EE-BA83-3AC67B130D6F}" type="presOf" srcId="{B2C2B695-71B6-4077-A791-4BD3982F4FFC}" destId="{7B550694-E133-4EDB-B7B3-F4ABFD771532}" srcOrd="1" destOrd="0" presId="urn:microsoft.com/office/officeart/2005/8/layout/hierarchy3"/>
    <dgm:cxn modelId="{70A9BF39-6D0B-4A1E-A8EA-B4500886F330}" srcId="{C3225ECC-C9F2-4A01-86F8-EF9B5A43A44B}" destId="{17740F45-B5E1-4F67-8BAB-DADEC1C6B47D}" srcOrd="0" destOrd="0" parTransId="{A73B6741-210F-4111-B5C7-C044143B4831}" sibTransId="{9ED4D468-FE91-4E6A-B01D-8FC5CE0805FD}"/>
    <dgm:cxn modelId="{3C8B92E7-48F8-4C1F-96BF-1B3259E40C66}" type="presOf" srcId="{A5F5CF35-8059-4D4D-A280-129CC168953F}" destId="{C3AA2415-18EA-4003-8440-2C42B5BFBA89}" srcOrd="0" destOrd="0" presId="urn:microsoft.com/office/officeart/2005/8/layout/hierarchy3"/>
    <dgm:cxn modelId="{46C9D2C8-713D-4EA0-AC06-0BE1F0D2447E}" type="presOf" srcId="{E4DCDB49-E519-411B-9065-3353B49BA1FA}" destId="{B38568D7-4802-4004-9A9E-72864994A94B}" srcOrd="0" destOrd="0" presId="urn:microsoft.com/office/officeart/2005/8/layout/hierarchy3"/>
    <dgm:cxn modelId="{0B982B36-1D60-47B0-9DFB-859ED07F3C51}" type="presOf" srcId="{B2C2B695-71B6-4077-A791-4BD3982F4FFC}" destId="{D8377A1E-E069-4B81-8FCE-77383BE01203}" srcOrd="0" destOrd="0" presId="urn:microsoft.com/office/officeart/2005/8/layout/hierarchy3"/>
    <dgm:cxn modelId="{8B14D376-9716-43C0-A51A-8935EB97DCED}" type="presOf" srcId="{0E5107FD-1996-4655-8E50-C3210F5F6ABA}" destId="{51418801-C5E7-43D6-A68E-A93E421A1B59}" srcOrd="0" destOrd="0" presId="urn:microsoft.com/office/officeart/2005/8/layout/hierarchy3"/>
    <dgm:cxn modelId="{024143E1-036A-46F4-BB96-BDBDB6F49E41}" type="presOf" srcId="{C3225ECC-C9F2-4A01-86F8-EF9B5A43A44B}" destId="{16B6D264-B2E9-46E6-85E5-6DC4E434A1FB}" srcOrd="1" destOrd="0" presId="urn:microsoft.com/office/officeart/2005/8/layout/hierarchy3"/>
    <dgm:cxn modelId="{D4E4258F-3093-4313-8FD8-A0FB4D8B199F}" srcId="{4B8D421A-9E65-438A-B95C-D360D911A6C9}" destId="{681BC066-46F3-474F-BA79-592A7FEAC4D0}" srcOrd="1" destOrd="0" parTransId="{3C7FD068-7577-4F1F-B1D1-7C168E99F78C}" sibTransId="{A2B86781-B0D3-498A-840B-90ABE48DA94F}"/>
    <dgm:cxn modelId="{A8F7019C-6098-4F9C-A2E1-405D8A74BB34}" type="presOf" srcId="{A0E61CBF-8C26-4B51-A9FC-0C4F31DFAAC9}" destId="{20455DB5-CD38-4EDF-95FF-681CD80B256A}" srcOrd="0" destOrd="0" presId="urn:microsoft.com/office/officeart/2005/8/layout/hierarchy3"/>
    <dgm:cxn modelId="{E4961737-3CDB-4BA4-BBF2-09B1D920BF1A}" type="presParOf" srcId="{C22F1812-7F99-42CC-ABF1-A3B0131EFC8C}" destId="{25F9A47E-90A0-4040-83EB-610226010204}" srcOrd="0" destOrd="0" presId="urn:microsoft.com/office/officeart/2005/8/layout/hierarchy3"/>
    <dgm:cxn modelId="{C96E2175-9431-4AB9-9D74-306E2BB1F42F}" type="presParOf" srcId="{25F9A47E-90A0-4040-83EB-610226010204}" destId="{572C06AC-C7EC-4CBA-830C-3A9C1B12115F}" srcOrd="0" destOrd="0" presId="urn:microsoft.com/office/officeart/2005/8/layout/hierarchy3"/>
    <dgm:cxn modelId="{2E008A76-5C04-4FE6-B59A-1B8C11F31299}" type="presParOf" srcId="{572C06AC-C7EC-4CBA-830C-3A9C1B12115F}" destId="{E692C7BA-E03D-4A20-950D-58C1D14E365D}" srcOrd="0" destOrd="0" presId="urn:microsoft.com/office/officeart/2005/8/layout/hierarchy3"/>
    <dgm:cxn modelId="{166FEBFE-25E5-4BB6-9DCB-BB1F8DF34A2B}" type="presParOf" srcId="{572C06AC-C7EC-4CBA-830C-3A9C1B12115F}" destId="{16B6D264-B2E9-46E6-85E5-6DC4E434A1FB}" srcOrd="1" destOrd="0" presId="urn:microsoft.com/office/officeart/2005/8/layout/hierarchy3"/>
    <dgm:cxn modelId="{8D1B966C-1283-4E43-9353-D5AF00A0148C}" type="presParOf" srcId="{25F9A47E-90A0-4040-83EB-610226010204}" destId="{78D4C6A8-67C4-437F-AE53-F32BA50A96C1}" srcOrd="1" destOrd="0" presId="urn:microsoft.com/office/officeart/2005/8/layout/hierarchy3"/>
    <dgm:cxn modelId="{1EB4D31B-2E1C-4FFE-BEED-7F2C53A9ED95}" type="presParOf" srcId="{78D4C6A8-67C4-437F-AE53-F32BA50A96C1}" destId="{9E2AFEFD-2F92-4FF9-8329-D0746357E820}" srcOrd="0" destOrd="0" presId="urn:microsoft.com/office/officeart/2005/8/layout/hierarchy3"/>
    <dgm:cxn modelId="{07AF94E1-4C0E-4FE0-AEFD-8211E7199655}" type="presParOf" srcId="{78D4C6A8-67C4-437F-AE53-F32BA50A96C1}" destId="{E985FE6A-78A2-43FF-A75D-3B6029B57501}" srcOrd="1" destOrd="0" presId="urn:microsoft.com/office/officeart/2005/8/layout/hierarchy3"/>
    <dgm:cxn modelId="{CCDCB6E0-660E-4B3B-AC73-0ABF08C5DFA9}" type="presParOf" srcId="{78D4C6A8-67C4-437F-AE53-F32BA50A96C1}" destId="{20455DB5-CD38-4EDF-95FF-681CD80B256A}" srcOrd="2" destOrd="0" presId="urn:microsoft.com/office/officeart/2005/8/layout/hierarchy3"/>
    <dgm:cxn modelId="{AE362AD6-C65E-4604-B86F-8E229FC72308}" type="presParOf" srcId="{78D4C6A8-67C4-437F-AE53-F32BA50A96C1}" destId="{AB550617-A4D5-4EAE-A357-C06BBC614454}" srcOrd="3" destOrd="0" presId="urn:microsoft.com/office/officeart/2005/8/layout/hierarchy3"/>
    <dgm:cxn modelId="{C6326F69-F0EF-4AA3-88D6-545D9FD20056}" type="presParOf" srcId="{C22F1812-7F99-42CC-ABF1-A3B0131EFC8C}" destId="{CC15750F-ED0A-4357-9EF0-CF99DFEE592B}" srcOrd="1" destOrd="0" presId="urn:microsoft.com/office/officeart/2005/8/layout/hierarchy3"/>
    <dgm:cxn modelId="{07EAAD4B-DF15-4DE5-ACF6-C53B9853C187}" type="presParOf" srcId="{CC15750F-ED0A-4357-9EF0-CF99DFEE592B}" destId="{8DDC8979-7E85-48A6-8689-147B0D64C1B2}" srcOrd="0" destOrd="0" presId="urn:microsoft.com/office/officeart/2005/8/layout/hierarchy3"/>
    <dgm:cxn modelId="{91B2D83D-1A39-4494-A0FC-7B5E3F01EFDD}" type="presParOf" srcId="{8DDC8979-7E85-48A6-8689-147B0D64C1B2}" destId="{B947B594-D4FF-4F98-8575-628D0A043188}" srcOrd="0" destOrd="0" presId="urn:microsoft.com/office/officeart/2005/8/layout/hierarchy3"/>
    <dgm:cxn modelId="{80BB1956-766D-4129-8463-30A3BFA619F7}" type="presParOf" srcId="{8DDC8979-7E85-48A6-8689-147B0D64C1B2}" destId="{271F7A1C-EF5E-41D7-B7E1-DC186F3F8D8C}" srcOrd="1" destOrd="0" presId="urn:microsoft.com/office/officeart/2005/8/layout/hierarchy3"/>
    <dgm:cxn modelId="{BF3BB334-CDAD-43CD-8604-C25482A8C347}" type="presParOf" srcId="{CC15750F-ED0A-4357-9EF0-CF99DFEE592B}" destId="{8245C6EA-7225-4D32-9508-0F557DA637E5}" srcOrd="1" destOrd="0" presId="urn:microsoft.com/office/officeart/2005/8/layout/hierarchy3"/>
    <dgm:cxn modelId="{D0A8737E-7ED8-4A52-8CCB-163B0E648F43}" type="presParOf" srcId="{8245C6EA-7225-4D32-9508-0F557DA637E5}" destId="{C3AA2415-18EA-4003-8440-2C42B5BFBA89}" srcOrd="0" destOrd="0" presId="urn:microsoft.com/office/officeart/2005/8/layout/hierarchy3"/>
    <dgm:cxn modelId="{A5FE119C-C078-460E-9CE0-6251AED4D31D}" type="presParOf" srcId="{8245C6EA-7225-4D32-9508-0F557DA637E5}" destId="{931ED192-1241-47F1-8B94-9A7B96CBDACC}" srcOrd="1" destOrd="0" presId="urn:microsoft.com/office/officeart/2005/8/layout/hierarchy3"/>
    <dgm:cxn modelId="{2B5B21F8-59EF-47ED-827A-0DF2A60F4B86}" type="presParOf" srcId="{8245C6EA-7225-4D32-9508-0F557DA637E5}" destId="{D9589A95-6ECD-4C9F-BA26-6B35A7694F16}" srcOrd="2" destOrd="0" presId="urn:microsoft.com/office/officeart/2005/8/layout/hierarchy3"/>
    <dgm:cxn modelId="{1CE69E2E-02F0-4B8A-B78B-F633A404DE10}" type="presParOf" srcId="{8245C6EA-7225-4D32-9508-0F557DA637E5}" destId="{2AE42729-66BB-4499-82BB-411A10801F77}" srcOrd="3" destOrd="0" presId="urn:microsoft.com/office/officeart/2005/8/layout/hierarchy3"/>
    <dgm:cxn modelId="{F3C16456-1F3F-4AC6-B9B6-8AC2EA315D58}" type="presParOf" srcId="{8245C6EA-7225-4D32-9508-0F557DA637E5}" destId="{51418801-C5E7-43D6-A68E-A93E421A1B59}" srcOrd="4" destOrd="0" presId="urn:microsoft.com/office/officeart/2005/8/layout/hierarchy3"/>
    <dgm:cxn modelId="{A3DB84B6-2C5D-4378-A015-8828B6C58E15}" type="presParOf" srcId="{8245C6EA-7225-4D32-9508-0F557DA637E5}" destId="{F5AFB9D3-9994-418F-81D3-110CD187B9C5}" srcOrd="5" destOrd="0" presId="urn:microsoft.com/office/officeart/2005/8/layout/hierarchy3"/>
    <dgm:cxn modelId="{066A8E15-94C3-48BD-98FC-D21AD00FA3CD}" type="presParOf" srcId="{C22F1812-7F99-42CC-ABF1-A3B0131EFC8C}" destId="{20793731-046B-4BE1-99A3-F4C21B6010A4}" srcOrd="2" destOrd="0" presId="urn:microsoft.com/office/officeart/2005/8/layout/hierarchy3"/>
    <dgm:cxn modelId="{2DC8DE37-5066-4402-879D-8D711A945961}" type="presParOf" srcId="{20793731-046B-4BE1-99A3-F4C21B6010A4}" destId="{4ADAE0DF-2F54-4BC7-BB03-FAF9CF0B9783}" srcOrd="0" destOrd="0" presId="urn:microsoft.com/office/officeart/2005/8/layout/hierarchy3"/>
    <dgm:cxn modelId="{130F7ECD-DFAC-449D-A07A-AA0C8016962E}" type="presParOf" srcId="{4ADAE0DF-2F54-4BC7-BB03-FAF9CF0B9783}" destId="{D8377A1E-E069-4B81-8FCE-77383BE01203}" srcOrd="0" destOrd="0" presId="urn:microsoft.com/office/officeart/2005/8/layout/hierarchy3"/>
    <dgm:cxn modelId="{EA1B1D48-8100-44E3-8C33-083EF912C410}" type="presParOf" srcId="{4ADAE0DF-2F54-4BC7-BB03-FAF9CF0B9783}" destId="{7B550694-E133-4EDB-B7B3-F4ABFD771532}" srcOrd="1" destOrd="0" presId="urn:microsoft.com/office/officeart/2005/8/layout/hierarchy3"/>
    <dgm:cxn modelId="{A245B2A8-3DD6-44D9-A14E-019CE474F333}" type="presParOf" srcId="{20793731-046B-4BE1-99A3-F4C21B6010A4}" destId="{4023A0D3-6769-42F6-A57A-7B4340C99937}" srcOrd="1" destOrd="0" presId="urn:microsoft.com/office/officeart/2005/8/layout/hierarchy3"/>
    <dgm:cxn modelId="{DCDE6EBD-33C3-44FE-8191-406C58013744}" type="presParOf" srcId="{4023A0D3-6769-42F6-A57A-7B4340C99937}" destId="{90567B08-49DB-4C3A-A33D-67A65DCE157C}" srcOrd="0" destOrd="0" presId="urn:microsoft.com/office/officeart/2005/8/layout/hierarchy3"/>
    <dgm:cxn modelId="{E4BC94A4-FC08-4DB4-A769-5E6964BFD5C5}" type="presParOf" srcId="{4023A0D3-6769-42F6-A57A-7B4340C99937}" destId="{B38568D7-4802-4004-9A9E-72864994A94B}" srcOrd="1" destOrd="0" presId="urn:microsoft.com/office/officeart/2005/8/layout/hierarchy3"/>
    <dgm:cxn modelId="{AFA1D7AE-B2A9-4F38-AC67-DBD0E2691BF4}" type="presParOf" srcId="{4023A0D3-6769-42F6-A57A-7B4340C99937}" destId="{96C2FEFB-5532-4BF5-A30E-DBB4D40D50C1}" srcOrd="2" destOrd="0" presId="urn:microsoft.com/office/officeart/2005/8/layout/hierarchy3"/>
    <dgm:cxn modelId="{0F13C313-D710-4619-A166-BB61D9B6CCED}" type="presParOf" srcId="{4023A0D3-6769-42F6-A57A-7B4340C99937}" destId="{7A5A8252-0737-4691-8122-79D7BD0D30DD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CC1CFA-C4C8-4039-B505-FFFD5CB2601D}" type="doc">
      <dgm:prSet loTypeId="urn:microsoft.com/office/officeart/2005/8/layout/vList5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hu-HU"/>
        </a:p>
      </dgm:t>
    </dgm:pt>
    <dgm:pt modelId="{CD22DECC-D79E-441E-880C-B25B11337043}">
      <dgm:prSet phldrT="[Szöveg]"/>
      <dgm:spPr/>
      <dgm:t>
        <a:bodyPr/>
        <a:lstStyle/>
        <a:p>
          <a:r>
            <a:rPr lang="hu-HU" dirty="0" smtClean="0"/>
            <a:t>Tudás</a:t>
          </a:r>
          <a:endParaRPr lang="hu-HU" dirty="0"/>
        </a:p>
      </dgm:t>
    </dgm:pt>
    <dgm:pt modelId="{EAB472E0-042E-43D8-A6BD-40BD7E619D08}" type="parTrans" cxnId="{C3502EA1-3DF2-4F41-B7DF-E4619D634CF1}">
      <dgm:prSet/>
      <dgm:spPr/>
      <dgm:t>
        <a:bodyPr/>
        <a:lstStyle/>
        <a:p>
          <a:endParaRPr lang="hu-HU"/>
        </a:p>
      </dgm:t>
    </dgm:pt>
    <dgm:pt modelId="{C5ACA9F6-D262-4862-9E56-94C9459D6AF0}" type="sibTrans" cxnId="{C3502EA1-3DF2-4F41-B7DF-E4619D634CF1}">
      <dgm:prSet/>
      <dgm:spPr/>
      <dgm:t>
        <a:bodyPr/>
        <a:lstStyle/>
        <a:p>
          <a:endParaRPr lang="hu-HU"/>
        </a:p>
      </dgm:t>
    </dgm:pt>
    <dgm:pt modelId="{B237CC1B-2D2B-4FEF-8B23-F66C17EE3660}">
      <dgm:prSet phldrT="[Szöveg]"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A tudás mélysége</a:t>
          </a:r>
          <a:endParaRPr lang="hu-HU" dirty="0">
            <a:solidFill>
              <a:srgbClr val="C00000"/>
            </a:solidFill>
          </a:endParaRPr>
        </a:p>
      </dgm:t>
    </dgm:pt>
    <dgm:pt modelId="{30CB0C78-8BE6-4234-B213-48CE9B610D7C}" type="parTrans" cxnId="{9454C3E7-253E-442D-83DD-937297F601FB}">
      <dgm:prSet/>
      <dgm:spPr/>
      <dgm:t>
        <a:bodyPr/>
        <a:lstStyle/>
        <a:p>
          <a:endParaRPr lang="hu-HU"/>
        </a:p>
      </dgm:t>
    </dgm:pt>
    <dgm:pt modelId="{7F9A830F-611F-44E2-A5D7-FFADDF119EB9}" type="sibTrans" cxnId="{9454C3E7-253E-442D-83DD-937297F601FB}">
      <dgm:prSet/>
      <dgm:spPr/>
      <dgm:t>
        <a:bodyPr/>
        <a:lstStyle/>
        <a:p>
          <a:endParaRPr lang="hu-HU"/>
        </a:p>
      </dgm:t>
    </dgm:pt>
    <dgm:pt modelId="{48A9A50F-39B1-4029-B50F-CA72C0FD1C14}">
      <dgm:prSet phldrT="[Szöveg]"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A tudás szervezettsége</a:t>
          </a:r>
          <a:endParaRPr lang="hu-HU" dirty="0">
            <a:solidFill>
              <a:srgbClr val="C00000"/>
            </a:solidFill>
          </a:endParaRPr>
        </a:p>
      </dgm:t>
    </dgm:pt>
    <dgm:pt modelId="{8BDC7C0F-BEB6-435D-8131-1DF31E815258}" type="parTrans" cxnId="{AADB35A7-BFD6-4C0A-B0FC-8DF8689C9B6B}">
      <dgm:prSet/>
      <dgm:spPr/>
      <dgm:t>
        <a:bodyPr/>
        <a:lstStyle/>
        <a:p>
          <a:endParaRPr lang="hu-HU"/>
        </a:p>
      </dgm:t>
    </dgm:pt>
    <dgm:pt modelId="{D800C71C-1A45-4C97-900D-06E94258BD1F}" type="sibTrans" cxnId="{AADB35A7-BFD6-4C0A-B0FC-8DF8689C9B6B}">
      <dgm:prSet/>
      <dgm:spPr/>
      <dgm:t>
        <a:bodyPr/>
        <a:lstStyle/>
        <a:p>
          <a:endParaRPr lang="hu-HU"/>
        </a:p>
      </dgm:t>
    </dgm:pt>
    <dgm:pt modelId="{1028ED0E-B50F-45D0-B11A-66DB7219F1D8}">
      <dgm:prSet phldrT="[Szöveg]"/>
      <dgm:spPr/>
      <dgm:t>
        <a:bodyPr/>
        <a:lstStyle/>
        <a:p>
          <a:r>
            <a:rPr lang="hu-HU" dirty="0" smtClean="0"/>
            <a:t>Képesség</a:t>
          </a:r>
          <a:endParaRPr lang="hu-HU" dirty="0"/>
        </a:p>
      </dgm:t>
    </dgm:pt>
    <dgm:pt modelId="{2EE57986-30FF-4267-9850-6DF1A8370145}" type="parTrans" cxnId="{C21A00AF-B3FC-4885-A157-420410B17D47}">
      <dgm:prSet/>
      <dgm:spPr/>
      <dgm:t>
        <a:bodyPr/>
        <a:lstStyle/>
        <a:p>
          <a:endParaRPr lang="hu-HU"/>
        </a:p>
      </dgm:t>
    </dgm:pt>
    <dgm:pt modelId="{59A5A1DB-2AF9-4E6B-BB13-178D45CFCE57}" type="sibTrans" cxnId="{C21A00AF-B3FC-4885-A157-420410B17D47}">
      <dgm:prSet/>
      <dgm:spPr/>
      <dgm:t>
        <a:bodyPr/>
        <a:lstStyle/>
        <a:p>
          <a:endParaRPr lang="hu-HU"/>
        </a:p>
      </dgm:t>
    </dgm:pt>
    <dgm:pt modelId="{28BBB56C-9610-4BFB-A673-F57CBAD6E822}">
      <dgm:prSet phldrT="[Szöveg]"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Motoros (eszközhasználat)</a:t>
          </a:r>
          <a:endParaRPr lang="hu-HU" dirty="0">
            <a:solidFill>
              <a:srgbClr val="C00000"/>
            </a:solidFill>
          </a:endParaRPr>
        </a:p>
      </dgm:t>
    </dgm:pt>
    <dgm:pt modelId="{C010306C-966F-4E63-AB49-1D2DFB30D225}" type="parTrans" cxnId="{05590379-707E-47E9-9AE7-38FA328A4D15}">
      <dgm:prSet/>
      <dgm:spPr/>
      <dgm:t>
        <a:bodyPr/>
        <a:lstStyle/>
        <a:p>
          <a:endParaRPr lang="hu-HU"/>
        </a:p>
      </dgm:t>
    </dgm:pt>
    <dgm:pt modelId="{F3F658F2-1BC8-4E54-81E0-C83566B4A020}" type="sibTrans" cxnId="{05590379-707E-47E9-9AE7-38FA328A4D15}">
      <dgm:prSet/>
      <dgm:spPr/>
      <dgm:t>
        <a:bodyPr/>
        <a:lstStyle/>
        <a:p>
          <a:endParaRPr lang="hu-HU"/>
        </a:p>
      </dgm:t>
    </dgm:pt>
    <dgm:pt modelId="{BC5AD6F1-97E8-423E-A697-D4F04F5006A7}">
      <dgm:prSet phldrT="[Szöveg]"/>
      <dgm:spPr/>
      <dgm:t>
        <a:bodyPr/>
        <a:lstStyle/>
        <a:p>
          <a:r>
            <a:rPr lang="hu-HU" dirty="0" smtClean="0"/>
            <a:t>Attitűd</a:t>
          </a:r>
          <a:endParaRPr lang="hu-HU" dirty="0"/>
        </a:p>
      </dgm:t>
    </dgm:pt>
    <dgm:pt modelId="{981E41D8-FE47-448F-8D9B-833839258A0F}" type="parTrans" cxnId="{437CD6ED-AC35-41F3-B35B-A46F75545AC5}">
      <dgm:prSet/>
      <dgm:spPr/>
      <dgm:t>
        <a:bodyPr/>
        <a:lstStyle/>
        <a:p>
          <a:endParaRPr lang="hu-HU"/>
        </a:p>
      </dgm:t>
    </dgm:pt>
    <dgm:pt modelId="{1BDB7EF4-A153-4BEE-B885-E7F41F8FC7B2}" type="sibTrans" cxnId="{437CD6ED-AC35-41F3-B35B-A46F75545AC5}">
      <dgm:prSet/>
      <dgm:spPr/>
      <dgm:t>
        <a:bodyPr/>
        <a:lstStyle/>
        <a:p>
          <a:endParaRPr lang="hu-HU"/>
        </a:p>
      </dgm:t>
    </dgm:pt>
    <dgm:pt modelId="{6BC1240C-F788-4718-B912-FB2BAC6AB565}">
      <dgm:prSet phldrT="[Szöveg]"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Megítélés, vélekedés</a:t>
          </a:r>
          <a:endParaRPr lang="hu-HU" dirty="0">
            <a:solidFill>
              <a:srgbClr val="C00000"/>
            </a:solidFill>
          </a:endParaRPr>
        </a:p>
      </dgm:t>
    </dgm:pt>
    <dgm:pt modelId="{44A2ABD7-6D5F-4DA5-8485-45BF3C5D9C9D}" type="parTrans" cxnId="{76A7C4F7-F3BA-43EF-BFE9-873069A002CE}">
      <dgm:prSet/>
      <dgm:spPr/>
      <dgm:t>
        <a:bodyPr/>
        <a:lstStyle/>
        <a:p>
          <a:endParaRPr lang="hu-HU"/>
        </a:p>
      </dgm:t>
    </dgm:pt>
    <dgm:pt modelId="{43FDE3C9-3919-419B-B9BE-8EAEA493145E}" type="sibTrans" cxnId="{76A7C4F7-F3BA-43EF-BFE9-873069A002CE}">
      <dgm:prSet/>
      <dgm:spPr/>
      <dgm:t>
        <a:bodyPr/>
        <a:lstStyle/>
        <a:p>
          <a:endParaRPr lang="hu-HU"/>
        </a:p>
      </dgm:t>
    </dgm:pt>
    <dgm:pt modelId="{CB8F5C06-9E1C-4CB9-8189-C09E0DCF8D37}">
      <dgm:prSet phldrT="[Szöveg]"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Nézetek, szándékok, törekvések</a:t>
          </a:r>
          <a:endParaRPr lang="hu-HU" dirty="0">
            <a:solidFill>
              <a:srgbClr val="C00000"/>
            </a:solidFill>
          </a:endParaRPr>
        </a:p>
      </dgm:t>
    </dgm:pt>
    <dgm:pt modelId="{721A647B-9CD9-4ABB-A056-8BA4B8F0021E}" type="parTrans" cxnId="{BC3DD926-BCFA-4C7C-A860-5569125BDFE6}">
      <dgm:prSet/>
      <dgm:spPr/>
      <dgm:t>
        <a:bodyPr/>
        <a:lstStyle/>
        <a:p>
          <a:endParaRPr lang="hu-HU"/>
        </a:p>
      </dgm:t>
    </dgm:pt>
    <dgm:pt modelId="{41A4E3DF-8059-4045-9F38-74537FFA16CB}" type="sibTrans" cxnId="{BC3DD926-BCFA-4C7C-A860-5569125BDFE6}">
      <dgm:prSet/>
      <dgm:spPr/>
      <dgm:t>
        <a:bodyPr/>
        <a:lstStyle/>
        <a:p>
          <a:endParaRPr lang="hu-HU"/>
        </a:p>
      </dgm:t>
    </dgm:pt>
    <dgm:pt modelId="{4E682A5A-95CD-4E87-AA28-D6BF91859411}">
      <dgm:prSet/>
      <dgm:spPr/>
      <dgm:t>
        <a:bodyPr/>
        <a:lstStyle/>
        <a:p>
          <a:r>
            <a:rPr lang="hu-HU" dirty="0" smtClean="0"/>
            <a:t>Autonómia és felelősségvállalás</a:t>
          </a:r>
          <a:endParaRPr lang="hu-HU" dirty="0"/>
        </a:p>
      </dgm:t>
    </dgm:pt>
    <dgm:pt modelId="{B205A26C-7DDB-480D-ACAD-4F9036AFAA7F}" type="parTrans" cxnId="{0C81F913-CD8F-4915-B1F5-537FE0FB3A4F}">
      <dgm:prSet/>
      <dgm:spPr/>
      <dgm:t>
        <a:bodyPr/>
        <a:lstStyle/>
        <a:p>
          <a:endParaRPr lang="hu-HU"/>
        </a:p>
      </dgm:t>
    </dgm:pt>
    <dgm:pt modelId="{E15E4EAE-15AF-49E9-A224-27B4DE31F339}" type="sibTrans" cxnId="{0C81F913-CD8F-4915-B1F5-537FE0FB3A4F}">
      <dgm:prSet/>
      <dgm:spPr/>
      <dgm:t>
        <a:bodyPr/>
        <a:lstStyle/>
        <a:p>
          <a:endParaRPr lang="hu-HU"/>
        </a:p>
      </dgm:t>
    </dgm:pt>
    <dgm:pt modelId="{10E9596E-89BF-46B5-B630-6115E1535521}">
      <dgm:prSet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Önszabályozás, önszervezés, önirányítás</a:t>
          </a:r>
          <a:endParaRPr lang="hu-HU" dirty="0">
            <a:solidFill>
              <a:srgbClr val="C00000"/>
            </a:solidFill>
          </a:endParaRPr>
        </a:p>
      </dgm:t>
    </dgm:pt>
    <dgm:pt modelId="{41A90DA7-C4C3-485C-BDDE-A61B9FB06A24}" type="parTrans" cxnId="{5B687213-B01C-42E3-A0E3-8359071D9799}">
      <dgm:prSet/>
      <dgm:spPr/>
      <dgm:t>
        <a:bodyPr/>
        <a:lstStyle/>
        <a:p>
          <a:endParaRPr lang="hu-HU"/>
        </a:p>
      </dgm:t>
    </dgm:pt>
    <dgm:pt modelId="{3FC765A1-2833-44DC-8453-1D4BA04E9396}" type="sibTrans" cxnId="{5B687213-B01C-42E3-A0E3-8359071D9799}">
      <dgm:prSet/>
      <dgm:spPr/>
      <dgm:t>
        <a:bodyPr/>
        <a:lstStyle/>
        <a:p>
          <a:endParaRPr lang="hu-HU"/>
        </a:p>
      </dgm:t>
    </dgm:pt>
    <dgm:pt modelId="{892A4A70-B576-4958-A517-B8C9E315F55E}">
      <dgm:prSet phldrT="[Szöveg]"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A tudás kiterjedtsége</a:t>
          </a:r>
          <a:endParaRPr lang="hu-HU" dirty="0">
            <a:solidFill>
              <a:srgbClr val="C00000"/>
            </a:solidFill>
          </a:endParaRPr>
        </a:p>
      </dgm:t>
    </dgm:pt>
    <dgm:pt modelId="{70B205DA-C6AA-4623-A555-8D7F755280E8}" type="parTrans" cxnId="{08AD68F2-A981-46B2-91DB-143FE93098DA}">
      <dgm:prSet/>
      <dgm:spPr/>
      <dgm:t>
        <a:bodyPr/>
        <a:lstStyle/>
        <a:p>
          <a:endParaRPr lang="hu-HU"/>
        </a:p>
      </dgm:t>
    </dgm:pt>
    <dgm:pt modelId="{A5A4174F-6D83-4187-8D71-100A038741DF}" type="sibTrans" cxnId="{08AD68F2-A981-46B2-91DB-143FE93098DA}">
      <dgm:prSet/>
      <dgm:spPr/>
      <dgm:t>
        <a:bodyPr/>
        <a:lstStyle/>
        <a:p>
          <a:endParaRPr lang="hu-HU"/>
        </a:p>
      </dgm:t>
    </dgm:pt>
    <dgm:pt modelId="{762F91AB-81CF-4913-BDC6-A939EAB5C8D3}">
      <dgm:prSet phldrT="[Szöveg]"/>
      <dgm:spPr/>
      <dgm:t>
        <a:bodyPr/>
        <a:lstStyle/>
        <a:p>
          <a:r>
            <a:rPr lang="hu-HU" dirty="0" err="1" smtClean="0">
              <a:solidFill>
                <a:srgbClr val="C00000"/>
              </a:solidFill>
            </a:rPr>
            <a:t>Területáltalános</a:t>
          </a:r>
          <a:r>
            <a:rPr lang="hu-HU" dirty="0" smtClean="0">
              <a:solidFill>
                <a:srgbClr val="C00000"/>
              </a:solidFill>
            </a:rPr>
            <a:t> (szövegértés, szövegszerkesztő kezelés)</a:t>
          </a:r>
          <a:endParaRPr lang="hu-HU" dirty="0">
            <a:solidFill>
              <a:srgbClr val="C00000"/>
            </a:solidFill>
          </a:endParaRPr>
        </a:p>
      </dgm:t>
    </dgm:pt>
    <dgm:pt modelId="{4EE32C1F-936C-472E-9BFD-FE556C9558C7}" type="parTrans" cxnId="{012C890A-53B8-418F-87BA-D61256D03211}">
      <dgm:prSet/>
      <dgm:spPr/>
      <dgm:t>
        <a:bodyPr/>
        <a:lstStyle/>
        <a:p>
          <a:endParaRPr lang="hu-HU"/>
        </a:p>
      </dgm:t>
    </dgm:pt>
    <dgm:pt modelId="{741E6DD3-0D6F-4421-8692-0C0B0BF51583}" type="sibTrans" cxnId="{012C890A-53B8-418F-87BA-D61256D03211}">
      <dgm:prSet/>
      <dgm:spPr/>
      <dgm:t>
        <a:bodyPr/>
        <a:lstStyle/>
        <a:p>
          <a:endParaRPr lang="hu-HU"/>
        </a:p>
      </dgm:t>
    </dgm:pt>
    <dgm:pt modelId="{EDF13F2F-2EE5-4B0F-90DD-9FAF2040EE9A}">
      <dgm:prSet phldrT="[Szöveg]"/>
      <dgm:spPr/>
      <dgm:t>
        <a:bodyPr/>
        <a:lstStyle/>
        <a:p>
          <a:r>
            <a:rPr lang="hu-HU" dirty="0" err="1" smtClean="0">
              <a:solidFill>
                <a:srgbClr val="C00000"/>
              </a:solidFill>
            </a:rPr>
            <a:t>Területspecifikus</a:t>
          </a:r>
          <a:endParaRPr lang="hu-HU" dirty="0">
            <a:solidFill>
              <a:srgbClr val="C00000"/>
            </a:solidFill>
          </a:endParaRPr>
        </a:p>
      </dgm:t>
    </dgm:pt>
    <dgm:pt modelId="{75614E61-14D9-44A8-AC16-9356DF8DE951}" type="parTrans" cxnId="{BC01BDBC-4F24-4C2C-9A80-5AF6E89C7739}">
      <dgm:prSet/>
      <dgm:spPr/>
      <dgm:t>
        <a:bodyPr/>
        <a:lstStyle/>
        <a:p>
          <a:endParaRPr lang="hu-HU"/>
        </a:p>
      </dgm:t>
    </dgm:pt>
    <dgm:pt modelId="{22BAA12F-292A-456B-9749-CF7F8BD47565}" type="sibTrans" cxnId="{BC01BDBC-4F24-4C2C-9A80-5AF6E89C7739}">
      <dgm:prSet/>
      <dgm:spPr/>
      <dgm:t>
        <a:bodyPr/>
        <a:lstStyle/>
        <a:p>
          <a:endParaRPr lang="hu-HU"/>
        </a:p>
      </dgm:t>
    </dgm:pt>
    <dgm:pt modelId="{29B2975D-0105-43AD-81AC-584593B3F51C}">
      <dgm:prSet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A társas környezetben való részvétel </a:t>
          </a:r>
          <a:br>
            <a:rPr lang="hu-HU" dirty="0" smtClean="0">
              <a:solidFill>
                <a:srgbClr val="C00000"/>
              </a:solidFill>
            </a:rPr>
          </a:br>
          <a:r>
            <a:rPr lang="hu-HU" dirty="0" smtClean="0">
              <a:solidFill>
                <a:srgbClr val="C00000"/>
              </a:solidFill>
            </a:rPr>
            <a:t>(önállóan, felügyelettel, együttműködve) </a:t>
          </a:r>
          <a:endParaRPr lang="hu-HU" dirty="0">
            <a:solidFill>
              <a:srgbClr val="C00000"/>
            </a:solidFill>
          </a:endParaRPr>
        </a:p>
      </dgm:t>
    </dgm:pt>
    <dgm:pt modelId="{5E8814C9-F233-4720-BD80-582AF202A2FE}" type="parTrans" cxnId="{9FBC247E-5F4C-4B64-A63D-FDC9990BDD1E}">
      <dgm:prSet/>
      <dgm:spPr/>
      <dgm:t>
        <a:bodyPr/>
        <a:lstStyle/>
        <a:p>
          <a:endParaRPr lang="hu-HU"/>
        </a:p>
      </dgm:t>
    </dgm:pt>
    <dgm:pt modelId="{D8B24ADE-12CA-4BFA-B991-B0446744A449}" type="sibTrans" cxnId="{9FBC247E-5F4C-4B64-A63D-FDC9990BDD1E}">
      <dgm:prSet/>
      <dgm:spPr/>
      <dgm:t>
        <a:bodyPr/>
        <a:lstStyle/>
        <a:p>
          <a:endParaRPr lang="hu-HU"/>
        </a:p>
      </dgm:t>
    </dgm:pt>
    <dgm:pt modelId="{CE0385EE-9D9B-4753-8581-C4FE4F622B9E}">
      <dgm:prSet phldrT="[Szöveg]"/>
      <dgm:spPr/>
      <dgm:t>
        <a:bodyPr/>
        <a:lstStyle/>
        <a:p>
          <a:r>
            <a:rPr lang="hu-HU" dirty="0" smtClean="0">
              <a:solidFill>
                <a:srgbClr val="C00000"/>
              </a:solidFill>
            </a:rPr>
            <a:t>Munkával összefüggő felfogások</a:t>
          </a:r>
          <a:endParaRPr lang="hu-HU" dirty="0">
            <a:solidFill>
              <a:srgbClr val="C00000"/>
            </a:solidFill>
          </a:endParaRPr>
        </a:p>
      </dgm:t>
    </dgm:pt>
    <dgm:pt modelId="{4FF6AA64-FE90-4364-942D-CC450376E47F}" type="parTrans" cxnId="{2626D8F4-0C44-464A-9E1C-274146AE855E}">
      <dgm:prSet/>
      <dgm:spPr/>
      <dgm:t>
        <a:bodyPr/>
        <a:lstStyle/>
        <a:p>
          <a:endParaRPr lang="hu-HU"/>
        </a:p>
      </dgm:t>
    </dgm:pt>
    <dgm:pt modelId="{0F9F523B-26C4-45D9-8382-81C3D464A6B3}" type="sibTrans" cxnId="{2626D8F4-0C44-464A-9E1C-274146AE855E}">
      <dgm:prSet/>
      <dgm:spPr/>
      <dgm:t>
        <a:bodyPr/>
        <a:lstStyle/>
        <a:p>
          <a:endParaRPr lang="hu-HU"/>
        </a:p>
      </dgm:t>
    </dgm:pt>
    <dgm:pt modelId="{02C2D2F7-A0C4-4B00-9079-40DB4A6864A0}" type="pres">
      <dgm:prSet presAssocID="{BBCC1CFA-C4C8-4039-B505-FFFD5CB2601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D846FA4B-5F87-4BC9-BE2A-2894DD88B16D}" type="pres">
      <dgm:prSet presAssocID="{CD22DECC-D79E-441E-880C-B25B11337043}" presName="linNode" presStyleCnt="0"/>
      <dgm:spPr/>
    </dgm:pt>
    <dgm:pt modelId="{86D3F02E-3BB1-45AC-B5CE-E7129609F10F}" type="pres">
      <dgm:prSet presAssocID="{CD22DECC-D79E-441E-880C-B25B11337043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37267EB-2808-4B66-9651-A184A1C85038}" type="pres">
      <dgm:prSet presAssocID="{CD22DECC-D79E-441E-880C-B25B11337043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1C77386-D135-43E1-B8A9-46F2E746C9CB}" type="pres">
      <dgm:prSet presAssocID="{C5ACA9F6-D262-4862-9E56-94C9459D6AF0}" presName="sp" presStyleCnt="0"/>
      <dgm:spPr/>
    </dgm:pt>
    <dgm:pt modelId="{47F7E73B-5B77-4E3E-A605-A378021631F0}" type="pres">
      <dgm:prSet presAssocID="{1028ED0E-B50F-45D0-B11A-66DB7219F1D8}" presName="linNode" presStyleCnt="0"/>
      <dgm:spPr/>
    </dgm:pt>
    <dgm:pt modelId="{A5F34F96-91FF-48C4-8F32-92656388C0B9}" type="pres">
      <dgm:prSet presAssocID="{1028ED0E-B50F-45D0-B11A-66DB7219F1D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B07014C-B94F-4BB6-8B8F-7BB603928E53}" type="pres">
      <dgm:prSet presAssocID="{1028ED0E-B50F-45D0-B11A-66DB7219F1D8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EBAD414-4607-4B4E-A764-F43F7841B449}" type="pres">
      <dgm:prSet presAssocID="{59A5A1DB-2AF9-4E6B-BB13-178D45CFCE57}" presName="sp" presStyleCnt="0"/>
      <dgm:spPr/>
    </dgm:pt>
    <dgm:pt modelId="{83843B92-DB30-43CC-8B8C-D7AFF614F95D}" type="pres">
      <dgm:prSet presAssocID="{BC5AD6F1-97E8-423E-A697-D4F04F5006A7}" presName="linNode" presStyleCnt="0"/>
      <dgm:spPr/>
    </dgm:pt>
    <dgm:pt modelId="{D203C4BC-3129-4C51-9391-C8FB1C09BE62}" type="pres">
      <dgm:prSet presAssocID="{BC5AD6F1-97E8-423E-A697-D4F04F5006A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6AB97DE-0314-412E-82E7-662EAEABE16A}" type="pres">
      <dgm:prSet presAssocID="{BC5AD6F1-97E8-423E-A697-D4F04F5006A7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206BEFC-A9A2-4388-9003-A9FA554D33CD}" type="pres">
      <dgm:prSet presAssocID="{1BDB7EF4-A153-4BEE-B885-E7F41F8FC7B2}" presName="sp" presStyleCnt="0"/>
      <dgm:spPr/>
    </dgm:pt>
    <dgm:pt modelId="{9E1A71BF-3D92-4487-87A4-E350C5E5CE82}" type="pres">
      <dgm:prSet presAssocID="{4E682A5A-95CD-4E87-AA28-D6BF91859411}" presName="linNode" presStyleCnt="0"/>
      <dgm:spPr/>
    </dgm:pt>
    <dgm:pt modelId="{CE896C7B-B869-4C8F-93F8-A21876A10136}" type="pres">
      <dgm:prSet presAssocID="{4E682A5A-95CD-4E87-AA28-D6BF91859411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0236378-4716-40EE-AAAB-8CCD8C77426E}" type="pres">
      <dgm:prSet presAssocID="{4E682A5A-95CD-4E87-AA28-D6BF91859411}" presName="descendantText" presStyleLbl="alignAccFollowNode1" presStyleIdx="3" presStyleCnt="4" custLinFactNeighborX="792" custLinFactNeighborY="-4481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C21A00AF-B3FC-4885-A157-420410B17D47}" srcId="{BBCC1CFA-C4C8-4039-B505-FFFD5CB2601D}" destId="{1028ED0E-B50F-45D0-B11A-66DB7219F1D8}" srcOrd="1" destOrd="0" parTransId="{2EE57986-30FF-4267-9850-6DF1A8370145}" sibTransId="{59A5A1DB-2AF9-4E6B-BB13-178D45CFCE57}"/>
    <dgm:cxn modelId="{5B687213-B01C-42E3-A0E3-8359071D9799}" srcId="{4E682A5A-95CD-4E87-AA28-D6BF91859411}" destId="{10E9596E-89BF-46B5-B630-6115E1535521}" srcOrd="0" destOrd="0" parTransId="{41A90DA7-C4C3-485C-BDDE-A61B9FB06A24}" sibTransId="{3FC765A1-2833-44DC-8453-1D4BA04E9396}"/>
    <dgm:cxn modelId="{BC3DD926-BCFA-4C7C-A860-5569125BDFE6}" srcId="{BC5AD6F1-97E8-423E-A697-D4F04F5006A7}" destId="{CB8F5C06-9E1C-4CB9-8189-C09E0DCF8D37}" srcOrd="1" destOrd="0" parTransId="{721A647B-9CD9-4ABB-A056-8BA4B8F0021E}" sibTransId="{41A4E3DF-8059-4045-9F38-74537FFA16CB}"/>
    <dgm:cxn modelId="{08AD68F2-A981-46B2-91DB-143FE93098DA}" srcId="{CD22DECC-D79E-441E-880C-B25B11337043}" destId="{892A4A70-B576-4958-A517-B8C9E315F55E}" srcOrd="2" destOrd="0" parTransId="{70B205DA-C6AA-4623-A555-8D7F755280E8}" sibTransId="{A5A4174F-6D83-4187-8D71-100A038741DF}"/>
    <dgm:cxn modelId="{FCF3D97B-E269-4682-8DF2-AC41E7D2430D}" type="presOf" srcId="{28BBB56C-9610-4BFB-A673-F57CBAD6E822}" destId="{CB07014C-B94F-4BB6-8B8F-7BB603928E53}" srcOrd="0" destOrd="0" presId="urn:microsoft.com/office/officeart/2005/8/layout/vList5"/>
    <dgm:cxn modelId="{C9E5D066-7E80-47ED-8ECB-8DC1B3680C31}" type="presOf" srcId="{EDF13F2F-2EE5-4B0F-90DD-9FAF2040EE9A}" destId="{CB07014C-B94F-4BB6-8B8F-7BB603928E53}" srcOrd="0" destOrd="2" presId="urn:microsoft.com/office/officeart/2005/8/layout/vList5"/>
    <dgm:cxn modelId="{0C81F913-CD8F-4915-B1F5-537FE0FB3A4F}" srcId="{BBCC1CFA-C4C8-4039-B505-FFFD5CB2601D}" destId="{4E682A5A-95CD-4E87-AA28-D6BF91859411}" srcOrd="3" destOrd="0" parTransId="{B205A26C-7DDB-480D-ACAD-4F9036AFAA7F}" sibTransId="{E15E4EAE-15AF-49E9-A224-27B4DE31F339}"/>
    <dgm:cxn modelId="{158E3A04-B632-4284-B1F6-ACFAD304209B}" type="presOf" srcId="{BC5AD6F1-97E8-423E-A697-D4F04F5006A7}" destId="{D203C4BC-3129-4C51-9391-C8FB1C09BE62}" srcOrd="0" destOrd="0" presId="urn:microsoft.com/office/officeart/2005/8/layout/vList5"/>
    <dgm:cxn modelId="{17830B1A-D64D-4D4A-ABC3-73761F1929F1}" type="presOf" srcId="{4E682A5A-95CD-4E87-AA28-D6BF91859411}" destId="{CE896C7B-B869-4C8F-93F8-A21876A10136}" srcOrd="0" destOrd="0" presId="urn:microsoft.com/office/officeart/2005/8/layout/vList5"/>
    <dgm:cxn modelId="{05590379-707E-47E9-9AE7-38FA328A4D15}" srcId="{1028ED0E-B50F-45D0-B11A-66DB7219F1D8}" destId="{28BBB56C-9610-4BFB-A673-F57CBAD6E822}" srcOrd="0" destOrd="0" parTransId="{C010306C-966F-4E63-AB49-1D2DFB30D225}" sibTransId="{F3F658F2-1BC8-4E54-81E0-C83566B4A020}"/>
    <dgm:cxn modelId="{DCD1E816-2E15-456B-9C02-D1FC04840557}" type="presOf" srcId="{29B2975D-0105-43AD-81AC-584593B3F51C}" destId="{20236378-4716-40EE-AAAB-8CCD8C77426E}" srcOrd="0" destOrd="1" presId="urn:microsoft.com/office/officeart/2005/8/layout/vList5"/>
    <dgm:cxn modelId="{9FBC247E-5F4C-4B64-A63D-FDC9990BDD1E}" srcId="{4E682A5A-95CD-4E87-AA28-D6BF91859411}" destId="{29B2975D-0105-43AD-81AC-584593B3F51C}" srcOrd="1" destOrd="0" parTransId="{5E8814C9-F233-4720-BD80-582AF202A2FE}" sibTransId="{D8B24ADE-12CA-4BFA-B991-B0446744A449}"/>
    <dgm:cxn modelId="{415CA408-33B1-4A2E-9BF9-88E7E6145681}" type="presOf" srcId="{CD22DECC-D79E-441E-880C-B25B11337043}" destId="{86D3F02E-3BB1-45AC-B5CE-E7129609F10F}" srcOrd="0" destOrd="0" presId="urn:microsoft.com/office/officeart/2005/8/layout/vList5"/>
    <dgm:cxn modelId="{7DC826CF-4688-44CC-8E4A-E6FFBDB082E7}" type="presOf" srcId="{48A9A50F-39B1-4029-B50F-CA72C0FD1C14}" destId="{D37267EB-2808-4B66-9651-A184A1C85038}" srcOrd="0" destOrd="1" presId="urn:microsoft.com/office/officeart/2005/8/layout/vList5"/>
    <dgm:cxn modelId="{245F06F4-753D-48E3-9638-0B287218B4D3}" type="presOf" srcId="{10E9596E-89BF-46B5-B630-6115E1535521}" destId="{20236378-4716-40EE-AAAB-8CCD8C77426E}" srcOrd="0" destOrd="0" presId="urn:microsoft.com/office/officeart/2005/8/layout/vList5"/>
    <dgm:cxn modelId="{3A79DC81-9FCB-474A-909E-8F0FA53A03DC}" type="presOf" srcId="{762F91AB-81CF-4913-BDC6-A939EAB5C8D3}" destId="{CB07014C-B94F-4BB6-8B8F-7BB603928E53}" srcOrd="0" destOrd="1" presId="urn:microsoft.com/office/officeart/2005/8/layout/vList5"/>
    <dgm:cxn modelId="{AADB35A7-BFD6-4C0A-B0FC-8DF8689C9B6B}" srcId="{CD22DECC-D79E-441E-880C-B25B11337043}" destId="{48A9A50F-39B1-4029-B50F-CA72C0FD1C14}" srcOrd="1" destOrd="0" parTransId="{8BDC7C0F-BEB6-435D-8131-1DF31E815258}" sibTransId="{D800C71C-1A45-4C97-900D-06E94258BD1F}"/>
    <dgm:cxn modelId="{76A7C4F7-F3BA-43EF-BFE9-873069A002CE}" srcId="{BC5AD6F1-97E8-423E-A697-D4F04F5006A7}" destId="{6BC1240C-F788-4718-B912-FB2BAC6AB565}" srcOrd="0" destOrd="0" parTransId="{44A2ABD7-6D5F-4DA5-8485-45BF3C5D9C9D}" sibTransId="{43FDE3C9-3919-419B-B9BE-8EAEA493145E}"/>
    <dgm:cxn modelId="{E9969B06-BB65-4B31-86DE-38A576CAFC63}" type="presOf" srcId="{B237CC1B-2D2B-4FEF-8B23-F66C17EE3660}" destId="{D37267EB-2808-4B66-9651-A184A1C85038}" srcOrd="0" destOrd="0" presId="urn:microsoft.com/office/officeart/2005/8/layout/vList5"/>
    <dgm:cxn modelId="{28D41AE8-6E69-4F11-BB16-CA343EAF204F}" type="presOf" srcId="{CE0385EE-9D9B-4753-8581-C4FE4F622B9E}" destId="{86AB97DE-0314-412E-82E7-662EAEABE16A}" srcOrd="0" destOrd="2" presId="urn:microsoft.com/office/officeart/2005/8/layout/vList5"/>
    <dgm:cxn modelId="{BC01BDBC-4F24-4C2C-9A80-5AF6E89C7739}" srcId="{1028ED0E-B50F-45D0-B11A-66DB7219F1D8}" destId="{EDF13F2F-2EE5-4B0F-90DD-9FAF2040EE9A}" srcOrd="2" destOrd="0" parTransId="{75614E61-14D9-44A8-AC16-9356DF8DE951}" sibTransId="{22BAA12F-292A-456B-9749-CF7F8BD47565}"/>
    <dgm:cxn modelId="{418B1B1E-E600-42B7-837C-98F8A9164622}" type="presOf" srcId="{1028ED0E-B50F-45D0-B11A-66DB7219F1D8}" destId="{A5F34F96-91FF-48C4-8F32-92656388C0B9}" srcOrd="0" destOrd="0" presId="urn:microsoft.com/office/officeart/2005/8/layout/vList5"/>
    <dgm:cxn modelId="{4E82F555-C36C-49F9-914F-FD95BF637A75}" type="presOf" srcId="{BBCC1CFA-C4C8-4039-B505-FFFD5CB2601D}" destId="{02C2D2F7-A0C4-4B00-9079-40DB4A6864A0}" srcOrd="0" destOrd="0" presId="urn:microsoft.com/office/officeart/2005/8/layout/vList5"/>
    <dgm:cxn modelId="{012C890A-53B8-418F-87BA-D61256D03211}" srcId="{1028ED0E-B50F-45D0-B11A-66DB7219F1D8}" destId="{762F91AB-81CF-4913-BDC6-A939EAB5C8D3}" srcOrd="1" destOrd="0" parTransId="{4EE32C1F-936C-472E-9BFD-FE556C9558C7}" sibTransId="{741E6DD3-0D6F-4421-8692-0C0B0BF51583}"/>
    <dgm:cxn modelId="{9454C3E7-253E-442D-83DD-937297F601FB}" srcId="{CD22DECC-D79E-441E-880C-B25B11337043}" destId="{B237CC1B-2D2B-4FEF-8B23-F66C17EE3660}" srcOrd="0" destOrd="0" parTransId="{30CB0C78-8BE6-4234-B213-48CE9B610D7C}" sibTransId="{7F9A830F-611F-44E2-A5D7-FFADDF119EB9}"/>
    <dgm:cxn modelId="{C3502EA1-3DF2-4F41-B7DF-E4619D634CF1}" srcId="{BBCC1CFA-C4C8-4039-B505-FFFD5CB2601D}" destId="{CD22DECC-D79E-441E-880C-B25B11337043}" srcOrd="0" destOrd="0" parTransId="{EAB472E0-042E-43D8-A6BD-40BD7E619D08}" sibTransId="{C5ACA9F6-D262-4862-9E56-94C9459D6AF0}"/>
    <dgm:cxn modelId="{8E8A4A9E-E1AB-4526-9D0F-F4E25DE56EB4}" type="presOf" srcId="{892A4A70-B576-4958-A517-B8C9E315F55E}" destId="{D37267EB-2808-4B66-9651-A184A1C85038}" srcOrd="0" destOrd="2" presId="urn:microsoft.com/office/officeart/2005/8/layout/vList5"/>
    <dgm:cxn modelId="{2626D8F4-0C44-464A-9E1C-274146AE855E}" srcId="{BC5AD6F1-97E8-423E-A697-D4F04F5006A7}" destId="{CE0385EE-9D9B-4753-8581-C4FE4F622B9E}" srcOrd="2" destOrd="0" parTransId="{4FF6AA64-FE90-4364-942D-CC450376E47F}" sibTransId="{0F9F523B-26C4-45D9-8382-81C3D464A6B3}"/>
    <dgm:cxn modelId="{23EB3984-8A16-4750-A922-83B292610A58}" type="presOf" srcId="{CB8F5C06-9E1C-4CB9-8189-C09E0DCF8D37}" destId="{86AB97DE-0314-412E-82E7-662EAEABE16A}" srcOrd="0" destOrd="1" presId="urn:microsoft.com/office/officeart/2005/8/layout/vList5"/>
    <dgm:cxn modelId="{437CD6ED-AC35-41F3-B35B-A46F75545AC5}" srcId="{BBCC1CFA-C4C8-4039-B505-FFFD5CB2601D}" destId="{BC5AD6F1-97E8-423E-A697-D4F04F5006A7}" srcOrd="2" destOrd="0" parTransId="{981E41D8-FE47-448F-8D9B-833839258A0F}" sibTransId="{1BDB7EF4-A153-4BEE-B885-E7F41F8FC7B2}"/>
    <dgm:cxn modelId="{81B1F419-B14D-4E6C-98BF-48839015EA7A}" type="presOf" srcId="{6BC1240C-F788-4718-B912-FB2BAC6AB565}" destId="{86AB97DE-0314-412E-82E7-662EAEABE16A}" srcOrd="0" destOrd="0" presId="urn:microsoft.com/office/officeart/2005/8/layout/vList5"/>
    <dgm:cxn modelId="{589131A8-F516-4E3A-8D47-1EBFFF7C0E2C}" type="presParOf" srcId="{02C2D2F7-A0C4-4B00-9079-40DB4A6864A0}" destId="{D846FA4B-5F87-4BC9-BE2A-2894DD88B16D}" srcOrd="0" destOrd="0" presId="urn:microsoft.com/office/officeart/2005/8/layout/vList5"/>
    <dgm:cxn modelId="{E3E078F8-71E7-4944-8163-F2164C69C888}" type="presParOf" srcId="{D846FA4B-5F87-4BC9-BE2A-2894DD88B16D}" destId="{86D3F02E-3BB1-45AC-B5CE-E7129609F10F}" srcOrd="0" destOrd="0" presId="urn:microsoft.com/office/officeart/2005/8/layout/vList5"/>
    <dgm:cxn modelId="{4EB833D2-DC48-4FF6-97DB-75C405BC8E9E}" type="presParOf" srcId="{D846FA4B-5F87-4BC9-BE2A-2894DD88B16D}" destId="{D37267EB-2808-4B66-9651-A184A1C85038}" srcOrd="1" destOrd="0" presId="urn:microsoft.com/office/officeart/2005/8/layout/vList5"/>
    <dgm:cxn modelId="{11F0EEED-F1E1-4AF6-99B2-25E8E5B203DC}" type="presParOf" srcId="{02C2D2F7-A0C4-4B00-9079-40DB4A6864A0}" destId="{61C77386-D135-43E1-B8A9-46F2E746C9CB}" srcOrd="1" destOrd="0" presId="urn:microsoft.com/office/officeart/2005/8/layout/vList5"/>
    <dgm:cxn modelId="{59747756-6985-4307-89C9-361BEE46071F}" type="presParOf" srcId="{02C2D2F7-A0C4-4B00-9079-40DB4A6864A0}" destId="{47F7E73B-5B77-4E3E-A605-A378021631F0}" srcOrd="2" destOrd="0" presId="urn:microsoft.com/office/officeart/2005/8/layout/vList5"/>
    <dgm:cxn modelId="{8F353E53-FEA6-48FA-93C5-DE13B2A75F98}" type="presParOf" srcId="{47F7E73B-5B77-4E3E-A605-A378021631F0}" destId="{A5F34F96-91FF-48C4-8F32-92656388C0B9}" srcOrd="0" destOrd="0" presId="urn:microsoft.com/office/officeart/2005/8/layout/vList5"/>
    <dgm:cxn modelId="{B1B4108A-782B-47E1-A2A3-F3AD961C1031}" type="presParOf" srcId="{47F7E73B-5B77-4E3E-A605-A378021631F0}" destId="{CB07014C-B94F-4BB6-8B8F-7BB603928E53}" srcOrd="1" destOrd="0" presId="urn:microsoft.com/office/officeart/2005/8/layout/vList5"/>
    <dgm:cxn modelId="{5AEF26B3-96D2-4D53-9FFF-88B321CBC235}" type="presParOf" srcId="{02C2D2F7-A0C4-4B00-9079-40DB4A6864A0}" destId="{8EBAD414-4607-4B4E-A764-F43F7841B449}" srcOrd="3" destOrd="0" presId="urn:microsoft.com/office/officeart/2005/8/layout/vList5"/>
    <dgm:cxn modelId="{3FBA5FD3-412C-4BC9-800D-AD8EFBB2872E}" type="presParOf" srcId="{02C2D2F7-A0C4-4B00-9079-40DB4A6864A0}" destId="{83843B92-DB30-43CC-8B8C-D7AFF614F95D}" srcOrd="4" destOrd="0" presId="urn:microsoft.com/office/officeart/2005/8/layout/vList5"/>
    <dgm:cxn modelId="{869DAEFB-D4A7-4956-96F1-F0999212346E}" type="presParOf" srcId="{83843B92-DB30-43CC-8B8C-D7AFF614F95D}" destId="{D203C4BC-3129-4C51-9391-C8FB1C09BE62}" srcOrd="0" destOrd="0" presId="urn:microsoft.com/office/officeart/2005/8/layout/vList5"/>
    <dgm:cxn modelId="{9627B489-C8EB-4A48-BD93-B01518ADCF85}" type="presParOf" srcId="{83843B92-DB30-43CC-8B8C-D7AFF614F95D}" destId="{86AB97DE-0314-412E-82E7-662EAEABE16A}" srcOrd="1" destOrd="0" presId="urn:microsoft.com/office/officeart/2005/8/layout/vList5"/>
    <dgm:cxn modelId="{6D2964B7-8389-4CE3-8DD9-7D16924ECF67}" type="presParOf" srcId="{02C2D2F7-A0C4-4B00-9079-40DB4A6864A0}" destId="{D206BEFC-A9A2-4388-9003-A9FA554D33CD}" srcOrd="5" destOrd="0" presId="urn:microsoft.com/office/officeart/2005/8/layout/vList5"/>
    <dgm:cxn modelId="{715633E6-9DFA-4C42-8479-729262F9C7B4}" type="presParOf" srcId="{02C2D2F7-A0C4-4B00-9079-40DB4A6864A0}" destId="{9E1A71BF-3D92-4487-87A4-E350C5E5CE82}" srcOrd="6" destOrd="0" presId="urn:microsoft.com/office/officeart/2005/8/layout/vList5"/>
    <dgm:cxn modelId="{041DB8D9-32DD-4ED5-9187-EA88E2E78F43}" type="presParOf" srcId="{9E1A71BF-3D92-4487-87A4-E350C5E5CE82}" destId="{CE896C7B-B869-4C8F-93F8-A21876A10136}" srcOrd="0" destOrd="0" presId="urn:microsoft.com/office/officeart/2005/8/layout/vList5"/>
    <dgm:cxn modelId="{F63514E8-1E73-485B-944B-9BC35C540277}" type="presParOf" srcId="{9E1A71BF-3D92-4487-87A4-E350C5E5CE82}" destId="{20236378-4716-40EE-AAAB-8CCD8C7742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92C7BA-E03D-4A20-950D-58C1D14E365D}">
      <dsp:nvSpPr>
        <dsp:cNvPr id="0" name=""/>
        <dsp:cNvSpPr/>
      </dsp:nvSpPr>
      <dsp:spPr>
        <a:xfrm>
          <a:off x="0" y="158655"/>
          <a:ext cx="2661635" cy="106370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b="1" kern="1200" dirty="0" smtClean="0"/>
            <a:t>Tudás</a:t>
          </a:r>
          <a:endParaRPr lang="hu-HU" sz="2300" b="1" kern="1200" dirty="0"/>
        </a:p>
      </dsp:txBody>
      <dsp:txXfrm>
        <a:off x="31155" y="189810"/>
        <a:ext cx="2599325" cy="1001399"/>
      </dsp:txXfrm>
    </dsp:sp>
    <dsp:sp modelId="{9E2AFEFD-2F92-4FF9-8329-D0746357E820}">
      <dsp:nvSpPr>
        <dsp:cNvPr id="0" name=""/>
        <dsp:cNvSpPr/>
      </dsp:nvSpPr>
      <dsp:spPr>
        <a:xfrm>
          <a:off x="216511" y="1222364"/>
          <a:ext cx="91440" cy="712185"/>
        </a:xfrm>
        <a:custGeom>
          <a:avLst/>
          <a:gdLst/>
          <a:ahLst/>
          <a:cxnLst/>
          <a:rect l="0" t="0" r="0" b="0"/>
          <a:pathLst>
            <a:path>
              <a:moveTo>
                <a:pt x="49651" y="0"/>
              </a:moveTo>
              <a:lnTo>
                <a:pt x="45720" y="712185"/>
              </a:lnTo>
            </a:path>
          </a:pathLst>
        </a:custGeom>
        <a:noFill/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85FE6A-78A2-43FF-A75D-3B6029B57501}">
      <dsp:nvSpPr>
        <dsp:cNvPr id="0" name=""/>
        <dsp:cNvSpPr/>
      </dsp:nvSpPr>
      <dsp:spPr>
        <a:xfrm>
          <a:off x="262231" y="1402695"/>
          <a:ext cx="1933772" cy="10637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Tudni, hogy mit: ismeret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3386" y="1433850"/>
        <a:ext cx="1871462" cy="1001399"/>
      </dsp:txXfrm>
    </dsp:sp>
    <dsp:sp modelId="{20455DB5-CD38-4EDF-95FF-681CD80B256A}">
      <dsp:nvSpPr>
        <dsp:cNvPr id="0" name=""/>
        <dsp:cNvSpPr/>
      </dsp:nvSpPr>
      <dsp:spPr>
        <a:xfrm>
          <a:off x="198080" y="1222364"/>
          <a:ext cx="91440" cy="2551435"/>
        </a:xfrm>
        <a:custGeom>
          <a:avLst/>
          <a:gdLst/>
          <a:ahLst/>
          <a:cxnLst/>
          <a:rect l="0" t="0" r="0" b="0"/>
          <a:pathLst>
            <a:path>
              <a:moveTo>
                <a:pt x="68083" y="0"/>
              </a:moveTo>
              <a:lnTo>
                <a:pt x="45720" y="2551435"/>
              </a:lnTo>
            </a:path>
          </a:pathLst>
        </a:custGeom>
        <a:noFill/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550617-A4D5-4EAE-A357-C06BBC614454}">
      <dsp:nvSpPr>
        <dsp:cNvPr id="0" name=""/>
        <dsp:cNvSpPr/>
      </dsp:nvSpPr>
      <dsp:spPr>
        <a:xfrm>
          <a:off x="243800" y="3241945"/>
          <a:ext cx="2275010" cy="10637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Tudni, hogy hogyan: alkalmazás, képesség 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5" y="3273100"/>
        <a:ext cx="2212700" cy="1001399"/>
      </dsp:txXfrm>
    </dsp:sp>
    <dsp:sp modelId="{B947B594-D4FF-4F98-8575-628D0A043188}">
      <dsp:nvSpPr>
        <dsp:cNvPr id="0" name=""/>
        <dsp:cNvSpPr/>
      </dsp:nvSpPr>
      <dsp:spPr>
        <a:xfrm>
          <a:off x="4076545" y="116553"/>
          <a:ext cx="2127419" cy="106370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kern="1200" dirty="0" smtClean="0"/>
            <a:t>Kompetencia</a:t>
          </a:r>
          <a:endParaRPr lang="hu-HU" sz="2300" kern="1200" dirty="0"/>
        </a:p>
      </dsp:txBody>
      <dsp:txXfrm>
        <a:off x="4107700" y="147708"/>
        <a:ext cx="2065109" cy="1001399"/>
      </dsp:txXfrm>
    </dsp:sp>
    <dsp:sp modelId="{C3AA2415-18EA-4003-8440-2C42B5BFBA89}">
      <dsp:nvSpPr>
        <dsp:cNvPr id="0" name=""/>
        <dsp:cNvSpPr/>
      </dsp:nvSpPr>
      <dsp:spPr>
        <a:xfrm>
          <a:off x="4289287" y="1180263"/>
          <a:ext cx="269786" cy="7114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1494"/>
              </a:lnTo>
              <a:lnTo>
                <a:pt x="269786" y="711494"/>
              </a:lnTo>
            </a:path>
          </a:pathLst>
        </a:custGeom>
        <a:noFill/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1ED192-1241-47F1-8B94-9A7B96CBDACC}">
      <dsp:nvSpPr>
        <dsp:cNvPr id="0" name=""/>
        <dsp:cNvSpPr/>
      </dsp:nvSpPr>
      <dsp:spPr>
        <a:xfrm>
          <a:off x="4559074" y="1359902"/>
          <a:ext cx="2299076" cy="10637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Alkalmasság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90229" y="1391057"/>
        <a:ext cx="2236766" cy="1001399"/>
      </dsp:txXfrm>
    </dsp:sp>
    <dsp:sp modelId="{D9589A95-6ECD-4C9F-BA26-6B35A7694F16}">
      <dsp:nvSpPr>
        <dsp:cNvPr id="0" name=""/>
        <dsp:cNvSpPr/>
      </dsp:nvSpPr>
      <dsp:spPr>
        <a:xfrm>
          <a:off x="4289287" y="1180263"/>
          <a:ext cx="344161" cy="20171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7197"/>
              </a:lnTo>
              <a:lnTo>
                <a:pt x="344161" y="2017197"/>
              </a:lnTo>
            </a:path>
          </a:pathLst>
        </a:custGeom>
        <a:noFill/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E42729-66BB-4499-82BB-411A10801F77}">
      <dsp:nvSpPr>
        <dsp:cNvPr id="0" name=""/>
        <dsp:cNvSpPr/>
      </dsp:nvSpPr>
      <dsp:spPr>
        <a:xfrm>
          <a:off x="4633448" y="2665605"/>
          <a:ext cx="2214234" cy="10637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Az ismeretek alkalmazásának képessége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64603" y="2696760"/>
        <a:ext cx="2151924" cy="1001399"/>
      </dsp:txXfrm>
    </dsp:sp>
    <dsp:sp modelId="{51418801-C5E7-43D6-A68E-A93E421A1B59}">
      <dsp:nvSpPr>
        <dsp:cNvPr id="0" name=""/>
        <dsp:cNvSpPr/>
      </dsp:nvSpPr>
      <dsp:spPr>
        <a:xfrm>
          <a:off x="4289287" y="1180263"/>
          <a:ext cx="325320" cy="33439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43976"/>
              </a:lnTo>
              <a:lnTo>
                <a:pt x="325320" y="3343976"/>
              </a:lnTo>
            </a:path>
          </a:pathLst>
        </a:custGeom>
        <a:noFill/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AFB9D3-9994-418F-81D3-110CD187B9C5}">
      <dsp:nvSpPr>
        <dsp:cNvPr id="0" name=""/>
        <dsp:cNvSpPr/>
      </dsp:nvSpPr>
      <dsp:spPr>
        <a:xfrm>
          <a:off x="4614608" y="3992384"/>
          <a:ext cx="2268611" cy="10637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Attitűd, autonómia és felelősségvállalás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5763" y="4023539"/>
        <a:ext cx="2206301" cy="1001399"/>
      </dsp:txXfrm>
    </dsp:sp>
    <dsp:sp modelId="{D8377A1E-E069-4B81-8FCE-77383BE01203}">
      <dsp:nvSpPr>
        <dsp:cNvPr id="0" name=""/>
        <dsp:cNvSpPr/>
      </dsp:nvSpPr>
      <dsp:spPr>
        <a:xfrm>
          <a:off x="8209053" y="190002"/>
          <a:ext cx="2127419" cy="1063709"/>
        </a:xfrm>
        <a:prstGeom prst="roundRect">
          <a:avLst>
            <a:gd name="adj" fmla="val 10000"/>
          </a:avLst>
        </a:prstGeom>
        <a:solidFill>
          <a:srgbClr val="FFC000"/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b="1" kern="1200" dirty="0" smtClean="0"/>
            <a:t>Képesség</a:t>
          </a:r>
          <a:endParaRPr lang="hu-HU" sz="2300" b="1" kern="1200" dirty="0"/>
        </a:p>
      </dsp:txBody>
      <dsp:txXfrm>
        <a:off x="8240208" y="221157"/>
        <a:ext cx="2065109" cy="1001399"/>
      </dsp:txXfrm>
    </dsp:sp>
    <dsp:sp modelId="{90567B08-49DB-4C3A-A33D-67A65DCE157C}">
      <dsp:nvSpPr>
        <dsp:cNvPr id="0" name=""/>
        <dsp:cNvSpPr/>
      </dsp:nvSpPr>
      <dsp:spPr>
        <a:xfrm>
          <a:off x="8421794" y="1253712"/>
          <a:ext cx="347220" cy="8381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8107"/>
              </a:lnTo>
              <a:lnTo>
                <a:pt x="347220" y="838107"/>
              </a:lnTo>
            </a:path>
          </a:pathLst>
        </a:custGeom>
        <a:noFill/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8568D7-4802-4004-9A9E-72864994A94B}">
      <dsp:nvSpPr>
        <dsp:cNvPr id="0" name=""/>
        <dsp:cNvSpPr/>
      </dsp:nvSpPr>
      <dsp:spPr>
        <a:xfrm>
          <a:off x="8769015" y="1559964"/>
          <a:ext cx="1932717" cy="10637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Feladatmegoldás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(ismeret és készség összekapcsolása</a:t>
          </a:r>
          <a:r>
            <a:rPr lang="hu-HU" sz="1400" kern="1200" dirty="0" smtClean="0"/>
            <a:t>)</a:t>
          </a:r>
          <a:endParaRPr lang="hu-HU" sz="1400" kern="1200" dirty="0"/>
        </a:p>
      </dsp:txBody>
      <dsp:txXfrm>
        <a:off x="8800170" y="1591119"/>
        <a:ext cx="1870407" cy="1001399"/>
      </dsp:txXfrm>
    </dsp:sp>
    <dsp:sp modelId="{96C2FEFB-5532-4BF5-A30E-DBB4D40D50C1}">
      <dsp:nvSpPr>
        <dsp:cNvPr id="0" name=""/>
        <dsp:cNvSpPr/>
      </dsp:nvSpPr>
      <dsp:spPr>
        <a:xfrm>
          <a:off x="8421794" y="1253712"/>
          <a:ext cx="427909" cy="2409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9802"/>
              </a:lnTo>
              <a:lnTo>
                <a:pt x="427909" y="2409802"/>
              </a:lnTo>
            </a:path>
          </a:pathLst>
        </a:custGeom>
        <a:noFill/>
        <a:ln w="264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A8252-0737-4691-8122-79D7BD0D30DD}">
      <dsp:nvSpPr>
        <dsp:cNvPr id="0" name=""/>
        <dsp:cNvSpPr/>
      </dsp:nvSpPr>
      <dsp:spPr>
        <a:xfrm>
          <a:off x="8849704" y="3131659"/>
          <a:ext cx="2009321" cy="10637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Tevékenység végzésére való alkalmasság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880859" y="3162814"/>
        <a:ext cx="1947011" cy="10013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7267EB-2808-4B66-9651-A184A1C85038}">
      <dsp:nvSpPr>
        <dsp:cNvPr id="0" name=""/>
        <dsp:cNvSpPr/>
      </dsp:nvSpPr>
      <dsp:spPr>
        <a:xfrm rot="5400000">
          <a:off x="6961849" y="-2884130"/>
          <a:ext cx="999309" cy="702259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A tudás mélysége</a:t>
          </a:r>
          <a:endParaRPr lang="hu-HU" sz="1700" kern="1200" dirty="0">
            <a:solidFill>
              <a:srgbClr val="C0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A tudás szervezettsége</a:t>
          </a:r>
          <a:endParaRPr lang="hu-HU" sz="1700" kern="1200" dirty="0">
            <a:solidFill>
              <a:srgbClr val="C0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A tudás kiterjedtsége</a:t>
          </a:r>
          <a:endParaRPr lang="hu-HU" sz="1700" kern="1200" dirty="0">
            <a:solidFill>
              <a:srgbClr val="C00000"/>
            </a:solidFill>
          </a:endParaRPr>
        </a:p>
      </dsp:txBody>
      <dsp:txXfrm rot="-5400000">
        <a:off x="3950208" y="176293"/>
        <a:ext cx="6973810" cy="901745"/>
      </dsp:txXfrm>
    </dsp:sp>
    <dsp:sp modelId="{86D3F02E-3BB1-45AC-B5CE-E7129609F10F}">
      <dsp:nvSpPr>
        <dsp:cNvPr id="0" name=""/>
        <dsp:cNvSpPr/>
      </dsp:nvSpPr>
      <dsp:spPr>
        <a:xfrm>
          <a:off x="0" y="2597"/>
          <a:ext cx="3950208" cy="12491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000" kern="1200" dirty="0" smtClean="0"/>
            <a:t>Tudás</a:t>
          </a:r>
          <a:endParaRPr lang="hu-HU" sz="3000" kern="1200" dirty="0"/>
        </a:p>
      </dsp:txBody>
      <dsp:txXfrm>
        <a:off x="60978" y="63575"/>
        <a:ext cx="3828252" cy="1127181"/>
      </dsp:txXfrm>
    </dsp:sp>
    <dsp:sp modelId="{CB07014C-B94F-4BB6-8B8F-7BB603928E53}">
      <dsp:nvSpPr>
        <dsp:cNvPr id="0" name=""/>
        <dsp:cNvSpPr/>
      </dsp:nvSpPr>
      <dsp:spPr>
        <a:xfrm rot="5400000">
          <a:off x="6961849" y="-1572536"/>
          <a:ext cx="999309" cy="7022592"/>
        </a:xfrm>
        <a:prstGeom prst="round2SameRect">
          <a:avLst/>
        </a:prstGeom>
        <a:solidFill>
          <a:schemeClr val="accent2">
            <a:tint val="40000"/>
            <a:alpha val="90000"/>
            <a:hueOff val="3805635"/>
            <a:satOff val="-19901"/>
            <a:lumOff val="-119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Motoros (eszközhasználat)</a:t>
          </a:r>
          <a:endParaRPr lang="hu-HU" sz="1700" kern="1200" dirty="0">
            <a:solidFill>
              <a:srgbClr val="C0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err="1" smtClean="0">
              <a:solidFill>
                <a:srgbClr val="C00000"/>
              </a:solidFill>
            </a:rPr>
            <a:t>Területáltalános</a:t>
          </a:r>
          <a:r>
            <a:rPr lang="hu-HU" sz="1700" kern="1200" dirty="0" smtClean="0">
              <a:solidFill>
                <a:srgbClr val="C00000"/>
              </a:solidFill>
            </a:rPr>
            <a:t> (szövegértés, szövegszerkesztő kezelés)</a:t>
          </a:r>
          <a:endParaRPr lang="hu-HU" sz="1700" kern="1200" dirty="0">
            <a:solidFill>
              <a:srgbClr val="C0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err="1" smtClean="0">
              <a:solidFill>
                <a:srgbClr val="C00000"/>
              </a:solidFill>
            </a:rPr>
            <a:t>Területspecifikus</a:t>
          </a:r>
          <a:endParaRPr lang="hu-HU" sz="1700" kern="1200" dirty="0">
            <a:solidFill>
              <a:srgbClr val="C00000"/>
            </a:solidFill>
          </a:endParaRPr>
        </a:p>
      </dsp:txBody>
      <dsp:txXfrm rot="-5400000">
        <a:off x="3950208" y="1487887"/>
        <a:ext cx="6973810" cy="901745"/>
      </dsp:txXfrm>
    </dsp:sp>
    <dsp:sp modelId="{A5F34F96-91FF-48C4-8F32-92656388C0B9}">
      <dsp:nvSpPr>
        <dsp:cNvPr id="0" name=""/>
        <dsp:cNvSpPr/>
      </dsp:nvSpPr>
      <dsp:spPr>
        <a:xfrm>
          <a:off x="0" y="1314191"/>
          <a:ext cx="3950208" cy="1249137"/>
        </a:xfrm>
        <a:prstGeom prst="roundRect">
          <a:avLst/>
        </a:prstGeom>
        <a:solidFill>
          <a:schemeClr val="accent2">
            <a:hueOff val="3506125"/>
            <a:satOff val="-20632"/>
            <a:lumOff val="785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000" kern="1200" dirty="0" smtClean="0"/>
            <a:t>Képesség</a:t>
          </a:r>
          <a:endParaRPr lang="hu-HU" sz="3000" kern="1200" dirty="0"/>
        </a:p>
      </dsp:txBody>
      <dsp:txXfrm>
        <a:off x="60978" y="1375169"/>
        <a:ext cx="3828252" cy="1127181"/>
      </dsp:txXfrm>
    </dsp:sp>
    <dsp:sp modelId="{86AB97DE-0314-412E-82E7-662EAEABE16A}">
      <dsp:nvSpPr>
        <dsp:cNvPr id="0" name=""/>
        <dsp:cNvSpPr/>
      </dsp:nvSpPr>
      <dsp:spPr>
        <a:xfrm rot="5400000">
          <a:off x="6961849" y="-260942"/>
          <a:ext cx="999309" cy="7022592"/>
        </a:xfrm>
        <a:prstGeom prst="round2SameRect">
          <a:avLst/>
        </a:prstGeom>
        <a:solidFill>
          <a:schemeClr val="accent2">
            <a:tint val="40000"/>
            <a:alpha val="90000"/>
            <a:hueOff val="7611271"/>
            <a:satOff val="-39802"/>
            <a:lumOff val="-239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Megítélés, vélekedés</a:t>
          </a:r>
          <a:endParaRPr lang="hu-HU" sz="1700" kern="1200" dirty="0">
            <a:solidFill>
              <a:srgbClr val="C0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Nézetek, szándékok, törekvések</a:t>
          </a:r>
          <a:endParaRPr lang="hu-HU" sz="1700" kern="1200" dirty="0">
            <a:solidFill>
              <a:srgbClr val="C0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Munkával összefüggő felfogások</a:t>
          </a:r>
          <a:endParaRPr lang="hu-HU" sz="1700" kern="1200" dirty="0">
            <a:solidFill>
              <a:srgbClr val="C00000"/>
            </a:solidFill>
          </a:endParaRPr>
        </a:p>
      </dsp:txBody>
      <dsp:txXfrm rot="-5400000">
        <a:off x="3950208" y="2799481"/>
        <a:ext cx="6973810" cy="901745"/>
      </dsp:txXfrm>
    </dsp:sp>
    <dsp:sp modelId="{D203C4BC-3129-4C51-9391-C8FB1C09BE62}">
      <dsp:nvSpPr>
        <dsp:cNvPr id="0" name=""/>
        <dsp:cNvSpPr/>
      </dsp:nvSpPr>
      <dsp:spPr>
        <a:xfrm>
          <a:off x="0" y="2625784"/>
          <a:ext cx="3950208" cy="1249137"/>
        </a:xfrm>
        <a:prstGeom prst="roundRect">
          <a:avLst/>
        </a:prstGeom>
        <a:solidFill>
          <a:schemeClr val="accent2">
            <a:hueOff val="7012249"/>
            <a:satOff val="-41263"/>
            <a:lumOff val="157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000" kern="1200" dirty="0" smtClean="0"/>
            <a:t>Attitűd</a:t>
          </a:r>
          <a:endParaRPr lang="hu-HU" sz="3000" kern="1200" dirty="0"/>
        </a:p>
      </dsp:txBody>
      <dsp:txXfrm>
        <a:off x="60978" y="2686762"/>
        <a:ext cx="3828252" cy="1127181"/>
      </dsp:txXfrm>
    </dsp:sp>
    <dsp:sp modelId="{20236378-4716-40EE-AAAB-8CCD8C77426E}">
      <dsp:nvSpPr>
        <dsp:cNvPr id="0" name=""/>
        <dsp:cNvSpPr/>
      </dsp:nvSpPr>
      <dsp:spPr>
        <a:xfrm rot="5400000">
          <a:off x="6961849" y="1005872"/>
          <a:ext cx="999309" cy="7022592"/>
        </a:xfrm>
        <a:prstGeom prst="round2SameRect">
          <a:avLst/>
        </a:prstGeom>
        <a:solidFill>
          <a:schemeClr val="accent2">
            <a:tint val="40000"/>
            <a:alpha val="90000"/>
            <a:hueOff val="11416906"/>
            <a:satOff val="-59703"/>
            <a:lumOff val="-359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Önszabályozás, önszervezés, önirányítás</a:t>
          </a:r>
          <a:endParaRPr lang="hu-HU" sz="1700" kern="1200" dirty="0">
            <a:solidFill>
              <a:srgbClr val="C0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700" kern="1200" dirty="0" smtClean="0">
              <a:solidFill>
                <a:srgbClr val="C00000"/>
              </a:solidFill>
            </a:rPr>
            <a:t>A társas környezetben való részvétel </a:t>
          </a:r>
          <a:br>
            <a:rPr lang="hu-HU" sz="1700" kern="1200" dirty="0" smtClean="0">
              <a:solidFill>
                <a:srgbClr val="C00000"/>
              </a:solidFill>
            </a:rPr>
          </a:br>
          <a:r>
            <a:rPr lang="hu-HU" sz="1700" kern="1200" dirty="0" smtClean="0">
              <a:solidFill>
                <a:srgbClr val="C00000"/>
              </a:solidFill>
            </a:rPr>
            <a:t>(önállóan, felügyelettel, együttműködve) </a:t>
          </a:r>
          <a:endParaRPr lang="hu-HU" sz="1700" kern="1200" dirty="0">
            <a:solidFill>
              <a:srgbClr val="C00000"/>
            </a:solidFill>
          </a:endParaRPr>
        </a:p>
      </dsp:txBody>
      <dsp:txXfrm rot="-5400000">
        <a:off x="3950208" y="4066295"/>
        <a:ext cx="6973810" cy="901745"/>
      </dsp:txXfrm>
    </dsp:sp>
    <dsp:sp modelId="{CE896C7B-B869-4C8F-93F8-A21876A10136}">
      <dsp:nvSpPr>
        <dsp:cNvPr id="0" name=""/>
        <dsp:cNvSpPr/>
      </dsp:nvSpPr>
      <dsp:spPr>
        <a:xfrm>
          <a:off x="0" y="3937378"/>
          <a:ext cx="3950208" cy="1249137"/>
        </a:xfrm>
        <a:prstGeom prst="roundRect">
          <a:avLst/>
        </a:prstGeom>
        <a:solidFill>
          <a:schemeClr val="accent2">
            <a:hueOff val="10518374"/>
            <a:satOff val="-61895"/>
            <a:lumOff val="2355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000" kern="1200" dirty="0" smtClean="0"/>
            <a:t>Autonómia és felelősségvállalás</a:t>
          </a:r>
          <a:endParaRPr lang="hu-HU" sz="3000" kern="1200" dirty="0"/>
        </a:p>
      </dsp:txBody>
      <dsp:txXfrm>
        <a:off x="60978" y="3998356"/>
        <a:ext cx="3828252" cy="11271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ímdia képp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 dirty="0"/>
          </a:p>
        </p:txBody>
      </p:sp>
      <p:sp>
        <p:nvSpPr>
          <p:cNvPr id="11" name="Kép helye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hu-HU" smtClean="0"/>
              <a:t>Kép beszúrásához kattintson az ikonra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02B9795-92DC-40DC-A1CA-9A4B349D7824}" type="datetimeFigureOut">
              <a:rPr lang="hu-HU" smtClean="0"/>
              <a:pPr/>
              <a:t>2018. 08. 16.</a:t>
            </a:fld>
            <a:endParaRPr lang="hu-H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FF54DE5-C571-48E8-A5BC-B369434E2F4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remariann.webnode.hu/" TargetMode="External"/><Relationship Id="rId2" Type="http://schemas.openxmlformats.org/officeDocument/2006/relationships/hyperlink" Target="mailto:m.more@t-online.h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41000"/>
                <a:lumOff val="59000"/>
                <a:alpha val="67000"/>
              </a:schemeClr>
            </a:gs>
            <a:gs pos="0">
              <a:srgbClr val="66008F"/>
            </a:gs>
            <a:gs pos="4000">
              <a:srgbClr val="BA0066"/>
            </a:gs>
            <a:gs pos="68000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963084" y="1764407"/>
            <a:ext cx="10363200" cy="2073498"/>
          </a:xfrm>
        </p:spPr>
        <p:txBody>
          <a:bodyPr>
            <a:normAutofit/>
          </a:bodyPr>
          <a:lstStyle/>
          <a:p>
            <a:pPr algn="ctr"/>
            <a:r>
              <a:rPr lang="hu-HU" sz="3600" b="1" cap="none" dirty="0" smtClean="0">
                <a:solidFill>
                  <a:schemeClr val="tx1"/>
                </a:solidFill>
              </a:rPr>
              <a:t>A felnőttképzési szakmai végzettségek </a:t>
            </a:r>
            <a:r>
              <a:rPr lang="hu-HU" sz="3600" b="1" cap="none" dirty="0" err="1" smtClean="0">
                <a:solidFill>
                  <a:schemeClr val="tx1"/>
                </a:solidFill>
              </a:rPr>
              <a:t>MKKR</a:t>
            </a:r>
            <a:r>
              <a:rPr lang="hu-HU" sz="3600" b="1" cap="none" dirty="0" smtClean="0">
                <a:solidFill>
                  <a:schemeClr val="tx1"/>
                </a:solidFill>
              </a:rPr>
              <a:t> szerinti besorolása</a:t>
            </a:r>
            <a:r>
              <a:rPr lang="hu-HU" sz="3600" cap="none" dirty="0">
                <a:solidFill>
                  <a:schemeClr val="tx1"/>
                </a:solidFill>
              </a:rPr>
              <a:t/>
            </a:r>
            <a:br>
              <a:rPr lang="hu-HU" sz="3600" cap="none" dirty="0">
                <a:solidFill>
                  <a:schemeClr val="tx1"/>
                </a:solidFill>
              </a:rPr>
            </a:br>
            <a:endParaRPr lang="hu-HU" sz="3600" i="1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zöveg helye 5"/>
          <p:cNvSpPr>
            <a:spLocks noGrp="1"/>
          </p:cNvSpPr>
          <p:nvPr>
            <p:ph type="body" idx="1"/>
          </p:nvPr>
        </p:nvSpPr>
        <p:spPr>
          <a:xfrm>
            <a:off x="1156267" y="4369287"/>
            <a:ext cx="10363200" cy="1709541"/>
          </a:xfrm>
        </p:spPr>
        <p:txBody>
          <a:bodyPr>
            <a:normAutofit fontScale="92500" lnSpcReduction="20000"/>
          </a:bodyPr>
          <a:lstStyle/>
          <a:p>
            <a:endParaRPr lang="hu-HU" dirty="0" smtClean="0"/>
          </a:p>
          <a:p>
            <a:r>
              <a:rPr lang="hu-HU" dirty="0" smtClean="0">
                <a:solidFill>
                  <a:schemeClr val="tx1">
                    <a:lumMod val="95000"/>
                  </a:schemeClr>
                </a:solidFill>
              </a:rPr>
              <a:t>A szakmai programkövetelmények szakszerű összeállítása </a:t>
            </a:r>
          </a:p>
          <a:p>
            <a:r>
              <a:rPr lang="hu-HU" dirty="0" smtClean="0">
                <a:solidFill>
                  <a:schemeClr val="tx1">
                    <a:lumMod val="95000"/>
                  </a:schemeClr>
                </a:solidFill>
              </a:rPr>
              <a:t>Pécs, 2016. október 25. </a:t>
            </a:r>
          </a:p>
          <a:p>
            <a:endParaRPr lang="hu-HU" dirty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hu-HU" sz="1800" dirty="0" smtClean="0">
                <a:solidFill>
                  <a:schemeClr val="tx1">
                    <a:lumMod val="95000"/>
                  </a:schemeClr>
                </a:solidFill>
              </a:rPr>
              <a:t>Dr. </a:t>
            </a:r>
            <a:r>
              <a:rPr lang="hu-HU" sz="1800" dirty="0" err="1" smtClean="0">
                <a:solidFill>
                  <a:schemeClr val="tx1">
                    <a:lumMod val="95000"/>
                  </a:schemeClr>
                </a:solidFill>
              </a:rPr>
              <a:t>habil</a:t>
            </a:r>
            <a:r>
              <a:rPr lang="hu-HU" sz="1800" dirty="0" smtClean="0">
                <a:solidFill>
                  <a:schemeClr val="tx1">
                    <a:lumMod val="95000"/>
                  </a:schemeClr>
                </a:solidFill>
              </a:rPr>
              <a:t> Móré Mariann egyetemi docens, Debreceni Egyetem</a:t>
            </a:r>
          </a:p>
          <a:p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32287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Fogalmi megközelítések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Egész életen át tartó tanulás (</a:t>
            </a:r>
            <a:r>
              <a:rPr lang="hu-HU" dirty="0" err="1" smtClean="0">
                <a:solidFill>
                  <a:srgbClr val="C00000"/>
                </a:solidFill>
              </a:rPr>
              <a:t>LLL</a:t>
            </a:r>
            <a:r>
              <a:rPr lang="hu-HU" dirty="0" smtClean="0">
                <a:solidFill>
                  <a:srgbClr val="C0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Európai Képesítési </a:t>
            </a:r>
            <a:r>
              <a:rPr lang="hu-HU" dirty="0">
                <a:solidFill>
                  <a:srgbClr val="C00000"/>
                </a:solidFill>
              </a:rPr>
              <a:t>K</a:t>
            </a:r>
            <a:r>
              <a:rPr lang="hu-HU" dirty="0" smtClean="0">
                <a:solidFill>
                  <a:srgbClr val="C00000"/>
                </a:solidFill>
              </a:rPr>
              <a:t>eretrendszer (</a:t>
            </a:r>
            <a:r>
              <a:rPr lang="hu-HU" dirty="0" err="1" smtClean="0">
                <a:solidFill>
                  <a:srgbClr val="C00000"/>
                </a:solidFill>
              </a:rPr>
              <a:t>EKKR</a:t>
            </a:r>
            <a:r>
              <a:rPr lang="hu-HU" dirty="0" smtClean="0">
                <a:solidFill>
                  <a:srgbClr val="C0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Magyar Képesítési Keretrendszer (</a:t>
            </a:r>
            <a:r>
              <a:rPr lang="hu-HU" dirty="0" err="1" smtClean="0">
                <a:solidFill>
                  <a:srgbClr val="C00000"/>
                </a:solidFill>
              </a:rPr>
              <a:t>MKKR</a:t>
            </a:r>
            <a:r>
              <a:rPr lang="hu-HU" dirty="0" smtClean="0">
                <a:solidFill>
                  <a:srgbClr val="C0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Tudásszintek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</a:t>
            </a:r>
            <a:r>
              <a:rPr lang="hu-HU" dirty="0" err="1" smtClean="0">
                <a:solidFill>
                  <a:srgbClr val="C00000"/>
                </a:solidFill>
              </a:rPr>
              <a:t>Deskriptorok</a:t>
            </a:r>
            <a:endParaRPr lang="hu-HU" dirty="0" smtClean="0">
              <a:solidFill>
                <a:srgbClr val="C00000"/>
              </a:solidFill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9788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Lifelong</a:t>
            </a:r>
            <a:r>
              <a:rPr lang="hu-HU" dirty="0" smtClean="0"/>
              <a:t> </a:t>
            </a:r>
            <a:r>
              <a:rPr lang="hu-HU" dirty="0" err="1" smtClean="0"/>
              <a:t>Learning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2000. október 30. Brüsszel: Memorandum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6 kulcsfontosságú üzenet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4. üzenet: a tanulási eredmények értelmezése és értékelése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Tudásalapú társadalom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Fő cél: foglalkoztathatóság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Tevékeny állampolgári magatartás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A tanulás formái: formális, </a:t>
            </a:r>
            <a:r>
              <a:rPr lang="hu-HU" dirty="0" err="1" smtClean="0">
                <a:solidFill>
                  <a:srgbClr val="C00000"/>
                </a:solidFill>
              </a:rPr>
              <a:t>nonformális</a:t>
            </a:r>
            <a:r>
              <a:rPr lang="hu-HU" dirty="0" smtClean="0">
                <a:solidFill>
                  <a:srgbClr val="C00000"/>
                </a:solidFill>
              </a:rPr>
              <a:t>, informális (egyenértékűség</a:t>
            </a:r>
            <a:r>
              <a:rPr lang="hu-HU" dirty="0" smtClean="0"/>
              <a:t>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5857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609600" y="231820"/>
            <a:ext cx="10972800" cy="1068946"/>
          </a:xfrm>
        </p:spPr>
        <p:txBody>
          <a:bodyPr/>
          <a:lstStyle/>
          <a:p>
            <a:pPr algn="ctr"/>
            <a:r>
              <a:rPr lang="hu-HU" dirty="0" err="1" smtClean="0"/>
              <a:t>LLL</a:t>
            </a:r>
            <a:r>
              <a:rPr lang="hu-HU" dirty="0" smtClean="0"/>
              <a:t> és </a:t>
            </a:r>
            <a:r>
              <a:rPr lang="hu-HU" dirty="0" err="1" smtClean="0"/>
              <a:t>EKKR</a:t>
            </a:r>
            <a:endParaRPr lang="hu-HU" dirty="0"/>
          </a:p>
        </p:txBody>
      </p:sp>
      <p:sp>
        <p:nvSpPr>
          <p:cNvPr id="6" name="Tartalom hely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313" y="1197735"/>
            <a:ext cx="9375819" cy="5427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2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EKKR</a:t>
            </a:r>
            <a:r>
              <a:rPr lang="hu-HU" dirty="0" smtClean="0"/>
              <a:t> miért is?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u-HU" dirty="0" smtClean="0"/>
              <a:t>	</a:t>
            </a:r>
            <a:r>
              <a:rPr lang="hu-HU" dirty="0" smtClean="0">
                <a:solidFill>
                  <a:srgbClr val="C00000"/>
                </a:solidFill>
              </a:rPr>
              <a:t>Képesítések osztályozása és fejlesztése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u-HU" dirty="0">
                <a:solidFill>
                  <a:srgbClr val="C00000"/>
                </a:solidFill>
              </a:rPr>
              <a:t>	</a:t>
            </a:r>
            <a:r>
              <a:rPr lang="hu-HU" dirty="0" smtClean="0">
                <a:solidFill>
                  <a:srgbClr val="C00000"/>
                </a:solidFill>
              </a:rPr>
              <a:t>Különböző képesítések közötti kapcsolat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u-HU" dirty="0">
                <a:solidFill>
                  <a:srgbClr val="C00000"/>
                </a:solidFill>
              </a:rPr>
              <a:t>	</a:t>
            </a:r>
            <a:r>
              <a:rPr lang="hu-HU" dirty="0" smtClean="0">
                <a:solidFill>
                  <a:srgbClr val="C00000"/>
                </a:solidFill>
              </a:rPr>
              <a:t>Tanulási eredmények szintjei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u-HU" dirty="0">
                <a:solidFill>
                  <a:srgbClr val="C00000"/>
                </a:solidFill>
              </a:rPr>
              <a:t>	</a:t>
            </a:r>
            <a:r>
              <a:rPr lang="hu-HU" dirty="0" smtClean="0">
                <a:solidFill>
                  <a:srgbClr val="C00000"/>
                </a:solidFill>
              </a:rPr>
              <a:t>Tantervi változások, reformok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8501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EKKR</a:t>
            </a:r>
            <a:r>
              <a:rPr lang="hu-HU" dirty="0" smtClean="0"/>
              <a:t> célok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Európai együttműködés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Képesítések összehasonlítása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Kreditátvitel = </a:t>
            </a:r>
            <a:r>
              <a:rPr lang="hu-HU" dirty="0" err="1" smtClean="0">
                <a:solidFill>
                  <a:srgbClr val="C00000"/>
                </a:solidFill>
              </a:rPr>
              <a:t>LLL</a:t>
            </a:r>
            <a:r>
              <a:rPr lang="hu-HU" dirty="0" smtClean="0">
                <a:solidFill>
                  <a:srgbClr val="C00000"/>
                </a:solidFill>
              </a:rPr>
              <a:t> támogatása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</a:t>
            </a:r>
            <a:r>
              <a:rPr lang="hu-HU" dirty="0" err="1" smtClean="0">
                <a:solidFill>
                  <a:srgbClr val="C00000"/>
                </a:solidFill>
              </a:rPr>
              <a:t>Munkaerőpiaci</a:t>
            </a:r>
            <a:r>
              <a:rPr lang="hu-HU" dirty="0" smtClean="0">
                <a:solidFill>
                  <a:srgbClr val="C00000"/>
                </a:solidFill>
              </a:rPr>
              <a:t> mobilitás</a:t>
            </a:r>
          </a:p>
          <a:p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9644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EKKR</a:t>
            </a:r>
            <a:r>
              <a:rPr lang="hu-HU" dirty="0" smtClean="0"/>
              <a:t> szintek és </a:t>
            </a:r>
            <a:r>
              <a:rPr lang="hu-HU" dirty="0" err="1" smtClean="0"/>
              <a:t>deskriptorok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7416883"/>
              </p:ext>
            </p:extLst>
          </p:nvPr>
        </p:nvGraphicFramePr>
        <p:xfrm>
          <a:off x="0" y="1600200"/>
          <a:ext cx="12192000" cy="37084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4548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66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94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110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Tudás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 smtClean="0"/>
                        <a:t>Képességek</a:t>
                      </a:r>
                      <a:endParaRPr lang="hu-H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200" dirty="0" smtClean="0"/>
                        <a:t>Személyes és szakmai kompetencia</a:t>
                      </a:r>
                      <a:endParaRPr lang="hu-H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ábláza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507317"/>
              </p:ext>
            </p:extLst>
          </p:nvPr>
        </p:nvGraphicFramePr>
        <p:xfrm>
          <a:off x="0" y="2042589"/>
          <a:ext cx="12192000" cy="3657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436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55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765">
                <a:tc>
                  <a:txBody>
                    <a:bodyPr/>
                    <a:lstStyle/>
                    <a:p>
                      <a:r>
                        <a:rPr lang="hu-HU" dirty="0" smtClean="0"/>
                        <a:t> 1. 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Alapvető általános tudás</a:t>
                      </a:r>
                      <a:endParaRPr lang="hu-H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ábláza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699644"/>
              </p:ext>
            </p:extLst>
          </p:nvPr>
        </p:nvGraphicFramePr>
        <p:xfrm>
          <a:off x="0" y="5317424"/>
          <a:ext cx="12192000" cy="38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68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23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/>
                        <a:t> 8.szint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A tudás jelenlegi határain</a:t>
                      </a:r>
                      <a:r>
                        <a:rPr lang="hu-HU" sz="1800" b="0" baseline="0" dirty="0" smtClean="0"/>
                        <a:t> túl</a:t>
                      </a:r>
                      <a:endParaRPr lang="hu-H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ábláza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008629"/>
              </p:ext>
            </p:extLst>
          </p:nvPr>
        </p:nvGraphicFramePr>
        <p:xfrm>
          <a:off x="0" y="4800122"/>
          <a:ext cx="12191999" cy="3816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4565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35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/>
                        <a:t> 7.szint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Szakosodott tudás, kritikai</a:t>
                      </a:r>
                      <a:r>
                        <a:rPr lang="hu-HU" sz="1800" b="0" baseline="0" dirty="0" smtClean="0"/>
                        <a:t> tudatosság, kapcsolódások</a:t>
                      </a:r>
                      <a:endParaRPr lang="hu-H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áblázat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92188"/>
              </p:ext>
            </p:extLst>
          </p:nvPr>
        </p:nvGraphicFramePr>
        <p:xfrm>
          <a:off x="0" y="4308579"/>
          <a:ext cx="12192000" cy="38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15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6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/>
                        <a:t> 6.szint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Elméletek és elvek</a:t>
                      </a:r>
                      <a:r>
                        <a:rPr lang="hu-HU" sz="1800" b="0" baseline="0" dirty="0" smtClean="0"/>
                        <a:t> kritikai megértése</a:t>
                      </a:r>
                      <a:endParaRPr lang="hu-H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ábláza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203579"/>
              </p:ext>
            </p:extLst>
          </p:nvPr>
        </p:nvGraphicFramePr>
        <p:xfrm>
          <a:off x="0" y="3829914"/>
          <a:ext cx="12191999" cy="3816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489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02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/>
                        <a:t> 5.szint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Átfogó specializált tudás egy munkaterületen</a:t>
                      </a:r>
                      <a:endParaRPr lang="hu-H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ábláza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298319"/>
              </p:ext>
            </p:extLst>
          </p:nvPr>
        </p:nvGraphicFramePr>
        <p:xfrm>
          <a:off x="0" y="3325490"/>
          <a:ext cx="12192000" cy="38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49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42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/>
                        <a:t> 4.szint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Tárgyi és elméleti tudás széles összefüggésben egy területen</a:t>
                      </a:r>
                      <a:endParaRPr lang="hu-H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áblázat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06934"/>
              </p:ext>
            </p:extLst>
          </p:nvPr>
        </p:nvGraphicFramePr>
        <p:xfrm>
          <a:off x="0" y="2885463"/>
          <a:ext cx="12191999" cy="3816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522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9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600">
                <a:tc>
                  <a:txBody>
                    <a:bodyPr/>
                    <a:lstStyle/>
                    <a:p>
                      <a:r>
                        <a:rPr lang="hu-HU" dirty="0" smtClean="0"/>
                        <a:t> 3.szint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Tények folyamatok,</a:t>
                      </a:r>
                      <a:r>
                        <a:rPr lang="hu-HU" sz="1800" b="0" baseline="0" dirty="0" smtClean="0"/>
                        <a:t> általános fogalmak egy területen</a:t>
                      </a:r>
                      <a:endParaRPr lang="hu-HU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áblázat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901558"/>
              </p:ext>
            </p:extLst>
          </p:nvPr>
        </p:nvGraphicFramePr>
        <p:xfrm>
          <a:off x="0" y="2458314"/>
          <a:ext cx="12191999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7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4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dirty="0" smtClean="0"/>
                        <a:t> 2. szint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0" dirty="0" smtClean="0"/>
                        <a:t>Alapvető tárgyi tudás egy munkaterületen</a:t>
                      </a:r>
                      <a:endParaRPr lang="hu-H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0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EKKR</a:t>
            </a:r>
            <a:r>
              <a:rPr lang="hu-HU" dirty="0" smtClean="0"/>
              <a:t> és </a:t>
            </a:r>
            <a:r>
              <a:rPr lang="hu-HU" dirty="0" err="1" smtClean="0"/>
              <a:t>MKKR</a:t>
            </a:r>
            <a:endParaRPr lang="hu-HU" dirty="0"/>
          </a:p>
        </p:txBody>
      </p:sp>
      <p:sp>
        <p:nvSpPr>
          <p:cNvPr id="6" name="Tartalom helye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hu-HU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  2069/2008</a:t>
            </a:r>
            <a:r>
              <a:rPr lang="hu-HU" sz="2200" dirty="0">
                <a:solidFill>
                  <a:srgbClr val="C00000"/>
                </a:solidFill>
              </a:rPr>
              <a:t>. (</a:t>
            </a:r>
            <a:r>
              <a:rPr lang="hu-HU" sz="2200" dirty="0" smtClean="0">
                <a:solidFill>
                  <a:srgbClr val="C00000"/>
                </a:solidFill>
              </a:rPr>
              <a:t>VI.6</a:t>
            </a:r>
            <a:r>
              <a:rPr lang="hu-HU" sz="2200" dirty="0">
                <a:solidFill>
                  <a:srgbClr val="C00000"/>
                </a:solidFill>
              </a:rPr>
              <a:t>.) </a:t>
            </a:r>
            <a:r>
              <a:rPr lang="hu-HU" sz="2200" dirty="0" smtClean="0">
                <a:solidFill>
                  <a:srgbClr val="C00000"/>
                </a:solidFill>
              </a:rPr>
              <a:t>kormányhatározat az </a:t>
            </a:r>
            <a:r>
              <a:rPr lang="hu-HU" sz="2200" dirty="0" err="1" smtClean="0">
                <a:solidFill>
                  <a:srgbClr val="C00000"/>
                </a:solidFill>
              </a:rPr>
              <a:t>EKKR-hez</a:t>
            </a:r>
            <a:r>
              <a:rPr lang="hu-HU" sz="2200" dirty="0" smtClean="0">
                <a:solidFill>
                  <a:srgbClr val="C00000"/>
                </a:solidFill>
              </a:rPr>
              <a:t> </a:t>
            </a:r>
            <a:r>
              <a:rPr lang="hu-HU" sz="2200" dirty="0">
                <a:solidFill>
                  <a:srgbClr val="C00000"/>
                </a:solidFill>
              </a:rPr>
              <a:t>való csatlakozásról és az Országos Képesítési Keretrendszer </a:t>
            </a:r>
            <a:r>
              <a:rPr lang="hu-HU" sz="2200" dirty="0" smtClean="0">
                <a:solidFill>
                  <a:srgbClr val="C00000"/>
                </a:solidFill>
              </a:rPr>
              <a:t>létrehozásáról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  1004/2011. (I.14.) kormányhatározat az </a:t>
            </a:r>
            <a:r>
              <a:rPr lang="hu-HU" sz="2200" dirty="0" err="1" smtClean="0">
                <a:solidFill>
                  <a:srgbClr val="C00000"/>
                </a:solidFill>
              </a:rPr>
              <a:t>OKKR</a:t>
            </a:r>
            <a:r>
              <a:rPr lang="hu-HU" sz="2200" dirty="0" smtClean="0">
                <a:solidFill>
                  <a:srgbClr val="C00000"/>
                </a:solidFill>
              </a:rPr>
              <a:t> bevezetéséről (szakmai munkacsoport létrehozása)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  1229/2012. (VII.6.) kormányhatározat a Magyar Képesítési Keretrendszer bevezetéséhez kapcsolódó feladatokról, </a:t>
            </a:r>
            <a:r>
              <a:rPr lang="hu-HU" sz="2200" dirty="0" err="1" smtClean="0">
                <a:solidFill>
                  <a:srgbClr val="C00000"/>
                </a:solidFill>
              </a:rPr>
              <a:t>TÁMOP</a:t>
            </a:r>
            <a:r>
              <a:rPr lang="hu-HU" sz="2200" dirty="0" smtClean="0">
                <a:solidFill>
                  <a:srgbClr val="C00000"/>
                </a:solidFill>
              </a:rPr>
              <a:t> források meghatározása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  2015. február: Brüsszelben elfogadják a </a:t>
            </a:r>
            <a:r>
              <a:rPr lang="hu-HU" sz="2200" dirty="0" err="1" smtClean="0">
                <a:solidFill>
                  <a:srgbClr val="C00000"/>
                </a:solidFill>
              </a:rPr>
              <a:t>MKKR</a:t>
            </a:r>
            <a:r>
              <a:rPr lang="hu-HU" sz="2200" dirty="0" smtClean="0">
                <a:solidFill>
                  <a:srgbClr val="C00000"/>
                </a:solidFill>
              </a:rPr>
              <a:t> elveit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  1791/2013. (XI.7.) kormányhatározat a képesítések besorolásáról</a:t>
            </a:r>
          </a:p>
          <a:p>
            <a:endParaRPr lang="hu-HU" sz="2200" dirty="0"/>
          </a:p>
          <a:p>
            <a:pPr marL="0" indent="0">
              <a:buNone/>
            </a:pPr>
            <a:endParaRPr lang="hu-HU" sz="2200" dirty="0"/>
          </a:p>
        </p:txBody>
      </p:sp>
    </p:spTree>
    <p:extLst>
      <p:ext uri="{BB962C8B-B14F-4D97-AF65-F5344CB8AC3E}">
        <p14:creationId xmlns:p14="http://schemas.microsoft.com/office/powerpoint/2010/main" val="31260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EKKR</a:t>
            </a:r>
            <a:r>
              <a:rPr lang="hu-HU" dirty="0" smtClean="0"/>
              <a:t> és </a:t>
            </a:r>
            <a:r>
              <a:rPr lang="hu-HU" dirty="0" err="1" smtClean="0"/>
              <a:t>MKKR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alt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altLang="hu-HU" sz="2200" dirty="0" smtClean="0">
                <a:solidFill>
                  <a:srgbClr val="C00000"/>
                </a:solidFill>
              </a:rPr>
              <a:t> TÁMOP-2.2.1-12/1-2012-0001</a:t>
            </a:r>
            <a:endParaRPr lang="hu-HU" altLang="hu-HU" sz="2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u-HU" altLang="hu-HU" sz="2200" dirty="0">
                <a:solidFill>
                  <a:srgbClr val="C00000"/>
                </a:solidFill>
              </a:rPr>
              <a:t>„A szakképzés és a felnőttképzés minőségének és tartalmának fejlesztése</a:t>
            </a:r>
            <a:r>
              <a:rPr lang="hu-HU" altLang="hu-HU" sz="2200" dirty="0" smtClean="0">
                <a:solidFill>
                  <a:srgbClr val="C00000"/>
                </a:solidFill>
              </a:rPr>
              <a:t>”</a:t>
            </a:r>
          </a:p>
          <a:p>
            <a:pPr marL="0" indent="0">
              <a:buNone/>
            </a:pPr>
            <a:endParaRPr lang="hu-HU" altLang="hu-HU" sz="2200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altLang="hu-HU" sz="2200" dirty="0" smtClean="0">
                <a:solidFill>
                  <a:srgbClr val="C00000"/>
                </a:solidFill>
              </a:rPr>
              <a:t>  TÁMOP-3.1.8-09/1-2010-0004</a:t>
            </a:r>
          </a:p>
          <a:p>
            <a:pPr marL="0" indent="0">
              <a:buNone/>
            </a:pPr>
            <a:r>
              <a:rPr lang="hu-HU" altLang="hu-HU" sz="2200" dirty="0" smtClean="0">
                <a:solidFill>
                  <a:srgbClr val="C00000"/>
                </a:solidFill>
              </a:rPr>
              <a:t>„Átfogó minőségfejlesztés a közoktatásban”</a:t>
            </a:r>
            <a:endParaRPr lang="hu-HU" altLang="hu-HU" sz="2200" dirty="0">
              <a:solidFill>
                <a:srgbClr val="C00000"/>
              </a:solidFill>
            </a:endParaRPr>
          </a:p>
          <a:p>
            <a:endParaRPr lang="hu-HU" sz="2200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  TÁMOP-4.1.3 </a:t>
            </a:r>
            <a:endParaRPr lang="hu-HU" sz="2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u-HU" sz="2200" dirty="0" smtClean="0">
                <a:solidFill>
                  <a:srgbClr val="C00000"/>
                </a:solidFill>
              </a:rPr>
              <a:t>„A </a:t>
            </a:r>
            <a:r>
              <a:rPr lang="hu-HU" sz="2200" dirty="0">
                <a:solidFill>
                  <a:srgbClr val="C00000"/>
                </a:solidFill>
              </a:rPr>
              <a:t>felsőoktatási szolgáltatások rendszerszintű </a:t>
            </a:r>
            <a:r>
              <a:rPr lang="hu-HU" sz="2200" dirty="0" smtClean="0">
                <a:solidFill>
                  <a:srgbClr val="C00000"/>
                </a:solidFill>
              </a:rPr>
              <a:t>fejlesztése”</a:t>
            </a:r>
            <a:endParaRPr lang="hu-HU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86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MKKR</a:t>
            </a:r>
            <a:r>
              <a:rPr lang="hu-HU" dirty="0" smtClean="0"/>
              <a:t> fogalmak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 smtClean="0"/>
          </a:p>
          <a:p>
            <a:pPr lvl="1"/>
            <a:endParaRPr lang="hu-HU" dirty="0" smtClean="0"/>
          </a:p>
          <a:p>
            <a:pPr marL="274320" lvl="1" indent="0">
              <a:buNone/>
            </a:pPr>
            <a:endParaRPr lang="hu-HU" dirty="0" smtClean="0"/>
          </a:p>
          <a:p>
            <a:pPr marL="274320" lvl="1" indent="0">
              <a:buNone/>
            </a:pPr>
            <a:r>
              <a:rPr lang="hu-HU" dirty="0" smtClean="0"/>
              <a:t> </a:t>
            </a:r>
            <a:endParaRPr lang="hu-HU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33572839"/>
              </p:ext>
            </p:extLst>
          </p:nvPr>
        </p:nvGraphicFramePr>
        <p:xfrm>
          <a:off x="632011" y="1371600"/>
          <a:ext cx="10865223" cy="50560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026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92C7BA-E03D-4A20-950D-58C1D14E36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2AFEFD-2F92-4FF9-8329-D0746357E8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85FE6A-78A2-43FF-A75D-3B6029B575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455DB5-CD38-4EDF-95FF-681CD80B25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550617-A4D5-4EAE-A357-C06BBC6144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47B594-D4FF-4F98-8575-628D0A0431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AA2415-18EA-4003-8440-2C42B5BFBA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1ED192-1241-47F1-8B94-9A7B96CBDA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589A95-6ECD-4C9F-BA26-6B35A7694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E42729-66BB-4499-82BB-411A10801F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418801-C5E7-43D6-A68E-A93E421A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AFB9D3-9994-418F-81D3-110CD187B9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377A1E-E069-4B81-8FCE-77383BE012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567B08-49DB-4C3A-A33D-67A65DCE15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8568D7-4802-4004-9A9E-72864994A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C2FEFB-5532-4BF5-A30E-DBB4D40D50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5A8252-0737-4691-8122-79D7BD0D3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Deskriptorok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31820" y="1600200"/>
            <a:ext cx="11771290" cy="4876800"/>
          </a:xfrm>
        </p:spPr>
        <p:txBody>
          <a:bodyPr/>
          <a:lstStyle/>
          <a:p>
            <a:pPr marL="0" indent="0">
              <a:buNone/>
            </a:pPr>
            <a:r>
              <a:rPr lang="hu-HU" dirty="0" smtClean="0"/>
              <a:t>                  </a:t>
            </a:r>
            <a:r>
              <a:rPr lang="hu-HU" dirty="0" smtClean="0">
                <a:solidFill>
                  <a:srgbClr val="C00000"/>
                </a:solidFill>
              </a:rPr>
              <a:t>Tudás: elméleti, tárgyi, műveltség és szakértelem</a:t>
            </a:r>
          </a:p>
          <a:p>
            <a:endParaRPr lang="hu-HU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u-HU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u-HU" dirty="0" smtClean="0">
                <a:solidFill>
                  <a:srgbClr val="C00000"/>
                </a:solidFill>
              </a:rPr>
              <a:t>                  Képesség: motoros és kognitív a cselekvésben</a:t>
            </a:r>
          </a:p>
          <a:p>
            <a:endParaRPr lang="hu-HU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u-HU" dirty="0" smtClean="0">
                <a:solidFill>
                  <a:srgbClr val="C00000"/>
                </a:solidFill>
              </a:rPr>
              <a:t>               </a:t>
            </a:r>
          </a:p>
          <a:p>
            <a:pPr marL="0" indent="0">
              <a:buNone/>
            </a:pPr>
            <a:r>
              <a:rPr lang="hu-HU" dirty="0">
                <a:solidFill>
                  <a:srgbClr val="C00000"/>
                </a:solidFill>
              </a:rPr>
              <a:t> </a:t>
            </a:r>
            <a:r>
              <a:rPr lang="hu-HU" dirty="0" smtClean="0">
                <a:solidFill>
                  <a:srgbClr val="C00000"/>
                </a:solidFill>
              </a:rPr>
              <a:t>                 Attitűd: értékelő viszonyulás (gondolatok, viselkedések)</a:t>
            </a:r>
          </a:p>
          <a:p>
            <a:endParaRPr lang="hu-HU" dirty="0">
              <a:solidFill>
                <a:srgbClr val="C00000"/>
              </a:solidFill>
            </a:endParaRPr>
          </a:p>
          <a:p>
            <a:endParaRPr lang="hu-HU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u-HU" dirty="0" smtClean="0">
                <a:solidFill>
                  <a:srgbClr val="C00000"/>
                </a:solidFill>
              </a:rPr>
              <a:t>                  Autonómia és felelősségvállalás: adott tevékenységre jellemző</a:t>
            </a:r>
            <a:endParaRPr lang="hu-HU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69" y="1273934"/>
            <a:ext cx="1141927" cy="114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28" y="2696917"/>
            <a:ext cx="1819811" cy="1022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53" y="4031375"/>
            <a:ext cx="1819811" cy="965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00" y="5162416"/>
            <a:ext cx="1555661" cy="1029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810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612820"/>
          </a:xfrm>
        </p:spPr>
        <p:txBody>
          <a:bodyPr>
            <a:normAutofit fontScale="90000"/>
          </a:bodyPr>
          <a:lstStyle/>
          <a:p>
            <a:pPr algn="ctr"/>
            <a:r>
              <a:rPr lang="hu-HU" dirty="0" err="1"/>
              <a:t>D</a:t>
            </a:r>
            <a:r>
              <a:rPr lang="hu-HU" dirty="0" err="1" smtClean="0"/>
              <a:t>eskriptorok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576228"/>
              </p:ext>
            </p:extLst>
          </p:nvPr>
        </p:nvGraphicFramePr>
        <p:xfrm>
          <a:off x="609600" y="1287887"/>
          <a:ext cx="10972800" cy="5189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952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D3F02E-3BB1-45AC-B5CE-E7129609F1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7267EB-2808-4B66-9651-A184A1C850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F34F96-91FF-48C4-8F32-92656388C0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07014C-B94F-4BB6-8B8F-7BB603928E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03C4BC-3129-4C51-9391-C8FB1C09B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AB97DE-0314-412E-82E7-662EAEABE1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896C7B-B869-4C8F-93F8-A21876A101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236378-4716-40EE-AAAB-8CCD8C7742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Az </a:t>
            </a:r>
            <a:r>
              <a:rPr lang="hu-HU" dirty="0" err="1" smtClean="0"/>
              <a:t>MKKR</a:t>
            </a:r>
            <a:r>
              <a:rPr lang="hu-HU" dirty="0" smtClean="0"/>
              <a:t> rendszere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9705230"/>
              </p:ext>
            </p:extLst>
          </p:nvPr>
        </p:nvGraphicFramePr>
        <p:xfrm>
          <a:off x="609600" y="1600200"/>
          <a:ext cx="10972800" cy="3651375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3608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00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4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94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490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Tudás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Képesség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Attitűd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Autonómia</a:t>
                      </a:r>
                      <a:r>
                        <a:rPr lang="hu-HU" baseline="0" dirty="0" smtClean="0"/>
                        <a:t> és felelősségvállalás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41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6.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7.</a:t>
                      </a:r>
                      <a:r>
                        <a:rPr lang="hu-HU" baseline="0" dirty="0" smtClean="0"/>
                        <a:t>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8.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Jobbra nyíl 4"/>
          <p:cNvSpPr/>
          <p:nvPr/>
        </p:nvSpPr>
        <p:spPr>
          <a:xfrm>
            <a:off x="2305318" y="2627290"/>
            <a:ext cx="8036417" cy="373487"/>
          </a:xfrm>
          <a:prstGeom prst="rightArrow">
            <a:avLst/>
          </a:prstGeom>
          <a:solidFill>
            <a:srgbClr val="FFFF00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Jobbra nyíl 5"/>
          <p:cNvSpPr/>
          <p:nvPr/>
        </p:nvSpPr>
        <p:spPr>
          <a:xfrm>
            <a:off x="2305319" y="4031088"/>
            <a:ext cx="7946264" cy="386366"/>
          </a:xfrm>
          <a:prstGeom prst="rightArrow">
            <a:avLst/>
          </a:prstGeom>
          <a:solidFill>
            <a:srgbClr val="FFFF00">
              <a:alpha val="33000"/>
            </a:srgbClr>
          </a:solidFill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Lefelé nyíl 6"/>
          <p:cNvSpPr/>
          <p:nvPr/>
        </p:nvSpPr>
        <p:spPr>
          <a:xfrm>
            <a:off x="2730320" y="2369711"/>
            <a:ext cx="141667" cy="2704563"/>
          </a:xfrm>
          <a:prstGeom prst="downArrow">
            <a:avLst/>
          </a:prstGeom>
          <a:solidFill>
            <a:schemeClr val="accent1"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Lefelé nyíl 7"/>
          <p:cNvSpPr/>
          <p:nvPr/>
        </p:nvSpPr>
        <p:spPr>
          <a:xfrm>
            <a:off x="4624044" y="2369713"/>
            <a:ext cx="141667" cy="2704563"/>
          </a:xfrm>
          <a:prstGeom prst="downArrow">
            <a:avLst/>
          </a:prstGeom>
          <a:solidFill>
            <a:schemeClr val="accent1">
              <a:alpha val="4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Lefelé nyíl 8"/>
          <p:cNvSpPr/>
          <p:nvPr/>
        </p:nvSpPr>
        <p:spPr>
          <a:xfrm>
            <a:off x="6734336" y="2369713"/>
            <a:ext cx="141667" cy="2704563"/>
          </a:xfrm>
          <a:prstGeom prst="downArrow">
            <a:avLst/>
          </a:prstGeom>
          <a:solidFill>
            <a:schemeClr val="accent1"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Lefelé nyíl 9"/>
          <p:cNvSpPr/>
          <p:nvPr/>
        </p:nvSpPr>
        <p:spPr>
          <a:xfrm>
            <a:off x="9759230" y="2369713"/>
            <a:ext cx="141667" cy="2704563"/>
          </a:xfrm>
          <a:prstGeom prst="downArrow">
            <a:avLst/>
          </a:prstGeom>
          <a:solidFill>
            <a:schemeClr val="accent1"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3820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Tudás </a:t>
            </a:r>
            <a:r>
              <a:rPr lang="hu-HU" dirty="0" err="1" smtClean="0"/>
              <a:t>deskriptor</a:t>
            </a:r>
            <a:r>
              <a:rPr lang="hu-HU" dirty="0" smtClean="0"/>
              <a:t> az </a:t>
            </a:r>
            <a:r>
              <a:rPr lang="hu-HU" dirty="0" err="1" smtClean="0"/>
              <a:t>MKKR</a:t>
            </a:r>
            <a:r>
              <a:rPr lang="hu-HU" dirty="0" smtClean="0"/>
              <a:t> szinteken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1084735"/>
              </p:ext>
            </p:extLst>
          </p:nvPr>
        </p:nvGraphicFramePr>
        <p:xfrm>
          <a:off x="609600" y="1600198"/>
          <a:ext cx="10972800" cy="458166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3525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20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3922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/>
                        <a:t>MKKR</a:t>
                      </a:r>
                      <a:r>
                        <a:rPr lang="hu-HU" dirty="0" smtClean="0"/>
                        <a:t> 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Tudás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558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egy adott témakör alapvető tényeit, legfontosabb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fogalmait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u-HU" sz="105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3922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adott témakör alapvető tényeit, fogalmait,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egyszerűbb összefüggéseit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289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Ismeri az adott tanulmányi, műveltség- vagy szakterülethez tartozó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alapvető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tényeket, fogalmakat,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folyamatokat</a:t>
                      </a:r>
                      <a:endParaRPr lang="hu-HU" sz="2000" u="sng" dirty="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289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Adott műveltség- és szakterületen belül ismeri a tényeket, fogalmakat, érti a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fontosabb folyamatokat és összefüggéseket</a:t>
                      </a:r>
                      <a:endParaRPr lang="hu-HU" sz="2000" b="1" u="sng" kern="1200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7468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000" b="1" kern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Rendelkezik egy adott szakterülethez kapcsolódó általános és </a:t>
                      </a:r>
                      <a:r>
                        <a:rPr lang="hu-HU" sz="2000" b="1" u="sng" kern="1200" dirty="0" err="1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szakspecifikus</a:t>
                      </a:r>
                      <a:r>
                        <a:rPr lang="hu-HU" sz="2000" b="1" u="sng" kern="1200" dirty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elméleti és gyakorlati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ismeretekkel</a:t>
                      </a:r>
                      <a:endParaRPr lang="hu-HU" sz="2000" b="1" u="sng" kern="1200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781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Képesség </a:t>
            </a:r>
            <a:r>
              <a:rPr lang="hu-HU" dirty="0" err="1" smtClean="0"/>
              <a:t>deskriptor</a:t>
            </a:r>
            <a:r>
              <a:rPr lang="hu-HU" dirty="0" smtClean="0"/>
              <a:t> az </a:t>
            </a:r>
            <a:r>
              <a:rPr lang="hu-HU" dirty="0" err="1" smtClean="0"/>
              <a:t>MKKR</a:t>
            </a:r>
            <a:r>
              <a:rPr lang="hu-HU" dirty="0" smtClean="0"/>
              <a:t> szinteken</a:t>
            </a:r>
            <a:endParaRPr lang="hu-HU" dirty="0"/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5883200"/>
              </p:ext>
            </p:extLst>
          </p:nvPr>
        </p:nvGraphicFramePr>
        <p:xfrm>
          <a:off x="609600" y="1600200"/>
          <a:ext cx="10972800" cy="4741308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7085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42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8441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/>
                        <a:t>MKKR</a:t>
                      </a:r>
                      <a:r>
                        <a:rPr lang="hu-HU" dirty="0" smtClean="0"/>
                        <a:t> 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Képesség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7691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kulcskompetenciák (kiemelten: anyanyelvi, matematikai-logikai) </a:t>
                      </a:r>
                      <a:b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alapszintű fejlettsége jellemzi</a:t>
                      </a:r>
                      <a:endParaRPr lang="hu-HU" sz="2000" b="1" u="sng" dirty="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252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témának megfelelő egyszerű írásbeli és szóbeli közléseket hoz létre, ilyenekre reagál,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egyszerű szaknyelvet használ</a:t>
                      </a:r>
                      <a:endParaRPr lang="hu-HU" sz="2000" b="1" u="sng" dirty="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0021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Összekapcsol ismereteket, tudássémákat,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új sémákat alakít ki</a:t>
                      </a:r>
                      <a:r>
                        <a:rPr lang="hu-HU" sz="2000" b="1" u="none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ismert kontextusban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448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Új információkat önállóan szerez meg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dolgoz fel és használ fel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3815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Fejleszti tudását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és ehhez alkalmazza a tudásszerzés, önfejlesztés különböző módszereit és használja a legkorszerűbb információs és kommunikációs eszközöket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93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Attitűdök </a:t>
            </a:r>
            <a:r>
              <a:rPr lang="hu-HU" dirty="0" err="1" smtClean="0"/>
              <a:t>deskriptor</a:t>
            </a:r>
            <a:r>
              <a:rPr lang="hu-HU" dirty="0" smtClean="0"/>
              <a:t> az </a:t>
            </a:r>
            <a:r>
              <a:rPr lang="hu-HU" dirty="0" err="1" smtClean="0"/>
              <a:t>MKKR</a:t>
            </a:r>
            <a:r>
              <a:rPr lang="hu-HU" dirty="0" smtClean="0"/>
              <a:t> szinteken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918816"/>
              </p:ext>
            </p:extLst>
          </p:nvPr>
        </p:nvGraphicFramePr>
        <p:xfrm>
          <a:off x="609600" y="1600200"/>
          <a:ext cx="10972800" cy="4620294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811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61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/>
                        <a:t>MKKR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Attitűdök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Törekszik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feladatok megértésére, motivált azok sikeres végrehajtásában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Kialakul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szakmai kíváncsisága, érdeklődik egy adott szakterület iránt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Elkötelezett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szakmája, érdeklődésének megfelelő szakterülete iránt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Elkötelezett a minőségi</a:t>
                      </a:r>
                      <a:r>
                        <a:rPr lang="hu-HU" sz="2000" b="1" u="none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tanulás, vagy munkavégzés iránt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0049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Elfogadja és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hitelesen közvetíti</a:t>
                      </a:r>
                      <a:r>
                        <a:rPr lang="hu-HU" sz="2000" b="1" u="none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szakmája társadalmi szerepét, értékeit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428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Autonómia és felelősségvállalás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195763"/>
              </p:ext>
            </p:extLst>
          </p:nvPr>
        </p:nvGraphicFramePr>
        <p:xfrm>
          <a:off x="609600" y="1600200"/>
          <a:ext cx="10972800" cy="4646056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541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31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2531"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/>
                        <a:t>MKKR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Autonómia és felelősségvállalás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Újszerű vagy összetettebb feladatokat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irányítással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és folyamatos ellenőrzéssel lát el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Összetettebb feladatokat - szoros irányítás helyett -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útmutatással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végez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Összetett, de ismert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feladathelyzetekben is önállóan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felelősségtudattal tevékenykedik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Munkavégzésében,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problémamegoldásában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és tanulásában egyaránt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jár el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2705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5.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 végzi munkáját, folyamatos </a:t>
                      </a:r>
                      <a:r>
                        <a:rPr lang="hu-HU" sz="2000" b="1" u="sng" kern="1200" dirty="0" smtClean="0">
                          <a:solidFill>
                            <a:srgbClr val="00B05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önellenőrzés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mellett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12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Képzési kimenetek az </a:t>
            </a:r>
            <a:r>
              <a:rPr lang="hu-HU" dirty="0" err="1" smtClean="0"/>
              <a:t>MKKR</a:t>
            </a:r>
            <a:r>
              <a:rPr lang="hu-HU" dirty="0" smtClean="0"/>
              <a:t> szintjei szerint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7127782"/>
              </p:ext>
            </p:extLst>
          </p:nvPr>
        </p:nvGraphicFramePr>
        <p:xfrm>
          <a:off x="609600" y="1600200"/>
          <a:ext cx="10972800" cy="468000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000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Képzési kimenet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/>
                        <a:t>MKKR</a:t>
                      </a:r>
                      <a:r>
                        <a:rPr lang="hu-HU" dirty="0" smtClean="0"/>
                        <a:t> szint</a:t>
                      </a:r>
                      <a:endParaRPr lang="hu-H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Általános iskola 6. osztály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1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Általános iskola 8. osztály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2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Középiskola</a:t>
                      </a:r>
                      <a:r>
                        <a:rPr lang="hu-HU" sz="2000" baseline="0" dirty="0" smtClean="0"/>
                        <a:t> 10. osztály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3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Érettségi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4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Felsőoktatási</a:t>
                      </a:r>
                      <a:r>
                        <a:rPr lang="hu-HU" sz="2000" baseline="0" dirty="0" smtClean="0"/>
                        <a:t> szakképzés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5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Alapdiploma (</a:t>
                      </a:r>
                      <a:r>
                        <a:rPr lang="hu-HU" sz="2000" dirty="0" err="1" smtClean="0"/>
                        <a:t>BA</a:t>
                      </a:r>
                      <a:r>
                        <a:rPr lang="hu-HU" sz="2000" dirty="0" smtClean="0"/>
                        <a:t>, </a:t>
                      </a:r>
                      <a:r>
                        <a:rPr lang="hu-HU" sz="2000" dirty="0" err="1" smtClean="0"/>
                        <a:t>BsC</a:t>
                      </a:r>
                      <a:r>
                        <a:rPr lang="hu-HU" sz="2000" dirty="0" smtClean="0"/>
                        <a:t>)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6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Mesterdiploma (MA. </a:t>
                      </a:r>
                      <a:r>
                        <a:rPr lang="hu-HU" sz="2000" dirty="0" err="1" smtClean="0"/>
                        <a:t>MsC</a:t>
                      </a:r>
                      <a:r>
                        <a:rPr lang="hu-HU" sz="2000" dirty="0" smtClean="0"/>
                        <a:t>)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7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000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Doktori képzés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8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325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OKJ képzés az </a:t>
            </a:r>
            <a:r>
              <a:rPr lang="hu-HU" dirty="0" err="1" smtClean="0"/>
              <a:t>MKKR</a:t>
            </a:r>
            <a:r>
              <a:rPr lang="hu-HU" dirty="0" smtClean="0"/>
              <a:t> szintjei szerint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9833243"/>
              </p:ext>
            </p:extLst>
          </p:nvPr>
        </p:nvGraphicFramePr>
        <p:xfrm>
          <a:off x="609600" y="1600200"/>
          <a:ext cx="10972800" cy="428400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OKJ kód</a:t>
                      </a:r>
                      <a:endParaRPr lang="hu-H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err="1" smtClean="0"/>
                        <a:t>MKKR</a:t>
                      </a:r>
                      <a:r>
                        <a:rPr lang="hu-HU" dirty="0" smtClean="0"/>
                        <a:t> szint</a:t>
                      </a:r>
                      <a:endParaRPr lang="hu-H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21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2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31, 32, 33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3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34, 35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4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51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4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52, 53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4, 5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54, 55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5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550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62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 smtClean="0"/>
                        <a:t>6</a:t>
                      </a:r>
                      <a:endParaRPr lang="hu-H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91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 programkészítő szemével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200" dirty="0" smtClean="0">
                <a:solidFill>
                  <a:srgbClr val="C00000"/>
                </a:solidFill>
              </a:rPr>
              <a:t>K: Mi legyen a bemenet?</a:t>
            </a:r>
          </a:p>
          <a:p>
            <a:pPr marL="0" indent="0">
              <a:buNone/>
            </a:pPr>
            <a:r>
              <a:rPr lang="hu-HU" sz="2200" dirty="0" smtClean="0">
                <a:solidFill>
                  <a:srgbClr val="C00000"/>
                </a:solidFill>
              </a:rPr>
              <a:t>V: Képzési kimenet    = iskolai előképzettség</a:t>
            </a:r>
          </a:p>
          <a:p>
            <a:pPr marL="0" indent="0">
              <a:buNone/>
            </a:pPr>
            <a:r>
              <a:rPr lang="hu-HU" sz="2200" dirty="0" smtClean="0">
                <a:solidFill>
                  <a:srgbClr val="C00000"/>
                </a:solidFill>
              </a:rPr>
              <a:t>    OKJ képzés           = szakmai előképzettség</a:t>
            </a:r>
          </a:p>
          <a:p>
            <a:pPr marL="0" indent="0">
              <a:buNone/>
            </a:pPr>
            <a:endParaRPr lang="hu-HU" sz="2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hu-HU" sz="2200" dirty="0" smtClean="0">
                <a:solidFill>
                  <a:srgbClr val="C00000"/>
                </a:solidFill>
              </a:rPr>
              <a:t>K: Mi lesz a kimenet?</a:t>
            </a:r>
          </a:p>
          <a:p>
            <a:pPr marL="0" indent="0">
              <a:buNone/>
            </a:pPr>
            <a:r>
              <a:rPr lang="hu-HU" sz="2200" dirty="0" smtClean="0">
                <a:solidFill>
                  <a:srgbClr val="C00000"/>
                </a:solidFill>
              </a:rPr>
              <a:t>V: </a:t>
            </a:r>
            <a:endParaRPr lang="hu-HU" sz="22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781" y="3853972"/>
            <a:ext cx="7327076" cy="240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273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/>
              <a:t>A besoroló/bíráló szemével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1. lépés: Formai alkalmasság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2. lépés: </a:t>
            </a:r>
            <a:r>
              <a:rPr lang="hu-HU" sz="2200" dirty="0" err="1" smtClean="0">
                <a:solidFill>
                  <a:srgbClr val="C00000"/>
                </a:solidFill>
              </a:rPr>
              <a:t>FEOR</a:t>
            </a:r>
            <a:r>
              <a:rPr lang="hu-HU" sz="2200" dirty="0" smtClean="0">
                <a:solidFill>
                  <a:srgbClr val="C0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>
                <a:solidFill>
                  <a:srgbClr val="C00000"/>
                </a:solidFill>
              </a:rPr>
              <a:t>3</a:t>
            </a:r>
            <a:r>
              <a:rPr lang="hu-HU" sz="2200" dirty="0" smtClean="0">
                <a:solidFill>
                  <a:srgbClr val="C00000"/>
                </a:solidFill>
              </a:rPr>
              <a:t>. lépés: Tartalomelemzés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515" y="3364057"/>
            <a:ext cx="594360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976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200" dirty="0" smtClean="0"/>
              <a:t>Példaként: </a:t>
            </a:r>
            <a:r>
              <a:rPr lang="hu-HU" sz="3200" dirty="0"/>
              <a:t>Orvostudományi kutatási projekt szervező 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Bemenet: </a:t>
            </a:r>
            <a:r>
              <a:rPr lang="hu-HU" sz="2200" dirty="0">
                <a:solidFill>
                  <a:srgbClr val="C00000"/>
                </a:solidFill>
              </a:rPr>
              <a:t>Felsőoktatási intézményben megszerzett felsőfokú végzettségi szintet bizonyító </a:t>
            </a:r>
            <a:r>
              <a:rPr lang="hu-HU" sz="2200" dirty="0" smtClean="0">
                <a:solidFill>
                  <a:srgbClr val="C00000"/>
                </a:solidFill>
              </a:rPr>
              <a:t>oklevél, szakmai előképzettséghez nem kötött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Képzési idő: 307-447 óra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err="1" smtClean="0">
                <a:solidFill>
                  <a:srgbClr val="C00000"/>
                </a:solidFill>
              </a:rPr>
              <a:t>FEOR</a:t>
            </a:r>
            <a:r>
              <a:rPr lang="hu-HU" sz="2200" dirty="0" smtClean="0">
                <a:solidFill>
                  <a:srgbClr val="C00000"/>
                </a:solidFill>
              </a:rPr>
              <a:t> 2229 (egyéb </a:t>
            </a:r>
            <a:r>
              <a:rPr lang="hu-HU" sz="2200" dirty="0" err="1" smtClean="0">
                <a:solidFill>
                  <a:srgbClr val="C00000"/>
                </a:solidFill>
              </a:rPr>
              <a:t>humáneü</a:t>
            </a:r>
            <a:r>
              <a:rPr lang="hu-HU" sz="2200" dirty="0" smtClean="0">
                <a:solidFill>
                  <a:srgbClr val="C00000"/>
                </a:solidFill>
              </a:rPr>
              <a:t>.)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sz="2200" dirty="0" smtClean="0">
                <a:solidFill>
                  <a:srgbClr val="C00000"/>
                </a:solidFill>
              </a:rPr>
              <a:t>Formai alkalmasság: 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sz="2200" dirty="0">
              <a:solidFill>
                <a:srgbClr val="C00000"/>
              </a:solidFill>
            </a:endParaRPr>
          </a:p>
          <a:p>
            <a:endParaRPr lang="hu-H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630" y="3141019"/>
            <a:ext cx="5562352" cy="3716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915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200" dirty="0"/>
              <a:t>Példaként: Orvostudományi kutatási projekt szervező </a:t>
            </a:r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3993829"/>
              </p:ext>
            </p:extLst>
          </p:nvPr>
        </p:nvGraphicFramePr>
        <p:xfrm>
          <a:off x="0" y="1600200"/>
          <a:ext cx="12192000" cy="76708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hu-HU" b="1" dirty="0" smtClean="0"/>
                        <a:t>Attitűdök</a:t>
                      </a:r>
                      <a:endParaRPr lang="hu-H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b="1" kern="1200" dirty="0" err="1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MKKR</a:t>
                      </a:r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adott szintjének </a:t>
                      </a:r>
                      <a:r>
                        <a:rPr lang="hu-HU" sz="2000" b="1" kern="1200" dirty="0" err="1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követelményleírásai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b="1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nem formális tanúsítvány </a:t>
                      </a:r>
                      <a:r>
                        <a:rPr lang="hu-HU" sz="2000" b="1" kern="1200" dirty="0" err="1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követelményleírásai</a:t>
                      </a:r>
                      <a:endParaRPr lang="hu-H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ábláza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579897"/>
              </p:ext>
            </p:extLst>
          </p:nvPr>
        </p:nvGraphicFramePr>
        <p:xfrm>
          <a:off x="-1" y="4686024"/>
          <a:ext cx="12192000" cy="12801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4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20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Nyitott szakmája átfogó gondolkodásmódjának és gyakorlati működése alapvető jellemzőinek hiteles közvetítésére, átadására</a:t>
                      </a:r>
                    </a:p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20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Törekszik a munkatársak és a saját kompetenciahatárait felismerni, és az ezzel összevágó szakmai protokollok betartására</a:t>
                      </a:r>
                    </a:p>
                    <a:p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ábláza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975918"/>
              </p:ext>
            </p:extLst>
          </p:nvPr>
        </p:nvGraphicFramePr>
        <p:xfrm>
          <a:off x="0" y="2714720"/>
          <a:ext cx="1219200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Folyamatos önképzés igénye jellemzi</a:t>
                      </a:r>
                      <a:endParaRPr lang="hu-HU" sz="1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Elkötelezett a magas szintű szakmai tudás iránt, folyamatosan igyekszik megszerzett tudásának bővítésére, megújítására</a:t>
                      </a:r>
                      <a:endParaRPr lang="hu-HU" sz="1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7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200" dirty="0"/>
              <a:t>Példaként: Orvostudományi kutatási projekt szervező </a:t>
            </a:r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9808724"/>
              </p:ext>
            </p:extLst>
          </p:nvPr>
        </p:nvGraphicFramePr>
        <p:xfrm>
          <a:off x="0" y="1600200"/>
          <a:ext cx="12192000" cy="741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Autonómia</a:t>
                      </a:r>
                      <a:r>
                        <a:rPr lang="hu-HU" baseline="0" dirty="0" smtClean="0"/>
                        <a:t> és felelősségvállalás</a:t>
                      </a:r>
                      <a:endParaRPr lang="hu-H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err="1" smtClean="0">
                          <a:effectLst/>
                        </a:rPr>
                        <a:t>MKKR</a:t>
                      </a:r>
                      <a:r>
                        <a:rPr lang="hu-HU" sz="1800" kern="1200" dirty="0" smtClean="0">
                          <a:effectLst/>
                        </a:rPr>
                        <a:t> adott szintjének </a:t>
                      </a:r>
                      <a:r>
                        <a:rPr lang="hu-HU" sz="1800" kern="1200" dirty="0" err="1" smtClean="0">
                          <a:effectLst/>
                        </a:rPr>
                        <a:t>követelményleírásai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effectLst/>
                        </a:rPr>
                        <a:t>A nem formális tanúsítvány </a:t>
                      </a:r>
                      <a:r>
                        <a:rPr lang="hu-HU" sz="1800" kern="1200" dirty="0" err="1" smtClean="0">
                          <a:effectLst/>
                        </a:rPr>
                        <a:t>követelményleírásai</a:t>
                      </a:r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ábláza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182010"/>
              </p:ext>
            </p:extLst>
          </p:nvPr>
        </p:nvGraphicFramePr>
        <p:xfrm>
          <a:off x="-1" y="2785972"/>
          <a:ext cx="12192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b="0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 végzi az átfogó, megalapozott szakmai kérdések végiggondolását és az adott források alapján történő kidolgozását</a:t>
                      </a:r>
                      <a:endParaRPr lang="hu-HU" sz="20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b="0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 végzi munkáját, a projektszervezésben a saját szerepét szemlélve a hierarchiát elfogadja, együttműködik</a:t>
                      </a:r>
                      <a:endParaRPr lang="hu-HU" sz="20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ábláza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27234"/>
              </p:ext>
            </p:extLst>
          </p:nvPr>
        </p:nvGraphicFramePr>
        <p:xfrm>
          <a:off x="-1" y="3949755"/>
          <a:ext cx="12192000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szakmát megalapozó nézeteket felelősséggel vállalja</a:t>
                      </a:r>
                      <a:endParaRPr lang="hu-H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Felelősséget érez a szakmai ismeretek megfelelő szintű elsajátítása iránt</a:t>
                      </a:r>
                      <a:endParaRPr lang="hu-H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ábláza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343353"/>
              </p:ext>
            </p:extLst>
          </p:nvPr>
        </p:nvGraphicFramePr>
        <p:xfrm>
          <a:off x="-1" y="5082638"/>
          <a:ext cx="12192000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7558">
                <a:tc>
                  <a:txBody>
                    <a:bodyPr/>
                    <a:lstStyle/>
                    <a:p>
                      <a:r>
                        <a:rPr lang="hu-HU" sz="2000" b="0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Együttműködés és felelősség jellemzi az adott szakterület képzett szakemberével</a:t>
                      </a:r>
                      <a:endParaRPr lang="hu-HU" sz="20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b="0" kern="12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Önállóan és felelősségteljesen végzi munkáját, törekszik az együttműködésre, elfogadja az előírásokban foglaltakat</a:t>
                      </a:r>
                      <a:endParaRPr lang="hu-HU" sz="20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60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200" dirty="0" smtClean="0"/>
              <a:t>Javaslat: </a:t>
            </a:r>
            <a:r>
              <a:rPr lang="hu-HU" sz="3200" dirty="0" err="1" smtClean="0"/>
              <a:t>MKKR</a:t>
            </a:r>
            <a:r>
              <a:rPr lang="hu-HU" sz="3200" dirty="0" smtClean="0"/>
              <a:t> 6 </a:t>
            </a:r>
            <a:endParaRPr lang="hu-HU" sz="3200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0150022"/>
              </p:ext>
            </p:extLst>
          </p:nvPr>
        </p:nvGraphicFramePr>
        <p:xfrm>
          <a:off x="1033154" y="2256312"/>
          <a:ext cx="9666513" cy="3966358"/>
        </p:xfrm>
        <a:graphic>
          <a:graphicData uri="http://schemas.openxmlformats.org/drawingml/2006/table">
            <a:tbl>
              <a:tblPr firstRow="1" firstCol="1" bandRow="1">
                <a:tableStyleId>{EB344D84-9AFB-497E-A393-DC336BA19D2E}</a:tableStyleId>
              </a:tblPr>
              <a:tblGrid>
                <a:gridCol w="2286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34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6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41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364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200" dirty="0">
                          <a:effectLst/>
                        </a:rPr>
                        <a:t> </a:t>
                      </a:r>
                      <a:endParaRPr lang="hu-H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Tudás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 </a:t>
                      </a:r>
                      <a:endParaRPr lang="hu-HU" sz="2000" dirty="0"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Képességek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 </a:t>
                      </a:r>
                      <a:endParaRPr lang="hu-HU" sz="2000" dirty="0"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Attitűdök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 </a:t>
                      </a:r>
                      <a:endParaRPr lang="hu-HU" sz="2000" dirty="0"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Autonómia</a:t>
                      </a:r>
                      <a:b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</a:br>
                      <a:r>
                        <a:rPr lang="hu-HU" sz="2000" dirty="0"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/Felelősség</a:t>
                      </a:r>
                      <a:endParaRPr lang="hu-HU" sz="2000" dirty="0"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99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dirty="0">
                          <a:effectLst/>
                        </a:rPr>
                        <a:t>Az egyes oszlopban milyen volt a megfeleltethetőség</a:t>
                      </a:r>
                      <a:r>
                        <a:rPr lang="hu-HU" sz="1200" dirty="0">
                          <a:effectLst/>
                        </a:rPr>
                        <a:t>?</a:t>
                      </a:r>
                      <a:endParaRPr lang="hu-H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gradFill flip="none" rotWithShape="1">
                      <a:gsLst>
                        <a:gs pos="0">
                          <a:schemeClr val="accent3"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shade val="100000"/>
                            <a:satMod val="115000"/>
                          </a:schemeClr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/>
                        </a:rPr>
                        <a:t>Inkább magasabb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u="sng" kern="1200" dirty="0">
                          <a:solidFill>
                            <a:schemeClr val="dk1"/>
                          </a:solidFill>
                          <a:effectLst>
                            <a:outerShdw blurRad="50800" dist="38100" dir="13500000" algn="b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Megfelelt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/>
                        </a:rPr>
                        <a:t>Inkább alacsonyabb</a:t>
                      </a:r>
                      <a:endParaRPr lang="hu-H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 flip="none" rotWithShape="1">
                      <a:gsLst>
                        <a:gs pos="0">
                          <a:schemeClr val="dk1">
                            <a:tint val="20000"/>
                            <a:shade val="30000"/>
                            <a:satMod val="115000"/>
                          </a:schemeClr>
                        </a:gs>
                        <a:gs pos="50000">
                          <a:schemeClr val="dk1">
                            <a:tint val="20000"/>
                            <a:shade val="67500"/>
                            <a:satMod val="115000"/>
                          </a:schemeClr>
                        </a:gs>
                        <a:gs pos="100000">
                          <a:schemeClr val="dk1">
                            <a:tint val="20000"/>
                            <a:shade val="100000"/>
                            <a:satMod val="115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u="sng" dirty="0">
                          <a:effectLst>
                            <a:outerShdw blurRad="50800" dist="38100" dir="13500000" algn="b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Inkább magasabb</a:t>
                      </a:r>
                      <a:endParaRPr lang="hu-HU" sz="2000" dirty="0">
                        <a:effectLst>
                          <a:outerShdw blurRad="50800" dist="38100" dir="13500000" algn="br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/>
                        </a:rPr>
                        <a:t>Megfelelt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/>
                        </a:rPr>
                        <a:t>Inkább alacsonyabb</a:t>
                      </a:r>
                      <a:endParaRPr lang="hu-H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 flip="none" rotWithShape="1">
                      <a:gsLst>
                        <a:gs pos="0">
                          <a:schemeClr val="dk1">
                            <a:tint val="20000"/>
                            <a:shade val="30000"/>
                            <a:satMod val="115000"/>
                          </a:schemeClr>
                        </a:gs>
                        <a:gs pos="50000">
                          <a:schemeClr val="dk1">
                            <a:tint val="20000"/>
                            <a:shade val="67500"/>
                            <a:satMod val="115000"/>
                          </a:schemeClr>
                        </a:gs>
                        <a:gs pos="100000">
                          <a:schemeClr val="dk1">
                            <a:tint val="20000"/>
                            <a:shade val="100000"/>
                            <a:satMod val="115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/>
                        </a:rPr>
                        <a:t>Inkább magasabb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u="sng" kern="1200" dirty="0">
                          <a:solidFill>
                            <a:schemeClr val="dk1"/>
                          </a:solidFill>
                          <a:effectLst>
                            <a:outerShdw blurRad="50800" dist="38100" dir="13500000" algn="b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Megfelelt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/>
                        </a:rPr>
                        <a:t>Inkább alacsonyabb</a:t>
                      </a:r>
                      <a:endParaRPr lang="hu-H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 flip="none" rotWithShape="1">
                      <a:gsLst>
                        <a:gs pos="0">
                          <a:schemeClr val="dk1">
                            <a:tint val="20000"/>
                            <a:shade val="30000"/>
                            <a:satMod val="115000"/>
                          </a:schemeClr>
                        </a:gs>
                        <a:gs pos="50000">
                          <a:schemeClr val="dk1">
                            <a:tint val="20000"/>
                            <a:shade val="67500"/>
                            <a:satMod val="115000"/>
                          </a:schemeClr>
                        </a:gs>
                        <a:gs pos="100000">
                          <a:schemeClr val="dk1">
                            <a:tint val="20000"/>
                            <a:shade val="100000"/>
                            <a:satMod val="115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dirty="0">
                          <a:effectLst/>
                        </a:rPr>
                        <a:t>Inkább magasabb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u="sng" kern="1200" dirty="0">
                          <a:solidFill>
                            <a:schemeClr val="dk1"/>
                          </a:solidFill>
                          <a:effectLst>
                            <a:outerShdw blurRad="50800" dist="38100" dir="13500000" algn="b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Megfelelt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2000" u="none" strike="noStrike" dirty="0">
                          <a:effectLst/>
                        </a:rPr>
                        <a:t> </a:t>
                      </a:r>
                      <a:endParaRPr lang="hu-H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 flip="none" rotWithShape="1">
                      <a:gsLst>
                        <a:gs pos="0">
                          <a:schemeClr val="dk1">
                            <a:tint val="20000"/>
                            <a:shade val="30000"/>
                            <a:satMod val="115000"/>
                          </a:schemeClr>
                        </a:gs>
                        <a:gs pos="50000">
                          <a:schemeClr val="dk1">
                            <a:tint val="20000"/>
                            <a:shade val="67500"/>
                            <a:satMod val="115000"/>
                          </a:schemeClr>
                        </a:gs>
                        <a:gs pos="100000">
                          <a:schemeClr val="dk1">
                            <a:tint val="20000"/>
                            <a:shade val="100000"/>
                            <a:satMod val="115000"/>
                          </a:schemeClr>
                        </a:gs>
                      </a:gsLst>
                      <a:lin ang="135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02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u-HU" dirty="0" smtClean="0"/>
              <a:t>Nehézségek</a:t>
            </a:r>
            <a:endParaRPr lang="hu-HU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69" t="-2543" r="1256" b="-392"/>
          <a:stretch/>
        </p:blipFill>
        <p:spPr bwMode="auto">
          <a:xfrm>
            <a:off x="617517" y="0"/>
            <a:ext cx="4025736" cy="6248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Tartalom helye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57679981"/>
              </p:ext>
            </p:extLst>
          </p:nvPr>
        </p:nvGraphicFramePr>
        <p:xfrm>
          <a:off x="6197600" y="1673225"/>
          <a:ext cx="5384800" cy="402336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69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Attitűd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Autonómia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Törekszik a feladatok végrehajtására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Begyakorolt helyzetekben</a:t>
                      </a:r>
                      <a:r>
                        <a:rPr lang="hu-HU" sz="2000" baseline="0" dirty="0" smtClean="0"/>
                        <a:t> önállóan végzi feladatát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Munkavégzési helyzetekben érdeklődő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Irányítás mellett értékeli saját munkáját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Törekszik a kapcsolódó szabályok betartására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sz="2000" dirty="0" smtClean="0"/>
                        <a:t>Újszerű</a:t>
                      </a:r>
                      <a:r>
                        <a:rPr lang="hu-HU" sz="2000" baseline="0" dirty="0" smtClean="0"/>
                        <a:t> feladatokat irányítással lát el</a:t>
                      </a:r>
                      <a:endParaRPr lang="hu-H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733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MKKR</a:t>
            </a:r>
            <a:r>
              <a:rPr lang="hu-HU" dirty="0" smtClean="0"/>
              <a:t> a munka világában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Külföldön szerzett képesítések elismerése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Interfész a felnőttképzés és a munkaerőpiac között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Különböző tanulási utakon szerzett tudás elismerése</a:t>
            </a:r>
          </a:p>
          <a:p>
            <a:pPr>
              <a:buFont typeface="Wingdings" panose="05000000000000000000" pitchFamily="2" charset="2"/>
              <a:buChar char="Ø"/>
            </a:pPr>
            <a:endParaRPr lang="hu-HU" dirty="0" smtClean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hu-HU" dirty="0" smtClean="0">
                <a:solidFill>
                  <a:srgbClr val="C00000"/>
                </a:solidFill>
              </a:rPr>
              <a:t>  Munkaadók számára európai információs rendszer (transzparens kompetencialeltár)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4316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dirty="0" err="1" smtClean="0"/>
              <a:t>MKKR</a:t>
            </a:r>
            <a:r>
              <a:rPr lang="hu-HU" dirty="0" smtClean="0"/>
              <a:t> a felsőoktatásban </a:t>
            </a:r>
            <a:r>
              <a:rPr lang="hu-HU" smtClean="0"/>
              <a:t>(kutatás)</a:t>
            </a:r>
            <a:endParaRPr lang="hu-HU" dirty="0"/>
          </a:p>
        </p:txBody>
      </p:sp>
      <p:graphicFrame>
        <p:nvGraphicFramePr>
          <p:cNvPr id="7" name="Tartalom helye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98073744"/>
              </p:ext>
            </p:extLst>
          </p:nvPr>
        </p:nvGraphicFramePr>
        <p:xfrm>
          <a:off x="633350" y="1542597"/>
          <a:ext cx="5385843" cy="4992916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5385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1794">
                <a:tc>
                  <a:txBody>
                    <a:bodyPr/>
                    <a:lstStyle/>
                    <a:p>
                      <a:r>
                        <a:rPr lang="hu-HU" dirty="0" err="1" smtClean="0"/>
                        <a:t>BA</a:t>
                      </a:r>
                      <a:r>
                        <a:rPr lang="hu-HU" dirty="0" smtClean="0"/>
                        <a:t>/</a:t>
                      </a:r>
                      <a:r>
                        <a:rPr lang="hu-HU" dirty="0" err="1" smtClean="0"/>
                        <a:t>BsC</a:t>
                      </a:r>
                      <a:endParaRPr lang="hu-HU" dirty="0"/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5514">
                <a:tc>
                  <a:txBody>
                    <a:bodyPr/>
                    <a:lstStyle/>
                    <a:p>
                      <a:r>
                        <a:rPr lang="hu-HU" b="1" u="sng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Tudás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szakterület alapvető ismeretszerzési és probléma megoldási  módszereinek ismerete</a:t>
                      </a:r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5888">
                <a:tc>
                  <a:txBody>
                    <a:bodyPr/>
                    <a:lstStyle/>
                    <a:p>
                      <a:r>
                        <a:rPr lang="hu-HU" sz="1800" b="1" u="sng" kern="120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Képesség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Önálló tanulási képesség, a szakmai tudás elvárásoknak megfelelő használata, képes a másokkal való kooperációra</a:t>
                      </a:r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6856">
                <a:tc>
                  <a:txBody>
                    <a:bodyPr/>
                    <a:lstStyle/>
                    <a:p>
                      <a:r>
                        <a:rPr lang="hu-HU" sz="1800" b="1" u="sng" kern="120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Attitűd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Hitelesen képviseli szakmája társadalmi szerepét, közvetíti annak értékeit</a:t>
                      </a:r>
                      <a:endParaRPr lang="hu-H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1000">
                <a:tc>
                  <a:txBody>
                    <a:bodyPr/>
                    <a:lstStyle/>
                    <a:p>
                      <a:r>
                        <a:rPr lang="hu-HU" sz="1800" b="1" u="sng" kern="1200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Autonómia és felelősségvállalás</a:t>
                      </a:r>
                    </a:p>
                    <a:p>
                      <a:r>
                        <a:rPr lang="hu-H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Tudatosan vállalja a szakma</a:t>
                      </a:r>
                      <a:r>
                        <a:rPr lang="hu-H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etikai normáit, együttműködik a szakterület képzett szakembereivel</a:t>
                      </a:r>
                      <a:endParaRPr lang="hu-H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395" marR="1213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artalom helye 2"/>
          <p:cNvSpPr>
            <a:spLocks noGrp="1"/>
          </p:cNvSpPr>
          <p:nvPr>
            <p:ph sz="half" idx="2"/>
          </p:nvPr>
        </p:nvSpPr>
        <p:spPr>
          <a:xfrm>
            <a:off x="6185724" y="1530848"/>
            <a:ext cx="5384800" cy="4997904"/>
          </a:xfrm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000" dirty="0" smtClean="0">
                <a:ln>
                  <a:solidFill>
                    <a:srgbClr val="C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Diplomásoknak szóló álláshirdetésekben előforduló kompetenciák</a:t>
            </a:r>
          </a:p>
          <a:p>
            <a:pPr marL="0" indent="0">
              <a:buNone/>
            </a:pPr>
            <a:endPara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19 kompetencia - 3 főcsoportban</a:t>
            </a:r>
          </a:p>
          <a:p>
            <a:endParaRPr lang="hu-H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u-HU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munkatevékenységgel </a:t>
            </a:r>
            <a:r>
              <a:rPr lang="hu-HU" sz="20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kapcsolatos szakmai </a:t>
            </a:r>
            <a:r>
              <a:rPr lang="hu-HU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kompetenciák:</a:t>
            </a:r>
            <a:r>
              <a:rPr lang="hu-HU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jó </a:t>
            </a:r>
            <a:r>
              <a:rPr lang="hu-H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fellépés, jó kommunikációs </a:t>
            </a: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képesség, </a:t>
            </a:r>
            <a:r>
              <a:rPr lang="hu-H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problémamegoldó </a:t>
            </a:r>
            <a:r>
              <a:rPr lang="hu-H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képesség</a:t>
            </a:r>
            <a:endParaRPr lang="hu-H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u-HU" sz="20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munkatevékenységgel kapcsolatos általános </a:t>
            </a:r>
            <a:r>
              <a:rPr lang="hu-HU" sz="20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kompetenciák</a:t>
            </a:r>
            <a:endParaRPr lang="hu-HU" sz="2000" b="1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hu-H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u-HU" sz="20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munkakörülményekhez fűződő viszony</a:t>
            </a:r>
          </a:p>
        </p:txBody>
      </p:sp>
    </p:spTree>
    <p:extLst>
      <p:ext uri="{BB962C8B-B14F-4D97-AF65-F5344CB8AC3E}">
        <p14:creationId xmlns:p14="http://schemas.microsoft.com/office/powerpoint/2010/main" val="39250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 algn="r">
              <a:buNone/>
            </a:pPr>
            <a:endParaRPr lang="hu-HU" dirty="0"/>
          </a:p>
          <a:p>
            <a:pPr marL="0" indent="0" algn="r">
              <a:buNone/>
            </a:pPr>
            <a:endParaRPr lang="hu-HU" sz="2800" dirty="0" smtClean="0">
              <a:latin typeface="Brush Script MT" panose="03060802040406070304" pitchFamily="66" charset="0"/>
            </a:endParaRPr>
          </a:p>
          <a:p>
            <a:pPr marL="0" indent="0" algn="r">
              <a:buNone/>
            </a:pPr>
            <a:endParaRPr lang="hu-HU" sz="2800" dirty="0">
              <a:latin typeface="Brush Script MT" panose="03060802040406070304" pitchFamily="66" charset="0"/>
            </a:endParaRPr>
          </a:p>
          <a:p>
            <a:pPr marL="0" indent="0" algn="r">
              <a:buNone/>
            </a:pPr>
            <a:r>
              <a:rPr lang="hu-HU" sz="3200" dirty="0" smtClean="0">
                <a:solidFill>
                  <a:srgbClr val="0070C0"/>
                </a:solidFill>
                <a:latin typeface="Brush Script MT" panose="03060802040406070304" pitchFamily="66" charset="0"/>
              </a:rPr>
              <a:t>Köszönöm a figyelmet</a:t>
            </a:r>
          </a:p>
          <a:p>
            <a:pPr marL="0" indent="0" algn="r">
              <a:buNone/>
            </a:pPr>
            <a:r>
              <a:rPr lang="hu-HU" sz="1200" dirty="0" err="1" smtClean="0">
                <a:solidFill>
                  <a:srgbClr val="0070C0"/>
                </a:solidFill>
                <a:hlinkClick r:id="rId2"/>
              </a:rPr>
              <a:t>m.more</a:t>
            </a:r>
            <a:r>
              <a:rPr lang="hu-HU" sz="1200" dirty="0" smtClean="0">
                <a:solidFill>
                  <a:srgbClr val="0070C0"/>
                </a:solidFill>
                <a:hlinkClick r:id="rId2"/>
              </a:rPr>
              <a:t>@</a:t>
            </a:r>
            <a:r>
              <a:rPr lang="hu-HU" sz="1200" dirty="0" err="1" smtClean="0">
                <a:solidFill>
                  <a:srgbClr val="0070C0"/>
                </a:solidFill>
                <a:hlinkClick r:id="rId2"/>
              </a:rPr>
              <a:t>t-online.hu</a:t>
            </a:r>
            <a:endParaRPr lang="hu-HU" sz="1200" dirty="0" smtClean="0">
              <a:solidFill>
                <a:srgbClr val="0070C0"/>
              </a:solidFill>
            </a:endParaRPr>
          </a:p>
          <a:p>
            <a:pPr marL="0" indent="0" algn="r">
              <a:buNone/>
            </a:pPr>
            <a:r>
              <a:rPr lang="hu-HU" sz="1200" dirty="0" err="1" smtClean="0">
                <a:solidFill>
                  <a:srgbClr val="0070C0"/>
                </a:solidFill>
                <a:cs typeface="Times New Roman" panose="02020603050405020304" pitchFamily="18" charset="0"/>
                <a:hlinkClick r:id="rId3"/>
              </a:rPr>
              <a:t>www.moremariann.webnode.hu</a:t>
            </a:r>
            <a:endParaRPr lang="hu-HU" sz="1200" dirty="0" smtClean="0">
              <a:solidFill>
                <a:srgbClr val="0070C0"/>
              </a:solidFill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hu-HU" sz="11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Képtalálat a következ&amp;odblac;re: „képzés”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101" y="1287887"/>
            <a:ext cx="5080133" cy="508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7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lágosság">
  <a:themeElements>
    <a:clrScheme name="Esszencia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Aspektus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lágosság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1281</Words>
  <Application>Microsoft Office PowerPoint</Application>
  <PresentationFormat>Szélesvásznú</PresentationFormat>
  <Paragraphs>345</Paragraphs>
  <Slides>29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29</vt:i4>
      </vt:variant>
    </vt:vector>
  </HeadingPairs>
  <TitlesOfParts>
    <vt:vector size="37" baseType="lpstr">
      <vt:lpstr>Arial</vt:lpstr>
      <vt:lpstr>Brush Script MT</vt:lpstr>
      <vt:lpstr>Calibri</vt:lpstr>
      <vt:lpstr>Euphemia</vt:lpstr>
      <vt:lpstr>Times New Roman</vt:lpstr>
      <vt:lpstr>Verdana</vt:lpstr>
      <vt:lpstr>Wingdings</vt:lpstr>
      <vt:lpstr>Világosság</vt:lpstr>
      <vt:lpstr>A felnőttképzési szakmai végzettségek MKKR szerinti besorolása </vt:lpstr>
      <vt:lpstr>Fogalmi megközelítések</vt:lpstr>
      <vt:lpstr>Lifelong Learning</vt:lpstr>
      <vt:lpstr>LLL és EKKR</vt:lpstr>
      <vt:lpstr>EKKR miért is?</vt:lpstr>
      <vt:lpstr>EKKR célok</vt:lpstr>
      <vt:lpstr>EKKR szintek és deskriptorok</vt:lpstr>
      <vt:lpstr>EKKR és MKKR</vt:lpstr>
      <vt:lpstr>EKKR és MKKR</vt:lpstr>
      <vt:lpstr>MKKR fogalmak</vt:lpstr>
      <vt:lpstr>Deskriptorok</vt:lpstr>
      <vt:lpstr>Deskriptorok</vt:lpstr>
      <vt:lpstr>Az MKKR rendszere</vt:lpstr>
      <vt:lpstr>Tudás deskriptor az MKKR szinteken</vt:lpstr>
      <vt:lpstr>Képesség deskriptor az MKKR szinteken</vt:lpstr>
      <vt:lpstr>Attitűdök deskriptor az MKKR szinteken</vt:lpstr>
      <vt:lpstr>Autonómia és felelősségvállalás</vt:lpstr>
      <vt:lpstr>Képzési kimenetek az MKKR szintjei szerint</vt:lpstr>
      <vt:lpstr>OKJ képzés az MKKR szintjei szerint</vt:lpstr>
      <vt:lpstr>A programkészítő szemével</vt:lpstr>
      <vt:lpstr>A besoroló/bíráló szemével</vt:lpstr>
      <vt:lpstr>Példaként: Orvostudományi kutatási projekt szervező </vt:lpstr>
      <vt:lpstr>Példaként: Orvostudományi kutatási projekt szervező </vt:lpstr>
      <vt:lpstr>Példaként: Orvostudományi kutatási projekt szervező </vt:lpstr>
      <vt:lpstr>Javaslat: MKKR 6 </vt:lpstr>
      <vt:lpstr>Nehézségek</vt:lpstr>
      <vt:lpstr>MKKR a munka világában</vt:lpstr>
      <vt:lpstr>MKKR a felsőoktatásban (kutatás)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2013-09-03T08:11:57Z</dcterms:created>
  <dcterms:modified xsi:type="dcterms:W3CDTF">2018-08-16T12:14:49Z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</Properties>
</file>