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86" r:id="rId2"/>
  </p:sldMasterIdLst>
  <p:notesMasterIdLst>
    <p:notesMasterId r:id="rId33"/>
  </p:notesMasterIdLst>
  <p:handoutMasterIdLst>
    <p:handoutMasterId r:id="rId34"/>
  </p:handoutMasterIdLst>
  <p:sldIdLst>
    <p:sldId id="292" r:id="rId3"/>
    <p:sldId id="303" r:id="rId4"/>
    <p:sldId id="298" r:id="rId5"/>
    <p:sldId id="306" r:id="rId6"/>
    <p:sldId id="322" r:id="rId7"/>
    <p:sldId id="293" r:id="rId8"/>
    <p:sldId id="310" r:id="rId9"/>
    <p:sldId id="308" r:id="rId10"/>
    <p:sldId id="331" r:id="rId11"/>
    <p:sldId id="320" r:id="rId12"/>
    <p:sldId id="332" r:id="rId13"/>
    <p:sldId id="313" r:id="rId14"/>
    <p:sldId id="314" r:id="rId15"/>
    <p:sldId id="315" r:id="rId16"/>
    <p:sldId id="316" r:id="rId17"/>
    <p:sldId id="301" r:id="rId18"/>
    <p:sldId id="334" r:id="rId19"/>
    <p:sldId id="302" r:id="rId20"/>
    <p:sldId id="323" r:id="rId21"/>
    <p:sldId id="333" r:id="rId22"/>
    <p:sldId id="324" r:id="rId23"/>
    <p:sldId id="326" r:id="rId24"/>
    <p:sldId id="327" r:id="rId25"/>
    <p:sldId id="335" r:id="rId26"/>
    <p:sldId id="336" r:id="rId27"/>
    <p:sldId id="337" r:id="rId28"/>
    <p:sldId id="329" r:id="rId29"/>
    <p:sldId id="330" r:id="rId30"/>
    <p:sldId id="317" r:id="rId31"/>
    <p:sldId id="311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4C1A8A3-306A-4EB7-A6B1-4F7E0EB9C5D6}" styleName="Közepesen sötét stílus 3 – 5. jelölőszín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8034E78-7F5D-4C2E-B375-FC64B27BC917}" styleName="Sötét stílus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Sötét stílus 1 – 5. jelölőszín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ötét stílus 2 – 5./6. jelölőszín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3296810-A885-4BE3-A3E7-6D5BEEA58F35}" styleName="Közepesen sötét stílus 2 – 6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5BE263C-DBD7-4A20-BB59-AAB30ACAA65A}" styleName="Közepesen sötét stílus 3 – 2. jelölőszín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A107856-5554-42FB-B03E-39F5DBC370BA}" styleName="Közepesen sötét stílus 4 – 2. jelölőszín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7DF18680-E054-41AD-8BC1-D1AEF772440D}" styleName="Közepesen sötét stílus 2 – 5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Közepesen sötét stílus 2 – 2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Közepesen sötét stílus 2 – 3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344D84-9AFB-497E-A393-DC336BA19D2E}" styleName="Közepesen sötét stílus 3 – 3. jelölőszín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2838BEF-8BB2-4498-84A7-C5851F593DF1}" styleName="Közepesen sötét stílus 4 – 5. jelölőszín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9" autoAdjust="0"/>
    <p:restoredTop sz="94660"/>
  </p:normalViewPr>
  <p:slideViewPr>
    <p:cSldViewPr snapToGrid="0" showGuides="1">
      <p:cViewPr varScale="1">
        <p:scale>
          <a:sx n="89" d="100"/>
          <a:sy n="89" d="100"/>
        </p:scale>
        <p:origin x="162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3" d="100"/>
          <a:sy n="83" d="100"/>
        </p:scale>
        <p:origin x="1356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 dirty="0"/>
          </a:p>
        </p:txBody>
      </p:sp>
      <p:sp>
        <p:nvSpPr>
          <p:cNvPr id="3" name="Dátum hely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CEAAF3-9831-450B-8D59-2C09DB96C8FC}" type="datetimeFigureOut">
              <a:rPr lang="hu-HU" smtClean="0"/>
              <a:pPr/>
              <a:t>2018. 08. 16.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834459-7356-44BF-850D-8B30C4FB3B6B}" type="slidenum">
              <a:rPr lang="hu-HU" smtClean="0"/>
              <a:pPr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4690165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 dirty="0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50CD79-FC16-4410-AB61-17F26E6D3BC8}" type="datetimeFigureOut">
              <a:rPr lang="hu-HU" smtClean="0"/>
              <a:pPr/>
              <a:t>2018. 08. 16.</a:t>
            </a:fld>
            <a:endParaRPr lang="hu-HU" dirty="0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 dirty="0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3C37BE-C303-496D-B5CD-85F2937540FC}" type="slidenum">
              <a:rPr lang="hu-HU" smtClean="0"/>
              <a:pPr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3508422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ím 13"/>
          <p:cNvSpPr>
            <a:spLocks noGrp="1"/>
          </p:cNvSpPr>
          <p:nvPr>
            <p:ph type="ctrTitle"/>
          </p:nvPr>
        </p:nvSpPr>
        <p:spPr>
          <a:xfrm>
            <a:off x="1910080" y="359898"/>
            <a:ext cx="987552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22" name="Alcím 21"/>
          <p:cNvSpPr>
            <a:spLocks noGrp="1"/>
          </p:cNvSpPr>
          <p:nvPr>
            <p:ph type="subTitle" idx="1"/>
          </p:nvPr>
        </p:nvSpPr>
        <p:spPr>
          <a:xfrm>
            <a:off x="1910080" y="1850064"/>
            <a:ext cx="987552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hu-HU" smtClean="0"/>
              <a:t>Alcím mintájának szerkesztése</a:t>
            </a:r>
            <a:endParaRPr kumimoji="0" lang="en-US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hu-HU" smtClean="0"/>
              <a:pPr/>
              <a:t>2018. 08. 16.</a:t>
            </a:fld>
            <a:endParaRPr lang="hu-HU" dirty="0"/>
          </a:p>
        </p:txBody>
      </p:sp>
      <p:sp>
        <p:nvSpPr>
          <p:cNvPr id="20" name="Élőláb helye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Dia számának helye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 lang="hu-HU" smtClean="0"/>
              <a:pPr/>
              <a:t>‹#›</a:t>
            </a:fld>
            <a:endParaRPr lang="hu-HU" dirty="0"/>
          </a:p>
        </p:txBody>
      </p:sp>
      <p:sp>
        <p:nvSpPr>
          <p:cNvPr id="8" name="Ellipszis 7"/>
          <p:cNvSpPr/>
          <p:nvPr/>
        </p:nvSpPr>
        <p:spPr>
          <a:xfrm>
            <a:off x="1228577" y="1413802"/>
            <a:ext cx="280416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Ellipszis 8"/>
          <p:cNvSpPr/>
          <p:nvPr/>
        </p:nvSpPr>
        <p:spPr>
          <a:xfrm>
            <a:off x="1542901" y="1345016"/>
            <a:ext cx="85344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hu-HU" smtClean="0"/>
              <a:pPr/>
              <a:t>2018. 08. 16.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églalap 6"/>
          <p:cNvSpPr/>
          <p:nvPr/>
        </p:nvSpPr>
        <p:spPr>
          <a:xfrm>
            <a:off x="3043853" y="-54"/>
            <a:ext cx="9144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437856" y="2600325"/>
            <a:ext cx="85344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3437856" y="1066800"/>
            <a:ext cx="85344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hu-HU" smtClean="0"/>
              <a:pPr/>
              <a:t>2018. 08. 16.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 lang="hu-HU" smtClean="0"/>
              <a:pPr/>
              <a:t>‹#›</a:t>
            </a:fld>
            <a:endParaRPr lang="hu-HU" dirty="0"/>
          </a:p>
        </p:txBody>
      </p:sp>
      <p:sp>
        <p:nvSpPr>
          <p:cNvPr id="10" name="Téglalap 9"/>
          <p:cNvSpPr/>
          <p:nvPr/>
        </p:nvSpPr>
        <p:spPr bwMode="invGray">
          <a:xfrm>
            <a:off x="3048000" y="0"/>
            <a:ext cx="1016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Ellipszis 7"/>
          <p:cNvSpPr/>
          <p:nvPr/>
        </p:nvSpPr>
        <p:spPr>
          <a:xfrm>
            <a:off x="2896428" y="2814656"/>
            <a:ext cx="280416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Ellipszis 8"/>
          <p:cNvSpPr/>
          <p:nvPr/>
        </p:nvSpPr>
        <p:spPr>
          <a:xfrm>
            <a:off x="3210752" y="2745870"/>
            <a:ext cx="85344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914144" y="274320"/>
            <a:ext cx="9997440" cy="1143000"/>
          </a:xfrm>
        </p:spPr>
        <p:txBody>
          <a:bodyPr/>
          <a:lstStyle/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1914144" y="1524000"/>
            <a:ext cx="48768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7034784" y="1524000"/>
            <a:ext cx="48768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hu-HU" smtClean="0"/>
              <a:pPr/>
              <a:t>2018. 08. 16.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09600" y="5160336"/>
            <a:ext cx="109728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609600" y="328278"/>
            <a:ext cx="536448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hu-HU" smtClean="0"/>
              <a:t>Mintaszöveg szerkesztése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3"/>
          </p:nvPr>
        </p:nvSpPr>
        <p:spPr>
          <a:xfrm>
            <a:off x="6217920" y="328278"/>
            <a:ext cx="536448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hu-HU" smtClean="0"/>
              <a:t>Mintaszöveg szerkesztése</a:t>
            </a:r>
          </a:p>
        </p:txBody>
      </p:sp>
      <p:sp>
        <p:nvSpPr>
          <p:cNvPr id="5" name="Tartalom helye 4"/>
          <p:cNvSpPr>
            <a:spLocks noGrp="1"/>
          </p:cNvSpPr>
          <p:nvPr>
            <p:ph sz="quarter" idx="2"/>
          </p:nvPr>
        </p:nvSpPr>
        <p:spPr>
          <a:xfrm>
            <a:off x="609600" y="969336"/>
            <a:ext cx="536448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6217920" y="969336"/>
            <a:ext cx="536448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hu-HU" smtClean="0"/>
              <a:pPr/>
              <a:t>2018. 08. 16.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914144" y="274320"/>
            <a:ext cx="9997440" cy="1143000"/>
          </a:xfrm>
        </p:spPr>
        <p:txBody>
          <a:bodyPr anchor="ctr"/>
          <a:lstStyle/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hu-HU" smtClean="0"/>
              <a:pPr/>
              <a:t>2018. 08. 16.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églalap 4"/>
          <p:cNvSpPr/>
          <p:nvPr/>
        </p:nvSpPr>
        <p:spPr>
          <a:xfrm>
            <a:off x="1353312" y="0"/>
            <a:ext cx="10838688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hu-HU" smtClean="0"/>
              <a:pPr/>
              <a:t>2018. 08. 16.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 lang="hu-HU" smtClean="0"/>
              <a:pPr/>
              <a:t>‹#›</a:t>
            </a:fld>
            <a:endParaRPr lang="hu-HU" dirty="0"/>
          </a:p>
        </p:txBody>
      </p:sp>
      <p:sp>
        <p:nvSpPr>
          <p:cNvPr id="6" name="Téglalap 5"/>
          <p:cNvSpPr/>
          <p:nvPr/>
        </p:nvSpPr>
        <p:spPr bwMode="invGray">
          <a:xfrm>
            <a:off x="1353312" y="-54"/>
            <a:ext cx="97536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09600" y="216778"/>
            <a:ext cx="508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Szöveg helye 2"/>
          <p:cNvSpPr>
            <a:spLocks noGrp="1"/>
          </p:cNvSpPr>
          <p:nvPr>
            <p:ph type="body" idx="2"/>
          </p:nvPr>
        </p:nvSpPr>
        <p:spPr>
          <a:xfrm>
            <a:off x="609600" y="1406964"/>
            <a:ext cx="508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1"/>
          </p:nvPr>
        </p:nvSpPr>
        <p:spPr>
          <a:xfrm>
            <a:off x="609600" y="2133601"/>
            <a:ext cx="108712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hu-HU" smtClean="0"/>
              <a:pPr/>
              <a:t>2018. 08. 16.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849195" y="1066800"/>
            <a:ext cx="36576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hu-HU" smtClean="0"/>
              <a:pPr/>
              <a:t>2018. 08. 16.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 lang="hu-HU" smtClean="0"/>
              <a:pPr/>
              <a:t>‹#›</a:t>
            </a:fld>
            <a:endParaRPr lang="hu-HU" dirty="0"/>
          </a:p>
        </p:txBody>
      </p:sp>
      <p:sp>
        <p:nvSpPr>
          <p:cNvPr id="8" name="Téglalap 7"/>
          <p:cNvSpPr/>
          <p:nvPr/>
        </p:nvSpPr>
        <p:spPr>
          <a:xfrm>
            <a:off x="1016000" y="1066800"/>
            <a:ext cx="6096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117600" y="1143004"/>
            <a:ext cx="58928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hu-HU" smtClean="0"/>
              <a:t>Kép beszúrásához kattintson az ikonra</a:t>
            </a:r>
            <a:endParaRPr kumimoji="0" lang="en-US" dirty="0"/>
          </a:p>
        </p:txBody>
      </p:sp>
      <p:sp>
        <p:nvSpPr>
          <p:cNvPr id="9" name="Folyamatábra: Feldolgozás 8"/>
          <p:cNvSpPr/>
          <p:nvPr/>
        </p:nvSpPr>
        <p:spPr>
          <a:xfrm rot="19468671">
            <a:off x="528967" y="954341"/>
            <a:ext cx="9144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Folyamatábra: Feldolgozás 9"/>
          <p:cNvSpPr/>
          <p:nvPr/>
        </p:nvSpPr>
        <p:spPr>
          <a:xfrm rot="2103354" flipH="1">
            <a:off x="6671556" y="936786"/>
            <a:ext cx="865632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117600" y="4800600"/>
            <a:ext cx="58928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hu-HU" smtClean="0"/>
              <a:t>Mintaszöveg szerkesztése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hu-HU" smtClean="0"/>
              <a:pPr/>
              <a:t>2018. 08. 16.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9144000" y="274640"/>
            <a:ext cx="2438400" cy="5851525"/>
          </a:xfrm>
        </p:spPr>
        <p:txBody>
          <a:bodyPr vert="eaVert"/>
          <a:lstStyle/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1524000" y="274641"/>
            <a:ext cx="7416800" cy="5851525"/>
          </a:xfrm>
        </p:spPr>
        <p:txBody>
          <a:bodyPr vert="eaVert"/>
          <a:lstStyle/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hu-HU" smtClean="0"/>
              <a:pPr/>
              <a:t>2018. 08. 16.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Kör 6"/>
          <p:cNvSpPr/>
          <p:nvPr/>
        </p:nvSpPr>
        <p:spPr>
          <a:xfrm>
            <a:off x="-1087902" y="-815922"/>
            <a:ext cx="2185183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Ellipszis 7"/>
          <p:cNvSpPr/>
          <p:nvPr/>
        </p:nvSpPr>
        <p:spPr>
          <a:xfrm>
            <a:off x="225089" y="21103"/>
            <a:ext cx="2269588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Fánk 10"/>
          <p:cNvSpPr/>
          <p:nvPr/>
        </p:nvSpPr>
        <p:spPr>
          <a:xfrm rot="2315675">
            <a:off x="243842" y="1055077"/>
            <a:ext cx="1500956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Téglalap 11"/>
          <p:cNvSpPr/>
          <p:nvPr/>
        </p:nvSpPr>
        <p:spPr>
          <a:xfrm>
            <a:off x="1350498" y="-54"/>
            <a:ext cx="1084150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Cím helye 4"/>
          <p:cNvSpPr>
            <a:spLocks noGrp="1"/>
          </p:cNvSpPr>
          <p:nvPr>
            <p:ph type="title"/>
          </p:nvPr>
        </p:nvSpPr>
        <p:spPr>
          <a:xfrm>
            <a:off x="1914144" y="274638"/>
            <a:ext cx="999744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9" name="Szöveg helye 8"/>
          <p:cNvSpPr>
            <a:spLocks noGrp="1"/>
          </p:cNvSpPr>
          <p:nvPr>
            <p:ph type="body" idx="1"/>
          </p:nvPr>
        </p:nvSpPr>
        <p:spPr>
          <a:xfrm>
            <a:off x="1914144" y="1447800"/>
            <a:ext cx="999744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hu-HU" smtClean="0"/>
              <a:t>Mintaszöveg szerkesztése</a:t>
            </a:r>
          </a:p>
          <a:p>
            <a:pPr lvl="1" eaLnBrk="1" latinLnBrk="0" hangingPunct="1"/>
            <a:r>
              <a:rPr kumimoji="0" lang="hu-HU" smtClean="0"/>
              <a:t>Második szint</a:t>
            </a:r>
          </a:p>
          <a:p>
            <a:pPr lvl="2" eaLnBrk="1" latinLnBrk="0" hangingPunct="1"/>
            <a:r>
              <a:rPr kumimoji="0" lang="hu-HU" smtClean="0"/>
              <a:t>Harmadik szint</a:t>
            </a:r>
          </a:p>
          <a:p>
            <a:pPr lvl="3" eaLnBrk="1" latinLnBrk="0" hangingPunct="1"/>
            <a:r>
              <a:rPr kumimoji="0" lang="hu-HU" smtClean="0"/>
              <a:t>Negyedik szint</a:t>
            </a:r>
          </a:p>
          <a:p>
            <a:pPr lvl="4" eaLnBrk="1" latinLnBrk="0" hangingPunct="1"/>
            <a:r>
              <a:rPr kumimoji="0" lang="hu-HU" smtClean="0"/>
              <a:t>Ötödik szint</a:t>
            </a:r>
            <a:endParaRPr kumimoji="0" lang="en-US"/>
          </a:p>
        </p:txBody>
      </p:sp>
      <p:sp>
        <p:nvSpPr>
          <p:cNvPr id="24" name="Dátum helye 23"/>
          <p:cNvSpPr>
            <a:spLocks noGrp="1"/>
          </p:cNvSpPr>
          <p:nvPr>
            <p:ph type="dt" sz="half" idx="2"/>
          </p:nvPr>
        </p:nvSpPr>
        <p:spPr>
          <a:xfrm>
            <a:off x="4775200" y="6305550"/>
            <a:ext cx="28448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402B9795-92DC-40DC-A1CA-9A4B349D7824}" type="datetimeFigureOut">
              <a:rPr lang="hu-HU" smtClean="0"/>
              <a:pPr/>
              <a:t>2018. 08. 16.</a:t>
            </a:fld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3"/>
          </p:nvPr>
        </p:nvSpPr>
        <p:spPr>
          <a:xfrm>
            <a:off x="7620000" y="6305550"/>
            <a:ext cx="38608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hu-HU" dirty="0"/>
          </a:p>
        </p:txBody>
      </p:sp>
      <p:sp>
        <p:nvSpPr>
          <p:cNvPr id="22" name="Dia számának helye 21"/>
          <p:cNvSpPr>
            <a:spLocks noGrp="1"/>
          </p:cNvSpPr>
          <p:nvPr>
            <p:ph type="sldNum" sz="quarter" idx="4"/>
          </p:nvPr>
        </p:nvSpPr>
        <p:spPr>
          <a:xfrm>
            <a:off x="11484864" y="6305550"/>
            <a:ext cx="6096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FF54DE5-C571-48E8-A5BC-B369434E2F44}" type="slidenum">
              <a:rPr lang="hu-HU" smtClean="0"/>
              <a:pPr/>
              <a:t>‹#›</a:t>
            </a:fld>
            <a:endParaRPr lang="hu-HU" dirty="0"/>
          </a:p>
        </p:txBody>
      </p:sp>
      <p:sp>
        <p:nvSpPr>
          <p:cNvPr id="15" name="Téglalap 14"/>
          <p:cNvSpPr/>
          <p:nvPr/>
        </p:nvSpPr>
        <p:spPr bwMode="invGray">
          <a:xfrm>
            <a:off x="1353312" y="-54"/>
            <a:ext cx="97536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transition spd="slow">
    <p:cover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rk.hu/kkk-atalakitas/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hyperlink" Target="mailto:marianna.kasza@gmail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ím 4"/>
          <p:cNvSpPr>
            <a:spLocks noGrp="1"/>
          </p:cNvSpPr>
          <p:nvPr>
            <p:ph type="title"/>
          </p:nvPr>
        </p:nvSpPr>
        <p:spPr>
          <a:xfrm>
            <a:off x="963084" y="1764407"/>
            <a:ext cx="10363200" cy="1703188"/>
          </a:xfrm>
        </p:spPr>
        <p:txBody>
          <a:bodyPr>
            <a:normAutofit/>
          </a:bodyPr>
          <a:lstStyle/>
          <a:p>
            <a:pPr algn="ctr"/>
            <a:r>
              <a:rPr lang="hu-HU" sz="3600" b="1" cap="none" dirty="0" smtClean="0">
                <a:solidFill>
                  <a:schemeClr val="tx1"/>
                </a:solidFill>
              </a:rPr>
              <a:t>A felnőttképzési szakmai végzettségek </a:t>
            </a:r>
            <a:br>
              <a:rPr lang="hu-HU" sz="3600" b="1" cap="none" dirty="0" smtClean="0">
                <a:solidFill>
                  <a:schemeClr val="tx1"/>
                </a:solidFill>
              </a:rPr>
            </a:br>
            <a:r>
              <a:rPr lang="hu-HU" sz="3600" b="1" cap="none" dirty="0" smtClean="0">
                <a:solidFill>
                  <a:schemeClr val="tx1"/>
                </a:solidFill>
              </a:rPr>
              <a:t>MKKR szerinti besorolása</a:t>
            </a:r>
            <a:endParaRPr lang="hu-HU" sz="3600" i="1" cap="none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Szöveg helye 5"/>
          <p:cNvSpPr>
            <a:spLocks noGrp="1"/>
          </p:cNvSpPr>
          <p:nvPr>
            <p:ph type="body" idx="1"/>
          </p:nvPr>
        </p:nvSpPr>
        <p:spPr>
          <a:xfrm>
            <a:off x="1156267" y="3728851"/>
            <a:ext cx="10363200" cy="2113809"/>
          </a:xfrm>
        </p:spPr>
        <p:txBody>
          <a:bodyPr>
            <a:normAutofit/>
          </a:bodyPr>
          <a:lstStyle/>
          <a:p>
            <a:r>
              <a:rPr lang="hu-HU" b="1" dirty="0" smtClean="0">
                <a:solidFill>
                  <a:schemeClr val="tx1">
                    <a:lumMod val="95000"/>
                  </a:schemeClr>
                </a:solidFill>
              </a:rPr>
              <a:t>A szakmai programkövetelmények szakszerű összeállítása - konferencia </a:t>
            </a:r>
          </a:p>
          <a:p>
            <a:r>
              <a:rPr lang="hu-HU" b="1" dirty="0" smtClean="0">
                <a:solidFill>
                  <a:schemeClr val="tx1">
                    <a:lumMod val="95000"/>
                  </a:schemeClr>
                </a:solidFill>
              </a:rPr>
              <a:t>Miskolc, 2016. október 18. </a:t>
            </a:r>
          </a:p>
          <a:p>
            <a:endParaRPr lang="hu-HU" b="1" dirty="0">
              <a:solidFill>
                <a:schemeClr val="tx1">
                  <a:lumMod val="95000"/>
                </a:schemeClr>
              </a:solidFill>
            </a:endParaRPr>
          </a:p>
          <a:p>
            <a:r>
              <a:rPr lang="hu-HU" sz="1800" b="1" dirty="0" err="1" smtClean="0">
                <a:solidFill>
                  <a:schemeClr val="tx1">
                    <a:lumMod val="95000"/>
                  </a:schemeClr>
                </a:solidFill>
              </a:rPr>
              <a:t>Palencsárné</a:t>
            </a:r>
            <a:r>
              <a:rPr lang="hu-HU" sz="1800" b="1" dirty="0" smtClean="0">
                <a:solidFill>
                  <a:schemeClr val="tx1">
                    <a:lumMod val="95000"/>
                  </a:schemeClr>
                </a:solidFill>
              </a:rPr>
              <a:t> Kasza Marianna felnőttképzési szakértő</a:t>
            </a:r>
          </a:p>
          <a:p>
            <a:r>
              <a:rPr lang="hu-HU" sz="1800" b="1" dirty="0" smtClean="0">
                <a:solidFill>
                  <a:schemeClr val="tx1">
                    <a:lumMod val="95000"/>
                  </a:schemeClr>
                </a:solidFill>
              </a:rPr>
              <a:t>Egri SZC Szent Lőrinc Szakgimnáziuma </a:t>
            </a:r>
            <a:r>
              <a:rPr lang="hu-HU" sz="1800" b="1" dirty="0" err="1" smtClean="0">
                <a:solidFill>
                  <a:schemeClr val="tx1">
                    <a:lumMod val="95000"/>
                  </a:schemeClr>
                </a:solidFill>
              </a:rPr>
              <a:t>tagintézményvezető</a:t>
            </a:r>
            <a:r>
              <a:rPr lang="hu-HU" sz="1800" b="1" dirty="0" smtClean="0">
                <a:solidFill>
                  <a:schemeClr val="tx1">
                    <a:lumMod val="95000"/>
                  </a:schemeClr>
                </a:solidFill>
              </a:rPr>
              <a:t> - helyettes</a:t>
            </a:r>
          </a:p>
          <a:p>
            <a:endParaRPr lang="hu-HU" sz="1800" dirty="0"/>
          </a:p>
        </p:txBody>
      </p:sp>
      <p:pic>
        <p:nvPicPr>
          <p:cNvPr id="4" name="Kép 3" descr="image0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47259" y="5442992"/>
            <a:ext cx="2740025" cy="115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2287206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 smtClean="0"/>
              <a:t>Előzmények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1997272" y="1257794"/>
            <a:ext cx="9997440" cy="4800600"/>
          </a:xfrm>
        </p:spPr>
        <p:txBody>
          <a:bodyPr>
            <a:normAutofit fontScale="62500" lnSpcReduction="20000"/>
          </a:bodyPr>
          <a:lstStyle/>
          <a:p>
            <a:endParaRPr lang="hu-HU" dirty="0" smtClean="0"/>
          </a:p>
          <a:p>
            <a:pPr>
              <a:buFont typeface="Wingdings" panose="05000000000000000000" pitchFamily="2" charset="2"/>
              <a:buChar char="v"/>
            </a:pPr>
            <a:r>
              <a:rPr lang="hu-HU" dirty="0" smtClean="0"/>
              <a:t>Egész </a:t>
            </a:r>
            <a:r>
              <a:rPr lang="hu-HU" dirty="0"/>
              <a:t>életen át tartó tanulás (LLL) Fő cél: </a:t>
            </a:r>
            <a:r>
              <a:rPr lang="hu-HU" dirty="0" smtClean="0"/>
              <a:t>foglalkoztathatóság, tevékeny </a:t>
            </a:r>
            <a:r>
              <a:rPr lang="hu-HU" dirty="0"/>
              <a:t>állampolgári </a:t>
            </a:r>
            <a:r>
              <a:rPr lang="hu-HU" dirty="0" smtClean="0"/>
              <a:t>magatartás,  a </a:t>
            </a:r>
            <a:r>
              <a:rPr lang="hu-HU" dirty="0"/>
              <a:t>tanulás formái: formális, </a:t>
            </a:r>
            <a:r>
              <a:rPr lang="hu-HU" dirty="0" err="1"/>
              <a:t>nonformális</a:t>
            </a:r>
            <a:r>
              <a:rPr lang="hu-HU" dirty="0"/>
              <a:t>, informális (egyenértékűség)</a:t>
            </a:r>
          </a:p>
          <a:p>
            <a:pPr>
              <a:buFont typeface="Wingdings" panose="05000000000000000000" pitchFamily="2" charset="2"/>
              <a:buChar char="v"/>
            </a:pPr>
            <a:endParaRPr lang="hu-HU" dirty="0" smtClean="0"/>
          </a:p>
          <a:p>
            <a:pPr>
              <a:buFont typeface="Wingdings" panose="05000000000000000000" pitchFamily="2" charset="2"/>
              <a:buChar char="v"/>
            </a:pPr>
            <a:r>
              <a:rPr lang="hu-HU" dirty="0" smtClean="0"/>
              <a:t>Globális </a:t>
            </a:r>
            <a:r>
              <a:rPr lang="hu-HU" dirty="0"/>
              <a:t>oktatási trend- Képesítési Keretrendszerek </a:t>
            </a:r>
            <a:r>
              <a:rPr lang="hu-HU" dirty="0" smtClean="0"/>
              <a:t>bevezetése (nem csak Európában!)</a:t>
            </a:r>
            <a:endParaRPr lang="hu-HU" dirty="0"/>
          </a:p>
          <a:p>
            <a:pPr>
              <a:buFont typeface="Wingdings" panose="05000000000000000000" pitchFamily="2" charset="2"/>
              <a:buChar char="v"/>
            </a:pPr>
            <a:endParaRPr lang="hu-HU" dirty="0"/>
          </a:p>
          <a:p>
            <a:pPr>
              <a:buFont typeface="Wingdings" panose="05000000000000000000" pitchFamily="2" charset="2"/>
              <a:buChar char="v"/>
            </a:pPr>
            <a:r>
              <a:rPr lang="hu-HU" dirty="0" smtClean="0"/>
              <a:t>Az </a:t>
            </a:r>
            <a:r>
              <a:rPr lang="hu-HU" dirty="0"/>
              <a:t>európai oktatási reform legfontosabb </a:t>
            </a:r>
            <a:r>
              <a:rPr lang="hu-HU" dirty="0" smtClean="0"/>
              <a:t>eleme</a:t>
            </a:r>
          </a:p>
          <a:p>
            <a:pPr>
              <a:buFont typeface="Wingdings" panose="05000000000000000000" pitchFamily="2" charset="2"/>
              <a:buChar char="v"/>
            </a:pPr>
            <a:endParaRPr lang="hu-HU" dirty="0" smtClean="0"/>
          </a:p>
          <a:p>
            <a:pPr>
              <a:buFont typeface="Wingdings" panose="05000000000000000000" pitchFamily="2" charset="2"/>
              <a:buChar char="v"/>
            </a:pPr>
            <a:r>
              <a:rPr lang="hu-HU" dirty="0" smtClean="0"/>
              <a:t>Európai Képesítési </a:t>
            </a:r>
            <a:r>
              <a:rPr lang="hu-HU" dirty="0"/>
              <a:t>K</a:t>
            </a:r>
            <a:r>
              <a:rPr lang="hu-HU" dirty="0" smtClean="0"/>
              <a:t>eretrendszer (EKKR)</a:t>
            </a:r>
          </a:p>
          <a:p>
            <a:pPr>
              <a:buFont typeface="Wingdings" panose="05000000000000000000" pitchFamily="2" charset="2"/>
              <a:buChar char="v"/>
            </a:pPr>
            <a:endParaRPr lang="hu-HU" dirty="0" smtClean="0"/>
          </a:p>
          <a:p>
            <a:pPr>
              <a:buFont typeface="Wingdings" panose="05000000000000000000" pitchFamily="2" charset="2"/>
              <a:buChar char="v"/>
            </a:pPr>
            <a:r>
              <a:rPr lang="hu-HU" dirty="0" smtClean="0"/>
              <a:t>Magyar Képesítési Keretrendszer (MKKR)</a:t>
            </a:r>
          </a:p>
          <a:p>
            <a:pPr>
              <a:buFont typeface="Wingdings" panose="05000000000000000000" pitchFamily="2" charset="2"/>
              <a:buChar char="v"/>
            </a:pPr>
            <a:endParaRPr lang="hu-HU" dirty="0" smtClean="0"/>
          </a:p>
          <a:p>
            <a:pPr>
              <a:buFont typeface="Wingdings" panose="05000000000000000000" pitchFamily="2" charset="2"/>
              <a:buChar char="v"/>
            </a:pPr>
            <a:r>
              <a:rPr lang="hu-HU" dirty="0" smtClean="0"/>
              <a:t>Tudásszintek</a:t>
            </a:r>
          </a:p>
          <a:p>
            <a:pPr>
              <a:buFont typeface="Wingdings" panose="05000000000000000000" pitchFamily="2" charset="2"/>
              <a:buChar char="v"/>
            </a:pPr>
            <a:endParaRPr lang="hu-HU" dirty="0" smtClean="0"/>
          </a:p>
          <a:p>
            <a:pPr>
              <a:buFont typeface="Wingdings" panose="05000000000000000000" pitchFamily="2" charset="2"/>
              <a:buChar char="v"/>
            </a:pPr>
            <a:r>
              <a:rPr lang="hu-HU" dirty="0" err="1" smtClean="0"/>
              <a:t>Deskriptorok</a:t>
            </a:r>
            <a:endParaRPr lang="hu-HU" dirty="0" smtClean="0"/>
          </a:p>
          <a:p>
            <a:endParaRPr lang="hu-HU" dirty="0"/>
          </a:p>
        </p:txBody>
      </p:sp>
      <p:pic>
        <p:nvPicPr>
          <p:cNvPr id="4" name="Kép 3" descr="image0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51975" y="5538527"/>
            <a:ext cx="2740025" cy="115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9788189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ím 4"/>
          <p:cNvSpPr>
            <a:spLocks noGrp="1"/>
          </p:cNvSpPr>
          <p:nvPr>
            <p:ph type="title"/>
          </p:nvPr>
        </p:nvSpPr>
        <p:spPr>
          <a:xfrm>
            <a:off x="609600" y="231820"/>
            <a:ext cx="10972800" cy="1068946"/>
          </a:xfrm>
        </p:spPr>
        <p:txBody>
          <a:bodyPr/>
          <a:lstStyle/>
          <a:p>
            <a:pPr algn="ctr"/>
            <a:r>
              <a:rPr lang="hu-HU" dirty="0" err="1" smtClean="0"/>
              <a:t>LLL</a:t>
            </a:r>
            <a:r>
              <a:rPr lang="hu-HU" dirty="0" smtClean="0"/>
              <a:t> és </a:t>
            </a:r>
            <a:r>
              <a:rPr lang="hu-HU" dirty="0" err="1" smtClean="0"/>
              <a:t>EKKR</a:t>
            </a:r>
            <a:endParaRPr lang="hu-HU" dirty="0"/>
          </a:p>
        </p:txBody>
      </p:sp>
      <p:sp>
        <p:nvSpPr>
          <p:cNvPr id="6" name="Tartalom helye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 </a:t>
            </a:r>
            <a:endParaRPr lang="hu-H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5313" y="1197735"/>
            <a:ext cx="9375819" cy="54277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Kép 3" descr="image00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47259" y="5593118"/>
            <a:ext cx="2740025" cy="115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932968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 smtClean="0"/>
              <a:t>EKKR, miért is? EKKR célok?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1914144" y="1104405"/>
            <a:ext cx="9997440" cy="5143995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hu-HU" dirty="0" smtClean="0"/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hu-HU" dirty="0" smtClean="0"/>
              <a:t>	Képesítések osztályozása és fejlesztése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hu-HU" dirty="0"/>
              <a:t>	</a:t>
            </a:r>
            <a:r>
              <a:rPr lang="hu-HU" dirty="0" smtClean="0"/>
              <a:t>Különböző képesítések közötti kapcsolat és 	összehasonlíthatóság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hu-HU" dirty="0"/>
              <a:t>	</a:t>
            </a:r>
            <a:r>
              <a:rPr lang="hu-HU" dirty="0" smtClean="0"/>
              <a:t>Tanulási eredmények szintjei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hu-HU" dirty="0"/>
              <a:t>	</a:t>
            </a:r>
            <a:r>
              <a:rPr lang="hu-HU" dirty="0" smtClean="0"/>
              <a:t>Tantervi változásokat, reformokat is generálhat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hu-HU" dirty="0" smtClean="0"/>
              <a:t>      Európai együttműködés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hu-HU" dirty="0" smtClean="0"/>
              <a:t>      Képesítések összehasonlítása</a:t>
            </a:r>
            <a:endParaRPr lang="hu-HU" dirty="0"/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hu-HU" dirty="0"/>
              <a:t>  </a:t>
            </a:r>
            <a:r>
              <a:rPr lang="hu-HU" dirty="0" smtClean="0"/>
              <a:t>    Kreditátvitel </a:t>
            </a:r>
            <a:r>
              <a:rPr lang="hu-HU" dirty="0"/>
              <a:t>= LLL </a:t>
            </a:r>
            <a:r>
              <a:rPr lang="hu-HU" dirty="0" smtClean="0"/>
              <a:t>támogatása</a:t>
            </a:r>
            <a:endParaRPr lang="hu-HU" dirty="0"/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hu-HU" dirty="0"/>
              <a:t>  </a:t>
            </a:r>
            <a:r>
              <a:rPr lang="hu-HU" dirty="0" smtClean="0"/>
              <a:t>    Munkaerő-piaci </a:t>
            </a:r>
            <a:r>
              <a:rPr lang="hu-HU" dirty="0"/>
              <a:t>mobilitás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endParaRPr lang="hu-HU" dirty="0" smtClean="0"/>
          </a:p>
          <a:p>
            <a:pPr marL="0" indent="0">
              <a:buNone/>
            </a:pPr>
            <a:endParaRPr lang="hu-HU" dirty="0"/>
          </a:p>
          <a:p>
            <a:pPr marL="0" indent="0">
              <a:buNone/>
            </a:pPr>
            <a:endParaRPr lang="hu-HU" dirty="0"/>
          </a:p>
          <a:p>
            <a:pPr marL="0" indent="0">
              <a:buNone/>
            </a:pPr>
            <a:endParaRPr lang="hu-HU" dirty="0" smtClean="0"/>
          </a:p>
          <a:p>
            <a:pPr marL="0" indent="0">
              <a:buNone/>
            </a:pPr>
            <a:endParaRPr lang="hu-HU" dirty="0"/>
          </a:p>
        </p:txBody>
      </p:sp>
      <p:pic>
        <p:nvPicPr>
          <p:cNvPr id="4" name="Kép 3" descr="image0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38499" y="5593118"/>
            <a:ext cx="2740025" cy="115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8501381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 err="1" smtClean="0"/>
              <a:t>EKKR</a:t>
            </a:r>
            <a:r>
              <a:rPr lang="hu-HU" dirty="0" smtClean="0"/>
              <a:t> szintek és </a:t>
            </a:r>
            <a:r>
              <a:rPr lang="hu-HU" dirty="0" err="1" smtClean="0"/>
              <a:t>deskriptorok</a:t>
            </a:r>
            <a:endParaRPr lang="hu-HU" dirty="0"/>
          </a:p>
        </p:txBody>
      </p:sp>
      <p:graphicFrame>
        <p:nvGraphicFramePr>
          <p:cNvPr id="4" name="Tartalom helye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28820093"/>
              </p:ext>
            </p:extLst>
          </p:nvPr>
        </p:nvGraphicFramePr>
        <p:xfrm>
          <a:off x="0" y="1600200"/>
          <a:ext cx="12192000" cy="370840"/>
        </p:xfrm>
        <a:graphic>
          <a:graphicData uri="http://schemas.openxmlformats.org/drawingml/2006/table">
            <a:tbl>
              <a:tblPr firstRow="1" bandRow="1">
                <a:tableStyleId>{74C1A8A3-306A-4EB7-A6B1-4F7E0EB9C5D6}</a:tableStyleId>
              </a:tblPr>
              <a:tblGrid>
                <a:gridCol w="14548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6667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594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7110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 smtClean="0">
                          <a:solidFill>
                            <a:schemeClr val="tx1"/>
                          </a:solidFill>
                        </a:rPr>
                        <a:t>Tudás</a:t>
                      </a:r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200" dirty="0" smtClean="0">
                          <a:solidFill>
                            <a:schemeClr val="tx1"/>
                          </a:solidFill>
                        </a:rPr>
                        <a:t>Képességek</a:t>
                      </a:r>
                      <a:endParaRPr lang="hu-HU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200" dirty="0" smtClean="0">
                          <a:solidFill>
                            <a:schemeClr val="tx1"/>
                          </a:solidFill>
                        </a:rPr>
                        <a:t>Személyes és szakmai kompetencia</a:t>
                      </a:r>
                      <a:endParaRPr lang="hu-HU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6" name="Táblázat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7831630"/>
              </p:ext>
            </p:extLst>
          </p:nvPr>
        </p:nvGraphicFramePr>
        <p:xfrm>
          <a:off x="0" y="2042589"/>
          <a:ext cx="12192000" cy="365760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15694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225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7765">
                <a:tc>
                  <a:txBody>
                    <a:bodyPr/>
                    <a:lstStyle/>
                    <a:p>
                      <a:r>
                        <a:rPr lang="hu-HU" dirty="0" smtClean="0">
                          <a:solidFill>
                            <a:schemeClr val="tx1"/>
                          </a:solidFill>
                        </a:rPr>
                        <a:t> 1. szint</a:t>
                      </a:r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800" b="1" dirty="0" smtClean="0">
                          <a:solidFill>
                            <a:schemeClr val="tx1"/>
                          </a:solidFill>
                        </a:rPr>
                        <a:t>Alapvető általános tudás</a:t>
                      </a:r>
                      <a:endParaRPr lang="hu-H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7" name="Táblázat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316645"/>
              </p:ext>
            </p:extLst>
          </p:nvPr>
        </p:nvGraphicFramePr>
        <p:xfrm>
          <a:off x="0" y="5317424"/>
          <a:ext cx="12192000" cy="3816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4684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7235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600">
                <a:tc>
                  <a:txBody>
                    <a:bodyPr/>
                    <a:lstStyle/>
                    <a:p>
                      <a:r>
                        <a:rPr lang="hu-HU" dirty="0" smtClean="0">
                          <a:solidFill>
                            <a:schemeClr val="tx1"/>
                          </a:solidFill>
                        </a:rPr>
                        <a:t> 8.szint</a:t>
                      </a:r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800" b="1" dirty="0" smtClean="0">
                          <a:solidFill>
                            <a:schemeClr val="tx1"/>
                          </a:solidFill>
                        </a:rPr>
                        <a:t>A tudás jelenlegi határait</a:t>
                      </a:r>
                      <a:r>
                        <a:rPr lang="hu-HU" sz="1800" b="1" baseline="0" dirty="0" smtClean="0">
                          <a:solidFill>
                            <a:schemeClr val="tx1"/>
                          </a:solidFill>
                        </a:rPr>
                        <a:t> feszegetve</a:t>
                      </a:r>
                      <a:endParaRPr lang="hu-H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8" name="Táblázat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3685008"/>
              </p:ext>
            </p:extLst>
          </p:nvPr>
        </p:nvGraphicFramePr>
        <p:xfrm>
          <a:off x="2" y="4800122"/>
          <a:ext cx="12192000" cy="381600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14565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7354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600">
                <a:tc>
                  <a:txBody>
                    <a:bodyPr/>
                    <a:lstStyle/>
                    <a:p>
                      <a:r>
                        <a:rPr lang="hu-HU" dirty="0" smtClean="0">
                          <a:solidFill>
                            <a:schemeClr val="tx1"/>
                          </a:solidFill>
                        </a:rPr>
                        <a:t> 7.szint</a:t>
                      </a:r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800" b="1" dirty="0" smtClean="0">
                          <a:solidFill>
                            <a:schemeClr val="tx1"/>
                          </a:solidFill>
                        </a:rPr>
                        <a:t>Szakosodott tudás, kritikai</a:t>
                      </a:r>
                      <a:r>
                        <a:rPr lang="hu-HU" sz="1800" b="1" baseline="0" dirty="0" smtClean="0">
                          <a:solidFill>
                            <a:schemeClr val="tx1"/>
                          </a:solidFill>
                        </a:rPr>
                        <a:t> tudatosság, kapcsolódások</a:t>
                      </a:r>
                      <a:endParaRPr lang="hu-H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9" name="Táblázat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2207694"/>
              </p:ext>
            </p:extLst>
          </p:nvPr>
        </p:nvGraphicFramePr>
        <p:xfrm>
          <a:off x="0" y="4308579"/>
          <a:ext cx="12192000" cy="3816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5158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761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600">
                <a:tc>
                  <a:txBody>
                    <a:bodyPr/>
                    <a:lstStyle/>
                    <a:p>
                      <a:r>
                        <a:rPr lang="hu-HU" dirty="0" smtClean="0">
                          <a:solidFill>
                            <a:schemeClr val="tx1"/>
                          </a:solidFill>
                        </a:rPr>
                        <a:t> 6.szint</a:t>
                      </a:r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800" b="1" dirty="0" smtClean="0">
                          <a:solidFill>
                            <a:schemeClr val="tx1"/>
                          </a:solidFill>
                        </a:rPr>
                        <a:t>Elméletek és elvek</a:t>
                      </a:r>
                      <a:r>
                        <a:rPr lang="hu-HU" sz="1800" b="1" baseline="0" dirty="0" smtClean="0">
                          <a:solidFill>
                            <a:schemeClr val="tx1"/>
                          </a:solidFill>
                        </a:rPr>
                        <a:t> kritikai megértése</a:t>
                      </a:r>
                      <a:endParaRPr lang="hu-H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0" name="Táblázat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3064510"/>
              </p:ext>
            </p:extLst>
          </p:nvPr>
        </p:nvGraphicFramePr>
        <p:xfrm>
          <a:off x="2" y="3829914"/>
          <a:ext cx="12192000" cy="381600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14897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7022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600">
                <a:tc>
                  <a:txBody>
                    <a:bodyPr/>
                    <a:lstStyle/>
                    <a:p>
                      <a:r>
                        <a:rPr lang="hu-HU" dirty="0" smtClean="0">
                          <a:solidFill>
                            <a:schemeClr val="tx1"/>
                          </a:solidFill>
                        </a:rPr>
                        <a:t> 5.szint</a:t>
                      </a:r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800" b="1" dirty="0" smtClean="0">
                          <a:solidFill>
                            <a:schemeClr val="tx1"/>
                          </a:solidFill>
                        </a:rPr>
                        <a:t>Átfogó specializált tudás egy munkaterületen</a:t>
                      </a:r>
                      <a:endParaRPr lang="hu-H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1" name="Táblázat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4437129"/>
              </p:ext>
            </p:extLst>
          </p:nvPr>
        </p:nvGraphicFramePr>
        <p:xfrm>
          <a:off x="0" y="3325490"/>
          <a:ext cx="12192000" cy="3816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5490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429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600">
                <a:tc>
                  <a:txBody>
                    <a:bodyPr/>
                    <a:lstStyle/>
                    <a:p>
                      <a:r>
                        <a:rPr lang="hu-HU" dirty="0" smtClean="0">
                          <a:solidFill>
                            <a:schemeClr val="tx1"/>
                          </a:solidFill>
                        </a:rPr>
                        <a:t> 4.szint</a:t>
                      </a:r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800" b="1" dirty="0" smtClean="0">
                          <a:solidFill>
                            <a:schemeClr val="tx1"/>
                          </a:solidFill>
                        </a:rPr>
                        <a:t>Tárgyi és elméleti tudás széles összefüggésben egy területen</a:t>
                      </a:r>
                      <a:endParaRPr lang="hu-H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Táblázat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9281248"/>
              </p:ext>
            </p:extLst>
          </p:nvPr>
        </p:nvGraphicFramePr>
        <p:xfrm>
          <a:off x="2" y="2885463"/>
          <a:ext cx="12192000" cy="381600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15222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697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600">
                <a:tc>
                  <a:txBody>
                    <a:bodyPr/>
                    <a:lstStyle/>
                    <a:p>
                      <a:r>
                        <a:rPr lang="hu-HU" dirty="0" smtClean="0">
                          <a:solidFill>
                            <a:schemeClr val="tx1"/>
                          </a:solidFill>
                        </a:rPr>
                        <a:t> 3.szint</a:t>
                      </a:r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800" b="1" dirty="0" smtClean="0">
                          <a:solidFill>
                            <a:schemeClr val="tx1"/>
                          </a:solidFill>
                        </a:rPr>
                        <a:t>Tények folyamatok,</a:t>
                      </a:r>
                      <a:r>
                        <a:rPr lang="hu-HU" sz="1800" b="1" baseline="0" dirty="0" smtClean="0">
                          <a:solidFill>
                            <a:schemeClr val="tx1"/>
                          </a:solidFill>
                        </a:rPr>
                        <a:t> általános fogalmak egy területen</a:t>
                      </a:r>
                      <a:endParaRPr lang="hu-H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" name="Táblázat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8209381"/>
              </p:ext>
            </p:extLst>
          </p:nvPr>
        </p:nvGraphicFramePr>
        <p:xfrm>
          <a:off x="2" y="2458314"/>
          <a:ext cx="12192000" cy="3708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5831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088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hu-HU" b="1" dirty="0" smtClean="0">
                          <a:solidFill>
                            <a:schemeClr val="tx1"/>
                          </a:solidFill>
                        </a:rPr>
                        <a:t> 2. szint</a:t>
                      </a:r>
                      <a:endParaRPr lang="hu-H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800" b="1" dirty="0" smtClean="0">
                          <a:solidFill>
                            <a:schemeClr val="tx1"/>
                          </a:solidFill>
                        </a:rPr>
                        <a:t>Alapvető tárgyi tudás egy munkaterületen</a:t>
                      </a:r>
                      <a:endParaRPr lang="hu-H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60111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image0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83908" y="5593118"/>
            <a:ext cx="2740025" cy="115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Cím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 err="1" smtClean="0"/>
              <a:t>EKKR</a:t>
            </a:r>
            <a:r>
              <a:rPr lang="hu-HU" dirty="0" smtClean="0"/>
              <a:t> és </a:t>
            </a:r>
            <a:r>
              <a:rPr lang="hu-HU" dirty="0" err="1" smtClean="0"/>
              <a:t>MKKR</a:t>
            </a:r>
            <a:endParaRPr lang="hu-HU" dirty="0"/>
          </a:p>
        </p:txBody>
      </p:sp>
      <p:sp>
        <p:nvSpPr>
          <p:cNvPr id="6" name="Tartalom helye 5"/>
          <p:cNvSpPr>
            <a:spLocks noGrp="1"/>
          </p:cNvSpPr>
          <p:nvPr>
            <p:ph idx="1"/>
          </p:nvPr>
        </p:nvSpPr>
        <p:spPr>
          <a:xfrm>
            <a:off x="1914144" y="1201003"/>
            <a:ext cx="9997440" cy="5047397"/>
          </a:xfrm>
        </p:spPr>
        <p:txBody>
          <a:bodyPr>
            <a:normAutofit fontScale="92500"/>
          </a:bodyPr>
          <a:lstStyle/>
          <a:p>
            <a:endParaRPr lang="hu-HU" sz="22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hu-HU" sz="2200" b="1" dirty="0" smtClean="0"/>
              <a:t>  2069/2008</a:t>
            </a:r>
            <a:r>
              <a:rPr lang="hu-HU" sz="2200" b="1" dirty="0"/>
              <a:t>. (</a:t>
            </a:r>
            <a:r>
              <a:rPr lang="hu-HU" sz="2200" b="1" dirty="0" smtClean="0"/>
              <a:t>VI.6</a:t>
            </a:r>
            <a:r>
              <a:rPr lang="hu-HU" sz="2200" b="1" dirty="0"/>
              <a:t>.) </a:t>
            </a:r>
            <a:r>
              <a:rPr lang="hu-HU" sz="2200" b="1" dirty="0" smtClean="0"/>
              <a:t>kormányhatározat az </a:t>
            </a:r>
            <a:r>
              <a:rPr lang="hu-HU" sz="2200" b="1" dirty="0" err="1" smtClean="0"/>
              <a:t>EKKR-hez</a:t>
            </a:r>
            <a:r>
              <a:rPr lang="hu-HU" sz="2200" b="1" dirty="0" smtClean="0"/>
              <a:t> </a:t>
            </a:r>
            <a:r>
              <a:rPr lang="hu-HU" sz="2200" b="1" dirty="0"/>
              <a:t>való csatlakozásról és az Országos Képesítési Keretrendszer </a:t>
            </a:r>
            <a:r>
              <a:rPr lang="hu-HU" sz="2200" b="1" dirty="0" smtClean="0"/>
              <a:t>létrehozásáról</a:t>
            </a:r>
          </a:p>
          <a:p>
            <a:pPr>
              <a:buFont typeface="Wingdings" panose="05000000000000000000" pitchFamily="2" charset="2"/>
              <a:buChar char="Ø"/>
            </a:pPr>
            <a:endParaRPr lang="hu-HU" sz="2200" b="1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hu-HU" sz="2200" b="1" dirty="0" smtClean="0"/>
              <a:t>  1004/2011. (I.14.) kormányhatározat az </a:t>
            </a:r>
            <a:r>
              <a:rPr lang="hu-HU" sz="2200" b="1" dirty="0" err="1" smtClean="0"/>
              <a:t>OKKR</a:t>
            </a:r>
            <a:r>
              <a:rPr lang="hu-HU" sz="2200" b="1" dirty="0" smtClean="0"/>
              <a:t> bevezetéséről (szakmai munkacsoport létrehozása)</a:t>
            </a:r>
          </a:p>
          <a:p>
            <a:pPr>
              <a:buFont typeface="Wingdings" panose="05000000000000000000" pitchFamily="2" charset="2"/>
              <a:buChar char="Ø"/>
            </a:pPr>
            <a:endParaRPr lang="hu-HU" sz="2200" b="1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hu-HU" sz="2200" b="1" dirty="0" smtClean="0"/>
              <a:t>  1229/2012. (VII.6.) kormányhatározat a Magyar Képesítési Keretrendszer bevezetéséhez kapcsolódó feladatokról,  TÁMOP források meghatározása</a:t>
            </a:r>
          </a:p>
          <a:p>
            <a:pPr>
              <a:buFont typeface="Wingdings" panose="05000000000000000000" pitchFamily="2" charset="2"/>
              <a:buChar char="Ø"/>
            </a:pPr>
            <a:endParaRPr lang="hu-HU" sz="2200" b="1" dirty="0"/>
          </a:p>
          <a:p>
            <a:pPr>
              <a:buFont typeface="Wingdings" panose="05000000000000000000" pitchFamily="2" charset="2"/>
              <a:buChar char="Ø"/>
            </a:pPr>
            <a:r>
              <a:rPr lang="hu-HU" sz="2200" b="1" dirty="0" smtClean="0"/>
              <a:t>  2015. február: Brüsszelben elfogadják az MKKR elveit (</a:t>
            </a:r>
            <a:r>
              <a:rPr lang="hu-HU" sz="2200" b="1" dirty="0" err="1" smtClean="0"/>
              <a:t>Referencing</a:t>
            </a:r>
            <a:r>
              <a:rPr lang="hu-HU" sz="2200" b="1" dirty="0" smtClean="0"/>
              <a:t> riport)</a:t>
            </a:r>
          </a:p>
          <a:p>
            <a:pPr>
              <a:buFont typeface="Wingdings" panose="05000000000000000000" pitchFamily="2" charset="2"/>
              <a:buChar char="Ø"/>
            </a:pPr>
            <a:endParaRPr lang="hu-HU" sz="2200" dirty="0" smtClean="0">
              <a:solidFill>
                <a:srgbClr val="C0000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hu-HU" sz="2200" dirty="0" smtClean="0">
                <a:solidFill>
                  <a:srgbClr val="C00000"/>
                </a:solidFill>
              </a:rPr>
              <a:t>  </a:t>
            </a:r>
            <a:r>
              <a:rPr lang="hu-HU" sz="2200" b="1" dirty="0" smtClean="0"/>
              <a:t>1791/2013. (XI.7.) kormányhatározat a képesítések besorolásáról</a:t>
            </a:r>
          </a:p>
          <a:p>
            <a:endParaRPr lang="hu-HU" sz="2200" dirty="0"/>
          </a:p>
          <a:p>
            <a:pPr marL="0" indent="0">
              <a:buNone/>
            </a:pPr>
            <a:endParaRPr lang="hu-HU" sz="2200" dirty="0"/>
          </a:p>
        </p:txBody>
      </p:sp>
    </p:spTree>
    <p:extLst>
      <p:ext uri="{BB962C8B-B14F-4D97-AF65-F5344CB8AC3E}">
        <p14:creationId xmlns:p14="http://schemas.microsoft.com/office/powerpoint/2010/main" val="312604805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 err="1" smtClean="0"/>
              <a:t>MKKR</a:t>
            </a:r>
            <a:r>
              <a:rPr lang="hu-HU" dirty="0" smtClean="0"/>
              <a:t> a munka világában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hu-HU" dirty="0" smtClean="0"/>
          </a:p>
          <a:p>
            <a:pPr>
              <a:buFont typeface="Wingdings" panose="05000000000000000000" pitchFamily="2" charset="2"/>
              <a:buChar char="v"/>
            </a:pPr>
            <a:r>
              <a:rPr lang="hu-HU" dirty="0" smtClean="0">
                <a:solidFill>
                  <a:srgbClr val="C00000"/>
                </a:solidFill>
              </a:rPr>
              <a:t>  </a:t>
            </a:r>
            <a:r>
              <a:rPr lang="hu-HU" dirty="0" smtClean="0"/>
              <a:t>Külföldön szerzett képesítések elismerése</a:t>
            </a:r>
          </a:p>
          <a:p>
            <a:pPr>
              <a:buFont typeface="Wingdings" panose="05000000000000000000" pitchFamily="2" charset="2"/>
              <a:buChar char="v"/>
            </a:pPr>
            <a:endParaRPr lang="hu-HU" dirty="0" smtClean="0"/>
          </a:p>
          <a:p>
            <a:pPr>
              <a:buFont typeface="Wingdings" panose="05000000000000000000" pitchFamily="2" charset="2"/>
              <a:buChar char="v"/>
            </a:pPr>
            <a:r>
              <a:rPr lang="hu-HU" dirty="0" smtClean="0"/>
              <a:t>  Interfész a felnőttképzés és a munkaerőpiac között</a:t>
            </a:r>
          </a:p>
          <a:p>
            <a:pPr>
              <a:buFont typeface="Wingdings" panose="05000000000000000000" pitchFamily="2" charset="2"/>
              <a:buChar char="v"/>
            </a:pPr>
            <a:endParaRPr lang="hu-HU" dirty="0" smtClean="0"/>
          </a:p>
          <a:p>
            <a:pPr>
              <a:buFont typeface="Wingdings" panose="05000000000000000000" pitchFamily="2" charset="2"/>
              <a:buChar char="v"/>
            </a:pPr>
            <a:r>
              <a:rPr lang="hu-HU" dirty="0" smtClean="0"/>
              <a:t>  Különböző tanulási utakon szerzett tudás elismerése</a:t>
            </a:r>
          </a:p>
          <a:p>
            <a:pPr>
              <a:buFont typeface="Wingdings" panose="05000000000000000000" pitchFamily="2" charset="2"/>
              <a:buChar char="v"/>
            </a:pPr>
            <a:endParaRPr lang="hu-HU" dirty="0" smtClean="0"/>
          </a:p>
          <a:p>
            <a:pPr>
              <a:buFont typeface="Wingdings" panose="05000000000000000000" pitchFamily="2" charset="2"/>
              <a:buChar char="v"/>
            </a:pPr>
            <a:r>
              <a:rPr lang="hu-HU" dirty="0" smtClean="0"/>
              <a:t>  Munkaadók számára európai információs rendszer (transzparens kompetencialeltár)</a:t>
            </a:r>
          </a:p>
          <a:p>
            <a:endParaRPr lang="hu-HU" dirty="0"/>
          </a:p>
        </p:txBody>
      </p:sp>
      <p:pic>
        <p:nvPicPr>
          <p:cNvPr id="4" name="Kép 3" descr="image0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29317" y="5497583"/>
            <a:ext cx="2740025" cy="115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4316408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image0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336065" y="5702300"/>
            <a:ext cx="2740025" cy="115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 smtClean="0"/>
              <a:t>MKKR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1536010" y="1146412"/>
            <a:ext cx="10441342" cy="540451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hu-HU" altLang="hu-HU" sz="2200" dirty="0" smtClean="0">
              <a:solidFill>
                <a:srgbClr val="C0000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hu-HU" altLang="hu-HU" sz="2200" dirty="0" smtClean="0">
                <a:solidFill>
                  <a:srgbClr val="C00000"/>
                </a:solidFill>
              </a:rPr>
              <a:t> </a:t>
            </a:r>
            <a:r>
              <a:rPr lang="hu-HU" altLang="hu-HU" sz="2200" b="1" dirty="0" smtClean="0"/>
              <a:t>TÁMOP-2.2.1-12/1-2012-0001</a:t>
            </a:r>
            <a:endParaRPr lang="hu-HU" altLang="hu-HU" sz="2200" b="1" dirty="0"/>
          </a:p>
          <a:p>
            <a:pPr marL="0" indent="0">
              <a:buNone/>
            </a:pPr>
            <a:r>
              <a:rPr lang="hu-HU" altLang="hu-HU" sz="2200" b="1" dirty="0" smtClean="0"/>
              <a:t>„</a:t>
            </a:r>
            <a:r>
              <a:rPr lang="hu-HU" altLang="hu-HU" sz="2200" b="1" dirty="0"/>
              <a:t>A szakképzés és a felnőttképzés minőségének és tartalmának fejlesztése</a:t>
            </a:r>
            <a:r>
              <a:rPr lang="hu-HU" altLang="hu-HU" sz="2200" b="1" dirty="0" smtClean="0"/>
              <a:t>”</a:t>
            </a:r>
          </a:p>
          <a:p>
            <a:pPr marL="0" indent="0">
              <a:buNone/>
            </a:pPr>
            <a:r>
              <a:rPr lang="hu-HU" altLang="hu-HU" sz="2200" b="1" dirty="0" smtClean="0"/>
              <a:t>(szakképesítések besorolása az </a:t>
            </a:r>
            <a:r>
              <a:rPr lang="hu-HU" altLang="hu-HU" sz="2200" b="1" dirty="0" err="1" smtClean="0"/>
              <a:t>MKKR-be</a:t>
            </a:r>
            <a:r>
              <a:rPr lang="hu-HU" altLang="hu-HU" sz="2200" b="1" dirty="0" smtClean="0"/>
              <a:t>)</a:t>
            </a:r>
          </a:p>
          <a:p>
            <a:pPr marL="0" indent="0" algn="ctr">
              <a:buNone/>
            </a:pPr>
            <a:r>
              <a:rPr lang="hu-HU" altLang="hu-HU" sz="2200" b="1" i="1" dirty="0">
                <a:solidFill>
                  <a:srgbClr val="FF0000"/>
                </a:solidFill>
              </a:rPr>
              <a:t>25/2016. (II. 25.) kormányrendelet tartalmazza az </a:t>
            </a:r>
            <a:endParaRPr lang="hu-HU" altLang="hu-HU" sz="2200" b="1" i="1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hu-HU" altLang="hu-HU" sz="2200" b="1" i="1" dirty="0" smtClean="0">
                <a:solidFill>
                  <a:srgbClr val="FF0000"/>
                </a:solidFill>
              </a:rPr>
              <a:t>állam </a:t>
            </a:r>
            <a:r>
              <a:rPr lang="hu-HU" altLang="hu-HU" sz="2200" b="1" i="1" dirty="0">
                <a:solidFill>
                  <a:srgbClr val="FF0000"/>
                </a:solidFill>
              </a:rPr>
              <a:t>által elismert szakképesítések MKKR szintjét </a:t>
            </a:r>
            <a:r>
              <a:rPr lang="hu-HU" altLang="hu-HU" sz="2200" b="1" i="1" dirty="0" smtClean="0">
                <a:solidFill>
                  <a:srgbClr val="FF0000"/>
                </a:solidFill>
              </a:rPr>
              <a:t> </a:t>
            </a:r>
            <a:endParaRPr lang="hu-HU" altLang="hu-HU" sz="2200" b="1" dirty="0"/>
          </a:p>
          <a:p>
            <a:pPr>
              <a:buFont typeface="Wingdings" panose="05000000000000000000" pitchFamily="2" charset="2"/>
              <a:buChar char="v"/>
            </a:pPr>
            <a:r>
              <a:rPr lang="hu-HU" altLang="hu-HU" sz="2200" b="1" dirty="0" smtClean="0"/>
              <a:t>  TÁMOP-3.1.8-09/1-2010-0004</a:t>
            </a:r>
          </a:p>
          <a:p>
            <a:pPr marL="0" indent="0">
              <a:buNone/>
            </a:pPr>
            <a:r>
              <a:rPr lang="hu-HU" altLang="hu-HU" sz="2200" b="1" dirty="0" smtClean="0"/>
              <a:t>„Átfogó minőségfejlesztés a közoktatásban”</a:t>
            </a:r>
            <a:endParaRPr lang="hu-HU" altLang="hu-HU" sz="2200" b="1" dirty="0"/>
          </a:p>
          <a:p>
            <a:pPr marL="82296" indent="0">
              <a:buNone/>
            </a:pPr>
            <a:r>
              <a:rPr lang="hu-HU" sz="2200" b="1" dirty="0" smtClean="0"/>
              <a:t>(közoktatás szintjeinek besorolása</a:t>
            </a:r>
            <a:r>
              <a:rPr lang="hu-HU" sz="2200" b="1" dirty="0"/>
              <a:t>) </a:t>
            </a:r>
            <a:r>
              <a:rPr lang="hu-HU" sz="2200" b="1" dirty="0" smtClean="0"/>
              <a:t> </a:t>
            </a:r>
          </a:p>
          <a:p>
            <a:pPr marL="82296" indent="0">
              <a:buNone/>
            </a:pPr>
            <a:r>
              <a:rPr lang="hu-HU" sz="1900" b="1" i="1" dirty="0" smtClean="0">
                <a:solidFill>
                  <a:srgbClr val="FF0000"/>
                </a:solidFill>
              </a:rPr>
              <a:t>		       Az MKKR 1-4. szintjei:  A </a:t>
            </a:r>
            <a:r>
              <a:rPr lang="hu-HU" sz="1900" b="1" i="1" dirty="0" err="1" smtClean="0">
                <a:solidFill>
                  <a:srgbClr val="FF0000"/>
                </a:solidFill>
              </a:rPr>
              <a:t>deskriptorok</a:t>
            </a:r>
            <a:r>
              <a:rPr lang="hu-HU" sz="1900" b="1" i="1" dirty="0" smtClean="0">
                <a:solidFill>
                  <a:srgbClr val="FF0000"/>
                </a:solidFill>
              </a:rPr>
              <a:t> értelmezése a</a:t>
            </a:r>
          </a:p>
          <a:p>
            <a:pPr marL="82296" indent="0">
              <a:buNone/>
            </a:pPr>
            <a:r>
              <a:rPr lang="hu-HU" sz="1900" b="1" i="1" dirty="0">
                <a:solidFill>
                  <a:srgbClr val="FF0000"/>
                </a:solidFill>
              </a:rPr>
              <a:t>	</a:t>
            </a:r>
            <a:r>
              <a:rPr lang="hu-HU" sz="1900" b="1" i="1" dirty="0" smtClean="0">
                <a:solidFill>
                  <a:srgbClr val="FF0000"/>
                </a:solidFill>
              </a:rPr>
              <a:t>	      közoktatást érintő dokumentumok alapján.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hu-HU" sz="2200" b="1" dirty="0" smtClean="0"/>
              <a:t>  TÁMOP-4.1.3 </a:t>
            </a:r>
          </a:p>
          <a:p>
            <a:pPr marL="0" indent="0">
              <a:buNone/>
            </a:pPr>
            <a:r>
              <a:rPr lang="hu-HU" sz="2200" b="1" dirty="0" smtClean="0"/>
              <a:t>„A </a:t>
            </a:r>
            <a:r>
              <a:rPr lang="hu-HU" sz="2200" b="1" dirty="0"/>
              <a:t>felsőoktatási szolgáltatások rendszerszintű </a:t>
            </a:r>
            <a:r>
              <a:rPr lang="hu-HU" sz="2200" b="1" dirty="0" smtClean="0"/>
              <a:t>fejlesztése”</a:t>
            </a:r>
          </a:p>
          <a:p>
            <a:pPr marL="0" indent="0">
              <a:buNone/>
            </a:pPr>
            <a:r>
              <a:rPr lang="hu-HU" sz="2200" b="1" dirty="0" smtClean="0"/>
              <a:t>(FOSZ, BA, MA képzések besorolása)</a:t>
            </a:r>
          </a:p>
          <a:p>
            <a:pPr marL="0" indent="0" algn="ctr">
              <a:buNone/>
            </a:pPr>
            <a:r>
              <a:rPr lang="hu-HU" sz="2200" b="1" i="1" dirty="0">
                <a:solidFill>
                  <a:srgbClr val="FF0000"/>
                </a:solidFill>
              </a:rPr>
              <a:t>Új szakstruktúra – 139/2015. (VI. 9.) </a:t>
            </a:r>
            <a:r>
              <a:rPr lang="hu-HU" sz="2200" b="1" i="1" dirty="0" smtClean="0">
                <a:solidFill>
                  <a:srgbClr val="FF0000"/>
                </a:solidFill>
              </a:rPr>
              <a:t>kormányrendelet</a:t>
            </a:r>
          </a:p>
          <a:p>
            <a:pPr marL="0" indent="0" algn="ctr">
              <a:buNone/>
            </a:pPr>
            <a:r>
              <a:rPr lang="hu-HU" sz="2200" b="1" i="1" dirty="0" smtClean="0">
                <a:solidFill>
                  <a:srgbClr val="FF0000"/>
                </a:solidFill>
              </a:rPr>
              <a:t> tartalmazza </a:t>
            </a:r>
            <a:r>
              <a:rPr lang="hu-HU" sz="2200" b="1" i="1" dirty="0">
                <a:solidFill>
                  <a:srgbClr val="FF0000"/>
                </a:solidFill>
              </a:rPr>
              <a:t>az MKKR </a:t>
            </a:r>
            <a:r>
              <a:rPr lang="hu-HU" sz="2200" b="1" i="1" dirty="0" smtClean="0">
                <a:solidFill>
                  <a:srgbClr val="FF0000"/>
                </a:solidFill>
              </a:rPr>
              <a:t>szinteket</a:t>
            </a:r>
            <a:endParaRPr lang="hu-HU" sz="22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286308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image0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70009" y="5524879"/>
            <a:ext cx="2740025" cy="115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 smtClean="0"/>
              <a:t>Felnőttképzés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sz="3000" i="1" dirty="0"/>
              <a:t>(7) A kamara az OKJ szerinti szakmacsoportos besorolás alapján elkészíti a szakmai végzettségek azonosítóval ellátott szakmacsoportba sorolását, valamint a programkövetelménynek az Európai Képesítési Keretrendszerhez kapcsolódó Magyar Képesítési Keretrendszer szerinti szintjének meghatározását és besorolását. </a:t>
            </a:r>
            <a:endParaRPr lang="hu-HU" sz="3000" i="1" dirty="0" smtClean="0"/>
          </a:p>
          <a:p>
            <a:endParaRPr lang="hu-HU" i="1" dirty="0"/>
          </a:p>
          <a:p>
            <a:r>
              <a:rPr lang="hu-HU" sz="2800" dirty="0"/>
              <a:t>2013. ÉVI LXXVII TÖRVÉNY A </a:t>
            </a:r>
            <a:r>
              <a:rPr lang="hu-HU" sz="2800" dirty="0" smtClean="0"/>
              <a:t>FELNŐTTKÉPZÉSRŐL 18. §(7)</a:t>
            </a:r>
            <a:endParaRPr lang="hu-HU" sz="2800" dirty="0"/>
          </a:p>
        </p:txBody>
      </p:sp>
    </p:spTree>
    <p:extLst>
      <p:ext uri="{BB962C8B-B14F-4D97-AF65-F5344CB8AC3E}">
        <p14:creationId xmlns:p14="http://schemas.microsoft.com/office/powerpoint/2010/main" val="116825753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Kép 3" descr="image0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97555" y="5610178"/>
            <a:ext cx="2740025" cy="115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 err="1" smtClean="0"/>
              <a:t>Deskriptorok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231820" y="1600200"/>
            <a:ext cx="11771291" cy="487680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hu-HU" dirty="0" smtClean="0"/>
              <a:t>                 	</a:t>
            </a:r>
            <a:r>
              <a:rPr lang="hu-HU" b="1" dirty="0" smtClean="0"/>
              <a:t>Tudás:  a </a:t>
            </a:r>
            <a:r>
              <a:rPr lang="hu-HU" b="1" dirty="0"/>
              <a:t>tudás </a:t>
            </a:r>
            <a:r>
              <a:rPr lang="hu-HU" b="1" dirty="0" smtClean="0"/>
              <a:t>mélysége, szervezettsége, kiterjedtsége</a:t>
            </a:r>
          </a:p>
          <a:p>
            <a:pPr marL="0" indent="0">
              <a:buNone/>
            </a:pPr>
            <a:endParaRPr lang="hu-HU" dirty="0" smtClean="0"/>
          </a:p>
          <a:p>
            <a:pPr marL="0" indent="0">
              <a:buNone/>
            </a:pPr>
            <a:r>
              <a:rPr lang="hu-HU" dirty="0"/>
              <a:t>	</a:t>
            </a:r>
            <a:r>
              <a:rPr lang="hu-HU" dirty="0" smtClean="0"/>
              <a:t>	</a:t>
            </a:r>
          </a:p>
          <a:p>
            <a:pPr marL="0" indent="0">
              <a:buNone/>
            </a:pPr>
            <a:r>
              <a:rPr lang="hu-HU" dirty="0"/>
              <a:t>	</a:t>
            </a:r>
            <a:r>
              <a:rPr lang="hu-HU" dirty="0" smtClean="0"/>
              <a:t>	</a:t>
            </a:r>
            <a:r>
              <a:rPr lang="hu-HU" b="1" dirty="0" smtClean="0"/>
              <a:t>Képesség: motoros és kognitív a cselekvésben megnyilvánul</a:t>
            </a:r>
          </a:p>
          <a:p>
            <a:endParaRPr lang="hu-HU" dirty="0"/>
          </a:p>
          <a:p>
            <a:pPr marL="0" indent="0">
              <a:buNone/>
            </a:pPr>
            <a:r>
              <a:rPr lang="hu-HU" dirty="0" smtClean="0"/>
              <a:t>               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  	</a:t>
            </a:r>
            <a:r>
              <a:rPr lang="hu-HU" b="1" dirty="0" smtClean="0"/>
              <a:t>Attitűd: értékelő viszonyulás, megítélés</a:t>
            </a:r>
            <a:r>
              <a:rPr lang="hu-HU" b="1" dirty="0"/>
              <a:t>, </a:t>
            </a:r>
            <a:r>
              <a:rPr lang="hu-HU" b="1" dirty="0" smtClean="0"/>
              <a:t>vélekedés, nézetek</a:t>
            </a:r>
            <a:r>
              <a:rPr lang="hu-HU" b="1" dirty="0"/>
              <a:t>, </a:t>
            </a:r>
            <a:r>
              <a:rPr lang="hu-HU" b="1" dirty="0" smtClean="0"/>
              <a:t>szándékok, törekvések, 	munkával </a:t>
            </a:r>
            <a:r>
              <a:rPr lang="hu-HU" b="1" dirty="0"/>
              <a:t>összefüggő felfogások</a:t>
            </a:r>
          </a:p>
          <a:p>
            <a:pPr marL="0" indent="0">
              <a:buNone/>
            </a:pPr>
            <a:endParaRPr lang="hu-HU" dirty="0" smtClean="0"/>
          </a:p>
          <a:p>
            <a:endParaRPr lang="hu-HU" dirty="0"/>
          </a:p>
          <a:p>
            <a:endParaRPr lang="hu-HU" dirty="0" smtClean="0"/>
          </a:p>
          <a:p>
            <a:pPr marL="0" indent="0">
              <a:buNone/>
            </a:pPr>
            <a:r>
              <a:rPr lang="hu-HU" dirty="0" smtClean="0"/>
              <a:t>                  	</a:t>
            </a:r>
            <a:r>
              <a:rPr lang="hu-HU" b="1" dirty="0" smtClean="0"/>
              <a:t>Autonómia és felelősségvállalás: adott tevékenységre jellemző: 				önszabályozás</a:t>
            </a:r>
            <a:r>
              <a:rPr lang="hu-HU" b="1" dirty="0"/>
              <a:t>, </a:t>
            </a:r>
            <a:r>
              <a:rPr lang="hu-HU" b="1" dirty="0" smtClean="0"/>
              <a:t>önszervezés, önirányítás,  a </a:t>
            </a:r>
            <a:r>
              <a:rPr lang="hu-HU" b="1" dirty="0"/>
              <a:t>társas környezetben való </a:t>
            </a:r>
            <a:r>
              <a:rPr lang="hu-HU" b="1" dirty="0" smtClean="0"/>
              <a:t>			részvétel </a:t>
            </a:r>
            <a:r>
              <a:rPr lang="hu-HU" b="1" dirty="0">
                <a:solidFill>
                  <a:srgbClr val="C00000"/>
                </a:solidFill>
              </a:rPr>
              <a:t/>
            </a:r>
            <a:br>
              <a:rPr lang="hu-HU" b="1" dirty="0">
                <a:solidFill>
                  <a:srgbClr val="C00000"/>
                </a:solidFill>
              </a:rPr>
            </a:br>
            <a:endParaRPr lang="hu-HU" b="1" dirty="0"/>
          </a:p>
          <a:p>
            <a:pPr marL="0" indent="0">
              <a:buNone/>
            </a:pPr>
            <a:endParaRPr lang="hu-HU" dirty="0"/>
          </a:p>
        </p:txBody>
      </p:sp>
      <p:pic>
        <p:nvPicPr>
          <p:cNvPr id="8" name="Picture 2" descr="C:\Program Files\Microsoft Office\MEDIA\CAGCAT10\j0299125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8" y="284174"/>
            <a:ext cx="1009315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Kép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005" y="2216448"/>
            <a:ext cx="1617885" cy="1056681"/>
          </a:xfrm>
          <a:prstGeom prst="rect">
            <a:avLst/>
          </a:prstGeom>
        </p:spPr>
      </p:pic>
      <p:pic>
        <p:nvPicPr>
          <p:cNvPr id="10" name="Kép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318" y="3477750"/>
            <a:ext cx="1825075" cy="1224135"/>
          </a:xfrm>
          <a:prstGeom prst="rect">
            <a:avLst/>
          </a:prstGeom>
        </p:spPr>
      </p:pic>
      <p:pic>
        <p:nvPicPr>
          <p:cNvPr id="11" name="Kép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188" y="4940490"/>
            <a:ext cx="1497702" cy="1917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810170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zövegdoboz 8"/>
          <p:cNvSpPr txBox="1"/>
          <p:nvPr/>
        </p:nvSpPr>
        <p:spPr>
          <a:xfrm>
            <a:off x="1646145" y="65463"/>
            <a:ext cx="10430416" cy="584775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/>
            <a:r>
              <a:rPr lang="hu-HU" sz="32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MKKR SZINTJEI</a:t>
            </a:r>
          </a:p>
        </p:txBody>
      </p:sp>
      <p:graphicFrame>
        <p:nvGraphicFramePr>
          <p:cNvPr id="278533" name="Group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0504995"/>
              </p:ext>
            </p:extLst>
          </p:nvPr>
        </p:nvGraphicFramePr>
        <p:xfrm>
          <a:off x="1173706" y="1114330"/>
          <a:ext cx="10754438" cy="5131772"/>
        </p:xfrm>
        <a:graphic>
          <a:graphicData uri="http://schemas.openxmlformats.org/drawingml/2006/table">
            <a:tbl>
              <a:tblPr/>
              <a:tblGrid>
                <a:gridCol w="7217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691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843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180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1657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94444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69913">
                <a:tc rowSpan="2"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hu-H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charset="0"/>
                          <a:cs typeface="Arial" charset="0"/>
                        </a:rPr>
                        <a:t>Mind a 8 szintet egy-egy jellemző-csoport határoz meg, amely az adott szintű képesítésekre vonatkozó tanulási eredményeket jelzi a magyar képesítési rendszerben.</a:t>
                      </a:r>
                    </a:p>
                  </a:txBody>
                  <a:tcPr marL="72000" marR="72000" marT="46800" marB="468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hu-H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charset="0"/>
                          <a:cs typeface="Arial" charset="0"/>
                        </a:rPr>
                        <a:t>Tudás</a:t>
                      </a:r>
                    </a:p>
                  </a:txBody>
                  <a:tcPr marL="72000" marR="72000" marT="46800" marB="46800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53735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hu-H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Képességek</a:t>
                      </a:r>
                    </a:p>
                  </a:txBody>
                  <a:tcPr marL="72000" marR="72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53735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hu-H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Attitűdök</a:t>
                      </a:r>
                    </a:p>
                  </a:txBody>
                  <a:tcPr marL="72000" marR="72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53735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hu-H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Autonómia és felelősség</a:t>
                      </a:r>
                    </a:p>
                  </a:txBody>
                  <a:tcPr marL="72000" marR="72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9050" cap="flat" cmpd="sng" algn="ctr">
                      <a:solidFill>
                        <a:srgbClr val="953735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65954">
                <a:tc gridSpan="2" v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Tx/>
                        <a:buNone/>
                        <a:tabLst/>
                      </a:pPr>
                      <a:endParaRPr kumimoji="0" lang="hu-H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9188A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72000" marR="72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Tx/>
                        <a:buNone/>
                        <a:tabLst/>
                      </a:pPr>
                      <a:endParaRPr kumimoji="0" lang="hu-H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9188A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72000" marR="72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Tx/>
                        <a:buNone/>
                        <a:tabLst/>
                      </a:pPr>
                      <a:endParaRPr kumimoji="0" lang="hu-H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9188A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72000" marR="72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Tx/>
                        <a:buNone/>
                        <a:tabLst/>
                      </a:pPr>
                      <a:endParaRPr kumimoji="0" lang="hu-H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9188A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72000" marR="72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33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hu-H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32523"/>
                          </a:solidFill>
                          <a:effectLst/>
                          <a:latin typeface="Arial" charset="0"/>
                          <a:cs typeface="Arial" charset="0"/>
                        </a:rPr>
                        <a:t>8.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hu-H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32523"/>
                          </a:solidFill>
                          <a:effectLst/>
                          <a:latin typeface="Arial" charset="0"/>
                          <a:cs typeface="Arial" charset="0"/>
                        </a:rPr>
                        <a:t>szint</a:t>
                      </a:r>
                    </a:p>
                  </a:txBody>
                  <a:tcPr marL="72000" marR="72000" marT="46800" marB="46800" horzOverflow="overflow">
                    <a:lnL w="190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53735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hu-H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32523"/>
                          </a:solidFill>
                          <a:effectLst/>
                          <a:latin typeface="Arial" charset="0"/>
                          <a:cs typeface="Arial" charset="0"/>
                        </a:rPr>
                        <a:t>8. szintre vonatkozó tanulási eredmények</a:t>
                      </a:r>
                    </a:p>
                  </a:txBody>
                  <a:tcPr marL="72000" marR="72000" marT="46800" marB="46800" horzOverflow="overflow">
                    <a:lnL w="190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53735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Tx/>
                        <a:buNone/>
                        <a:tabLst/>
                      </a:pPr>
                      <a:endParaRPr kumimoji="0" lang="hu-H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Gill Sans MT" pitchFamily="34" charset="-18"/>
                        <a:cs typeface="Arial" charset="0"/>
                      </a:endParaRPr>
                    </a:p>
                  </a:txBody>
                  <a:tcPr marL="72000" marR="72000" marT="46800" marB="46800" horzOverflow="overflow">
                    <a:lnL w="190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Tx/>
                        <a:buNone/>
                        <a:tabLst/>
                      </a:pPr>
                      <a:endParaRPr kumimoji="0" lang="hu-H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Gill Sans MT" pitchFamily="34" charset="-18"/>
                        <a:cs typeface="Arial" charset="0"/>
                      </a:endParaRPr>
                    </a:p>
                  </a:txBody>
                  <a:tcPr marL="72000" marR="72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Tx/>
                        <a:buNone/>
                        <a:tabLst/>
                      </a:pPr>
                      <a:endParaRPr kumimoji="0" lang="hu-H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Gill Sans MT" pitchFamily="34" charset="-18"/>
                        <a:cs typeface="Arial" charset="0"/>
                      </a:endParaRPr>
                    </a:p>
                  </a:txBody>
                  <a:tcPr marL="72000" marR="72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Tx/>
                        <a:buNone/>
                        <a:tabLst/>
                      </a:pPr>
                      <a:endParaRPr kumimoji="0" lang="hu-H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Gill Sans MT" pitchFamily="34" charset="-18"/>
                        <a:cs typeface="Arial" charset="0"/>
                      </a:endParaRPr>
                    </a:p>
                  </a:txBody>
                  <a:tcPr marL="72000" marR="72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3697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hu-H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32523"/>
                          </a:solidFill>
                          <a:effectLst/>
                          <a:latin typeface="Arial" charset="0"/>
                          <a:cs typeface="Arial" charset="0"/>
                        </a:rPr>
                        <a:t>... </a:t>
                      </a:r>
                    </a:p>
                  </a:txBody>
                  <a:tcPr marL="72000" marR="72000" marT="46800" marB="46800" anchor="ctr" horzOverflow="overflow">
                    <a:lnL w="190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53735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53735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hu-H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32523"/>
                          </a:solidFill>
                          <a:effectLst/>
                          <a:latin typeface="Arial" charset="0"/>
                          <a:cs typeface="Arial" charset="0"/>
                        </a:rPr>
                        <a:t>.... </a:t>
                      </a:r>
                    </a:p>
                  </a:txBody>
                  <a:tcPr marL="72000" marR="72000" marT="46800" marB="46800" anchor="ctr" horzOverflow="overflow">
                    <a:lnL w="190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53735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53735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Tx/>
                        <a:buNone/>
                        <a:tabLst/>
                      </a:pPr>
                      <a:endParaRPr kumimoji="0" lang="hu-H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Gill Sans MT" pitchFamily="34" charset="-18"/>
                        <a:cs typeface="Arial" charset="0"/>
                      </a:endParaRPr>
                    </a:p>
                  </a:txBody>
                  <a:tcPr marL="72000" marR="72000" marT="46800" marB="46800" horzOverflow="overflow">
                    <a:lnL w="190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Tx/>
                        <a:buNone/>
                        <a:tabLst/>
                      </a:pPr>
                      <a:endParaRPr kumimoji="0" lang="hu-H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Gill Sans MT" pitchFamily="34" charset="-18"/>
                        <a:cs typeface="Arial" charset="0"/>
                      </a:endParaRPr>
                    </a:p>
                  </a:txBody>
                  <a:tcPr marL="72000" marR="72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Tx/>
                        <a:buNone/>
                        <a:tabLst/>
                      </a:pPr>
                      <a:endParaRPr kumimoji="0" lang="hu-H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Gill Sans MT" pitchFamily="34" charset="-18"/>
                        <a:cs typeface="Arial" charset="0"/>
                      </a:endParaRPr>
                    </a:p>
                  </a:txBody>
                  <a:tcPr marL="72000" marR="72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Tx/>
                        <a:buNone/>
                        <a:tabLst/>
                      </a:pPr>
                      <a:endParaRPr kumimoji="0" lang="hu-H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Gill Sans MT" pitchFamily="34" charset="-18"/>
                        <a:cs typeface="Arial" charset="0"/>
                      </a:endParaRPr>
                    </a:p>
                  </a:txBody>
                  <a:tcPr marL="72000" marR="72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77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hu-H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32523"/>
                          </a:solidFill>
                          <a:effectLst/>
                          <a:latin typeface="Arial" charset="0"/>
                          <a:cs typeface="Arial" charset="0"/>
                        </a:rPr>
                        <a:t>3.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hu-H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32523"/>
                          </a:solidFill>
                          <a:effectLst/>
                          <a:latin typeface="Arial" charset="0"/>
                          <a:cs typeface="Arial" charset="0"/>
                        </a:rPr>
                        <a:t>szint</a:t>
                      </a:r>
                    </a:p>
                  </a:txBody>
                  <a:tcPr marL="72000" marR="72000" marT="46800" marB="46800" horzOverflow="overflow">
                    <a:lnL w="190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53735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53735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hu-H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32523"/>
                          </a:solidFill>
                          <a:effectLst/>
                          <a:latin typeface="Arial" charset="0"/>
                          <a:cs typeface="Arial" charset="0"/>
                        </a:rPr>
                        <a:t>3. szintre vonatkozó tanulási eredmények</a:t>
                      </a:r>
                    </a:p>
                  </a:txBody>
                  <a:tcPr marL="72000" marR="72000" marT="46800" marB="46800" horzOverflow="overflow">
                    <a:lnL w="190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53735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53735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Tx/>
                        <a:buNone/>
                        <a:tabLst/>
                      </a:pPr>
                      <a:endParaRPr kumimoji="0" lang="hu-H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Gill Sans MT" pitchFamily="34" charset="-18"/>
                        <a:cs typeface="Arial" charset="0"/>
                      </a:endParaRPr>
                    </a:p>
                  </a:txBody>
                  <a:tcPr marL="72000" marR="72000" marT="46800" marB="46800" horzOverflow="overflow">
                    <a:lnL w="190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Tx/>
                        <a:buNone/>
                        <a:tabLst/>
                      </a:pPr>
                      <a:endParaRPr kumimoji="0" lang="hu-H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Gill Sans MT" pitchFamily="34" charset="-18"/>
                        <a:cs typeface="Arial" charset="0"/>
                      </a:endParaRPr>
                    </a:p>
                  </a:txBody>
                  <a:tcPr marL="72000" marR="72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Tx/>
                        <a:buNone/>
                        <a:tabLst/>
                      </a:pPr>
                      <a:endParaRPr kumimoji="0" lang="hu-H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Gill Sans MT" pitchFamily="34" charset="-18"/>
                        <a:cs typeface="Arial" charset="0"/>
                      </a:endParaRPr>
                    </a:p>
                  </a:txBody>
                  <a:tcPr marL="72000" marR="72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Tx/>
                        <a:buNone/>
                        <a:tabLst/>
                      </a:pPr>
                      <a:endParaRPr kumimoji="0" lang="hu-H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Gill Sans MT" pitchFamily="34" charset="-18"/>
                        <a:cs typeface="Arial" charset="0"/>
                      </a:endParaRPr>
                    </a:p>
                  </a:txBody>
                  <a:tcPr marL="72000" marR="72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5509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hu-H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32523"/>
                          </a:solidFill>
                          <a:effectLst/>
                          <a:latin typeface="Arial" charset="0"/>
                          <a:cs typeface="Arial" charset="0"/>
                        </a:rPr>
                        <a:t>2.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hu-H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32523"/>
                          </a:solidFill>
                          <a:effectLst/>
                          <a:latin typeface="Arial" charset="0"/>
                          <a:cs typeface="Arial" charset="0"/>
                        </a:rPr>
                        <a:t>szint</a:t>
                      </a:r>
                    </a:p>
                  </a:txBody>
                  <a:tcPr marL="72000" marR="72000" marT="46800" marB="46800" horzOverflow="overflow">
                    <a:lnL w="190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53735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53735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hu-H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32523"/>
                          </a:solidFill>
                          <a:effectLst/>
                          <a:latin typeface="Arial" charset="0"/>
                          <a:cs typeface="Arial" charset="0"/>
                        </a:rPr>
                        <a:t>2. szintre vonatkozó tanulási eredmények</a:t>
                      </a:r>
                    </a:p>
                  </a:txBody>
                  <a:tcPr marL="72000" marR="72000" marT="46800" marB="46800" horzOverflow="overflow">
                    <a:lnL w="190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53735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53735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Tx/>
                        <a:buNone/>
                        <a:tabLst/>
                      </a:pPr>
                      <a:endParaRPr kumimoji="0" lang="hu-H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Gill Sans MT" pitchFamily="34" charset="-18"/>
                        <a:cs typeface="Arial" charset="0"/>
                      </a:endParaRPr>
                    </a:p>
                  </a:txBody>
                  <a:tcPr marL="72000" marR="72000" marT="46800" marB="46800" horzOverflow="overflow">
                    <a:lnL w="190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Tx/>
                        <a:buNone/>
                        <a:tabLst/>
                      </a:pPr>
                      <a:endParaRPr kumimoji="0" lang="hu-H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Gill Sans MT" pitchFamily="34" charset="-18"/>
                        <a:cs typeface="Arial" charset="0"/>
                      </a:endParaRPr>
                    </a:p>
                  </a:txBody>
                  <a:tcPr marL="72000" marR="72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Tx/>
                        <a:buNone/>
                        <a:tabLst/>
                      </a:pPr>
                      <a:endParaRPr kumimoji="0" lang="hu-H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Gill Sans MT" pitchFamily="34" charset="-18"/>
                        <a:cs typeface="Arial" charset="0"/>
                      </a:endParaRPr>
                    </a:p>
                  </a:txBody>
                  <a:tcPr marL="72000" marR="72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Tx/>
                        <a:buNone/>
                        <a:tabLst/>
                      </a:pPr>
                      <a:endParaRPr kumimoji="0" lang="hu-H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Gill Sans MT" pitchFamily="34" charset="-18"/>
                        <a:cs typeface="Arial" charset="0"/>
                      </a:endParaRPr>
                    </a:p>
                  </a:txBody>
                  <a:tcPr marL="72000" marR="72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41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hu-H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32523"/>
                          </a:solidFill>
                          <a:effectLst/>
                          <a:latin typeface="Arial" charset="0"/>
                          <a:cs typeface="Arial" charset="0"/>
                        </a:rPr>
                        <a:t>1.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hu-H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32523"/>
                          </a:solidFill>
                          <a:effectLst/>
                          <a:latin typeface="Arial" charset="0"/>
                          <a:cs typeface="Arial" charset="0"/>
                        </a:rPr>
                        <a:t>szint</a:t>
                      </a:r>
                    </a:p>
                  </a:txBody>
                  <a:tcPr marL="72000" marR="72000" marT="46800" marB="46800" horzOverflow="overflow">
                    <a:lnL w="190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53735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hu-H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32523"/>
                          </a:solidFill>
                          <a:effectLst/>
                          <a:latin typeface="Arial" charset="0"/>
                          <a:cs typeface="Arial" charset="0"/>
                        </a:rPr>
                        <a:t>1. szintre vonatkozó tanulási eredmények</a:t>
                      </a:r>
                    </a:p>
                  </a:txBody>
                  <a:tcPr marL="72000" marR="72000" marT="46800" marB="46800" horzOverflow="overflow">
                    <a:lnL w="190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53735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Tx/>
                        <a:buNone/>
                        <a:tabLst/>
                      </a:pPr>
                      <a:endParaRPr kumimoji="0" lang="hu-H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Gill Sans MT" pitchFamily="34" charset="-18"/>
                        <a:cs typeface="Arial" charset="0"/>
                      </a:endParaRPr>
                    </a:p>
                  </a:txBody>
                  <a:tcPr marL="72000" marR="72000" marT="46800" marB="46800" horzOverflow="overflow">
                    <a:lnL w="190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Tx/>
                        <a:buNone/>
                        <a:tabLst/>
                      </a:pPr>
                      <a:endParaRPr kumimoji="0" lang="hu-H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Gill Sans MT" pitchFamily="34" charset="-18"/>
                        <a:cs typeface="Arial" charset="0"/>
                      </a:endParaRPr>
                    </a:p>
                  </a:txBody>
                  <a:tcPr marL="72000" marR="72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Tx/>
                        <a:buNone/>
                        <a:tabLst/>
                      </a:pPr>
                      <a:endParaRPr kumimoji="0" lang="hu-H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Gill Sans MT" pitchFamily="34" charset="-18"/>
                        <a:cs typeface="Arial" charset="0"/>
                      </a:endParaRPr>
                    </a:p>
                  </a:txBody>
                  <a:tcPr marL="72000" marR="72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Tx/>
                        <a:buNone/>
                        <a:tabLst/>
                      </a:pPr>
                      <a:endParaRPr kumimoji="0" lang="hu-H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Gill Sans MT" pitchFamily="34" charset="-18"/>
                        <a:cs typeface="Arial" charset="0"/>
                      </a:endParaRPr>
                    </a:p>
                  </a:txBody>
                  <a:tcPr marL="72000" marR="72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2343030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8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 smtClean="0"/>
              <a:t>Tudás </a:t>
            </a:r>
            <a:r>
              <a:rPr lang="hu-HU" dirty="0" err="1" smtClean="0"/>
              <a:t>deskriptor</a:t>
            </a:r>
            <a:r>
              <a:rPr lang="hu-HU" dirty="0" smtClean="0"/>
              <a:t> az </a:t>
            </a:r>
            <a:r>
              <a:rPr lang="hu-HU" dirty="0" err="1" smtClean="0"/>
              <a:t>MKKR</a:t>
            </a:r>
            <a:r>
              <a:rPr lang="hu-HU" dirty="0" smtClean="0"/>
              <a:t> szinteken</a:t>
            </a:r>
            <a:endParaRPr lang="hu-HU" dirty="0"/>
          </a:p>
        </p:txBody>
      </p:sp>
      <p:graphicFrame>
        <p:nvGraphicFramePr>
          <p:cNvPr id="4" name="Tartalom helye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00815974"/>
              </p:ext>
            </p:extLst>
          </p:nvPr>
        </p:nvGraphicFramePr>
        <p:xfrm>
          <a:off x="1914525" y="1447800"/>
          <a:ext cx="9996488" cy="4648778"/>
        </p:xfrm>
        <a:graphic>
          <a:graphicData uri="http://schemas.openxmlformats.org/drawingml/2006/table">
            <a:tbl>
              <a:tblPr firstRow="1" bandRow="1">
                <a:tableStyleId>{74C1A8A3-306A-4EB7-A6B1-4F7E0EB9C5D6}</a:tableStyleId>
              </a:tblPr>
              <a:tblGrid>
                <a:gridCol w="21432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532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33922">
                <a:tc>
                  <a:txBody>
                    <a:bodyPr/>
                    <a:lstStyle/>
                    <a:p>
                      <a:pPr algn="ctr"/>
                      <a:r>
                        <a:rPr lang="hu-HU" dirty="0" err="1" smtClean="0">
                          <a:solidFill>
                            <a:schemeClr val="tx1"/>
                          </a:solidFill>
                        </a:rPr>
                        <a:t>MKKR</a:t>
                      </a:r>
                      <a:r>
                        <a:rPr lang="hu-HU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solidFill>
                            <a:schemeClr val="tx1"/>
                          </a:solidFill>
                        </a:rPr>
                        <a:t>Tudás</a:t>
                      </a:r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00558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1. szint</a:t>
                      </a:r>
                      <a:endParaRPr lang="hu-HU" dirty="0"/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Ismeri egy adott témakör alapvető tényeit, legfontosabb </a:t>
                      </a:r>
                      <a:r>
                        <a:rPr lang="hu-HU" sz="2000" b="1" u="sng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fogalmait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u-HU" sz="1050" kern="1200" dirty="0" smtClean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3922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2. szint</a:t>
                      </a:r>
                      <a:endParaRPr lang="hu-HU" dirty="0"/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Ismeri adott témakör alapvető tényeit, fogalmait</a:t>
                      </a:r>
                      <a:r>
                        <a:rPr lang="hu-HU" sz="2000" b="1" kern="12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hu-HU" sz="2000" b="1" u="sng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egyszerűbb összefüggéseit</a:t>
                      </a: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82895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3. szint</a:t>
                      </a:r>
                      <a:endParaRPr lang="hu-HU" dirty="0"/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Ismeri az adott tanulmányi, műveltség- vagy szakterülethez tartozó </a:t>
                      </a:r>
                      <a:r>
                        <a:rPr lang="hu-HU" sz="2000" b="1" u="sng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alapvető</a:t>
                      </a:r>
                      <a:r>
                        <a:rPr lang="hu-HU" sz="2000" b="1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tényeket, fogalmakat, </a:t>
                      </a:r>
                      <a:r>
                        <a:rPr lang="hu-HU" sz="2000" b="1" u="sng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folyamatokat</a:t>
                      </a:r>
                      <a:endParaRPr lang="hu-HU" sz="2000" u="sng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82895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4. szint</a:t>
                      </a:r>
                      <a:endParaRPr lang="hu-HU" dirty="0"/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Adott műveltség- és szakterületen belül ismeri a tényeket, fogalmakat, érti a </a:t>
                      </a:r>
                      <a:r>
                        <a:rPr lang="hu-HU" sz="2000" b="1" u="sng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fontosabb folyamatokat és összefüggéseket</a:t>
                      </a:r>
                      <a:endParaRPr lang="hu-HU" sz="2000" b="1" u="sng" kern="1200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47468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5. szint</a:t>
                      </a:r>
                      <a:endParaRPr lang="hu-HU" dirty="0"/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0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Rendelkezik egy adott szakterülethez kapcsolódó általános és </a:t>
                      </a:r>
                      <a:r>
                        <a:rPr lang="hu-HU" sz="2000" b="1" u="sng" kern="1200" dirty="0" err="1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szakspecifikus</a:t>
                      </a:r>
                      <a:r>
                        <a:rPr lang="hu-HU" sz="2000" b="1" u="sng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elméleti és gyakorlati </a:t>
                      </a:r>
                      <a:r>
                        <a:rPr lang="hu-HU" sz="2000" b="1" u="sng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ismeretekkel</a:t>
                      </a:r>
                      <a:endParaRPr lang="hu-HU" sz="2000" b="1" u="sng" kern="1200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40495" marR="4049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3781513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 smtClean="0"/>
              <a:t>Képesség </a:t>
            </a:r>
            <a:r>
              <a:rPr lang="hu-HU" dirty="0" err="1" smtClean="0"/>
              <a:t>deskriptor</a:t>
            </a:r>
            <a:r>
              <a:rPr lang="hu-HU" dirty="0" smtClean="0"/>
              <a:t> az </a:t>
            </a:r>
            <a:r>
              <a:rPr lang="hu-HU" dirty="0" err="1" smtClean="0"/>
              <a:t>MKKR</a:t>
            </a:r>
            <a:r>
              <a:rPr lang="hu-HU" dirty="0" smtClean="0"/>
              <a:t> szinteken</a:t>
            </a:r>
            <a:endParaRPr lang="hu-HU" dirty="0"/>
          </a:p>
        </p:txBody>
      </p:sp>
      <p:graphicFrame>
        <p:nvGraphicFramePr>
          <p:cNvPr id="6" name="Tartalom helye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67174806"/>
              </p:ext>
            </p:extLst>
          </p:nvPr>
        </p:nvGraphicFramePr>
        <p:xfrm>
          <a:off x="1914525" y="1447800"/>
          <a:ext cx="9996488" cy="4808998"/>
        </p:xfrm>
        <a:graphic>
          <a:graphicData uri="http://schemas.openxmlformats.org/drawingml/2006/table">
            <a:tbl>
              <a:tblPr firstRow="1" bandRow="1">
                <a:tableStyleId>{74C1A8A3-306A-4EB7-A6B1-4F7E0EB9C5D6}</a:tableStyleId>
              </a:tblPr>
              <a:tblGrid>
                <a:gridCol w="15565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399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88441">
                <a:tc>
                  <a:txBody>
                    <a:bodyPr/>
                    <a:lstStyle/>
                    <a:p>
                      <a:pPr algn="ctr"/>
                      <a:r>
                        <a:rPr lang="hu-HU" dirty="0" err="1" smtClean="0">
                          <a:solidFill>
                            <a:schemeClr val="tx1"/>
                          </a:solidFill>
                        </a:rPr>
                        <a:t>MKKR</a:t>
                      </a:r>
                      <a:r>
                        <a:rPr lang="hu-HU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solidFill>
                            <a:schemeClr val="tx1"/>
                          </a:solidFill>
                        </a:rPr>
                        <a:t>Képesség</a:t>
                      </a:r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27691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1. szint</a:t>
                      </a:r>
                      <a:endParaRPr lang="hu-HU" dirty="0"/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 kulcskompetenciák (kiemelten: anyanyelvi, matematikai-logikai) </a:t>
                      </a:r>
                      <a:br>
                        <a:rPr lang="hu-HU" sz="20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</a:br>
                      <a:r>
                        <a:rPr lang="hu-HU" sz="2000" b="1" u="sng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alapszintű fejlettsége jellemzi</a:t>
                      </a:r>
                      <a:endParaRPr lang="hu-HU" sz="2000" b="1" u="sng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2525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2. szint</a:t>
                      </a:r>
                      <a:endParaRPr lang="hu-HU" dirty="0"/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 témának megfelelő egyszerű írásbeli és szóbeli közléseket hoz létre, ilyenekre reagál, </a:t>
                      </a:r>
                      <a:r>
                        <a:rPr lang="hu-HU" sz="2000" b="1" u="sng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egyszerű szaknyelvet használ</a:t>
                      </a:r>
                      <a:endParaRPr lang="hu-HU" sz="2000" b="1" u="sng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0021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3. szint</a:t>
                      </a:r>
                      <a:endParaRPr lang="hu-HU" dirty="0"/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Összekapcsol ismereteket, tudássémákat, </a:t>
                      </a:r>
                      <a:r>
                        <a:rPr lang="hu-HU" sz="2000" b="1" u="sng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új sémákat alakít ki</a:t>
                      </a:r>
                      <a:r>
                        <a:rPr lang="hu-HU" sz="2000" b="1" u="none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ismert kontextusban</a:t>
                      </a:r>
                      <a:endParaRPr lang="hu-HU" sz="2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24480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4. szint</a:t>
                      </a:r>
                      <a:endParaRPr lang="hu-HU" dirty="0"/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b="1" u="sng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Új információkat önállóan szerez meg</a:t>
                      </a:r>
                      <a:r>
                        <a:rPr lang="hu-HU" sz="20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, dolgoz fel és használ fel</a:t>
                      </a:r>
                      <a:endParaRPr lang="hu-HU" sz="2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38150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5. szint</a:t>
                      </a:r>
                      <a:endParaRPr lang="hu-HU" dirty="0"/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b="1" u="sng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Fejleszti tudását</a:t>
                      </a:r>
                      <a:r>
                        <a:rPr lang="hu-HU" sz="2000" b="1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és ehhez alkalmazza a tudásszerzés, </a:t>
                      </a:r>
                      <a:r>
                        <a:rPr lang="hu-HU" sz="2000" b="1" u="sng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önfejlesztés különböző módszereit és használja</a:t>
                      </a:r>
                      <a:r>
                        <a:rPr lang="hu-HU" sz="20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a legkorszerűbb információs és kommunikációs eszközöket</a:t>
                      </a:r>
                      <a:endParaRPr lang="hu-HU" sz="2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1593863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 smtClean="0"/>
              <a:t>Attitűdök </a:t>
            </a:r>
            <a:r>
              <a:rPr lang="hu-HU" dirty="0" err="1" smtClean="0"/>
              <a:t>deskriptor</a:t>
            </a:r>
            <a:r>
              <a:rPr lang="hu-HU" dirty="0" smtClean="0"/>
              <a:t> az </a:t>
            </a:r>
            <a:r>
              <a:rPr lang="hu-HU" dirty="0" err="1" smtClean="0"/>
              <a:t>MKKR</a:t>
            </a:r>
            <a:r>
              <a:rPr lang="hu-HU" dirty="0" smtClean="0"/>
              <a:t> szinteken</a:t>
            </a:r>
            <a:endParaRPr lang="hu-HU" dirty="0"/>
          </a:p>
        </p:txBody>
      </p:sp>
      <p:graphicFrame>
        <p:nvGraphicFramePr>
          <p:cNvPr id="4" name="Tartalom helye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39142955"/>
              </p:ext>
            </p:extLst>
          </p:nvPr>
        </p:nvGraphicFramePr>
        <p:xfrm>
          <a:off x="1914525" y="1447800"/>
          <a:ext cx="9996488" cy="4620294"/>
        </p:xfrm>
        <a:graphic>
          <a:graphicData uri="http://schemas.openxmlformats.org/drawingml/2006/table">
            <a:tbl>
              <a:tblPr firstRow="1" bandRow="1">
                <a:tableStyleId>{74C1A8A3-306A-4EB7-A6B1-4F7E0EB9C5D6}</a:tableStyleId>
              </a:tblPr>
              <a:tblGrid>
                <a:gridCol w="16504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460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70049">
                <a:tc>
                  <a:txBody>
                    <a:bodyPr/>
                    <a:lstStyle/>
                    <a:p>
                      <a:pPr algn="ctr"/>
                      <a:r>
                        <a:rPr lang="hu-HU" dirty="0" err="1" smtClean="0">
                          <a:solidFill>
                            <a:schemeClr val="tx1"/>
                          </a:solidFill>
                        </a:rPr>
                        <a:t>MKKR</a:t>
                      </a:r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solidFill>
                            <a:schemeClr val="tx1"/>
                          </a:solidFill>
                        </a:rPr>
                        <a:t>Attitűdök</a:t>
                      </a:r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0049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1. szint</a:t>
                      </a:r>
                      <a:endParaRPr lang="hu-HU" dirty="0"/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b="1" u="sng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Törekszik</a:t>
                      </a:r>
                      <a:r>
                        <a:rPr lang="hu-HU" sz="20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a feladatok megértésére, motivált azok sikeres végrehajtásában</a:t>
                      </a:r>
                      <a:endParaRPr lang="hu-HU" sz="2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70049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2. szint</a:t>
                      </a:r>
                      <a:endParaRPr lang="hu-HU" dirty="0"/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b="1" u="sng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Kialakul</a:t>
                      </a:r>
                      <a:r>
                        <a:rPr lang="hu-HU" sz="2000" b="1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 szakmai kíváncsisága, érdeklődik egy adott szakterület iránt</a:t>
                      </a:r>
                      <a:endParaRPr lang="hu-HU" sz="2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70049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3. szint</a:t>
                      </a:r>
                      <a:endParaRPr lang="hu-HU" dirty="0"/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b="1" u="sng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Elkötelezett</a:t>
                      </a:r>
                      <a:r>
                        <a:rPr lang="hu-HU" sz="2000" b="1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szakmája, érdeklődésének megfelelő szakterülete iránt</a:t>
                      </a:r>
                      <a:endParaRPr lang="hu-HU" sz="2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70049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4. szint</a:t>
                      </a:r>
                      <a:endParaRPr lang="hu-HU" dirty="0"/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b="1" u="sng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Elkötelezett a minőségi</a:t>
                      </a:r>
                      <a:r>
                        <a:rPr lang="hu-HU" sz="2000" b="1" u="none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tanulás, vagy munkavégzés iránt</a:t>
                      </a:r>
                      <a:endParaRPr lang="hu-HU" sz="2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70049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5. szint</a:t>
                      </a:r>
                      <a:endParaRPr lang="hu-HU" dirty="0"/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Elfogadja és </a:t>
                      </a:r>
                      <a:r>
                        <a:rPr lang="hu-HU" sz="2000" b="1" u="sng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hitelesen közvetíti</a:t>
                      </a:r>
                      <a:r>
                        <a:rPr lang="hu-HU" sz="2000" b="1" u="none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szakmája társadalmi szerepét, értékeit</a:t>
                      </a:r>
                      <a:endParaRPr lang="hu-HU" sz="2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1428688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 smtClean="0"/>
              <a:t>Autonómia és felelősségvállalás</a:t>
            </a:r>
            <a:endParaRPr lang="hu-HU" dirty="0"/>
          </a:p>
        </p:txBody>
      </p:sp>
      <p:graphicFrame>
        <p:nvGraphicFramePr>
          <p:cNvPr id="4" name="Tartalom helye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38435240"/>
              </p:ext>
            </p:extLst>
          </p:nvPr>
        </p:nvGraphicFramePr>
        <p:xfrm>
          <a:off x="1914525" y="1447800"/>
          <a:ext cx="9996488" cy="4646056"/>
        </p:xfrm>
        <a:graphic>
          <a:graphicData uri="http://schemas.openxmlformats.org/drawingml/2006/table">
            <a:tbl>
              <a:tblPr firstRow="1" bandRow="1">
                <a:tableStyleId>{74C1A8A3-306A-4EB7-A6B1-4F7E0EB9C5D6}</a:tableStyleId>
              </a:tblPr>
              <a:tblGrid>
                <a:gridCol w="14040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924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32531">
                <a:tc>
                  <a:txBody>
                    <a:bodyPr/>
                    <a:lstStyle/>
                    <a:p>
                      <a:pPr algn="ctr"/>
                      <a:r>
                        <a:rPr lang="hu-HU" dirty="0" err="1" smtClean="0">
                          <a:solidFill>
                            <a:schemeClr val="tx1"/>
                          </a:solidFill>
                        </a:rPr>
                        <a:t>MKKR</a:t>
                      </a:r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solidFill>
                            <a:schemeClr val="tx1"/>
                          </a:solidFill>
                        </a:rPr>
                        <a:t>Autonómia és felelősségvállalás</a:t>
                      </a:r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82705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1. szint</a:t>
                      </a:r>
                      <a:endParaRPr lang="hu-HU" dirty="0"/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Újszerű vagy összetettebb feladatokat </a:t>
                      </a:r>
                      <a:r>
                        <a:rPr lang="hu-HU" sz="2000" b="1" u="sng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irányítással</a:t>
                      </a:r>
                      <a:r>
                        <a:rPr lang="hu-HU" sz="20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és folyamatos ellenőrzéssel lát el</a:t>
                      </a:r>
                      <a:endParaRPr lang="hu-HU" sz="2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82705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2. szint</a:t>
                      </a:r>
                      <a:endParaRPr lang="hu-HU" dirty="0"/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Összetettebb feladatokat - szoros irányítás helyett - </a:t>
                      </a:r>
                      <a:r>
                        <a:rPr lang="hu-HU" sz="2000" b="1" u="sng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útmutatással</a:t>
                      </a:r>
                      <a:r>
                        <a:rPr lang="hu-HU" sz="2000" b="1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végez</a:t>
                      </a:r>
                      <a:endParaRPr lang="hu-HU" sz="2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82705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3. szint</a:t>
                      </a:r>
                      <a:endParaRPr lang="hu-HU" dirty="0"/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Összetett, de ismert </a:t>
                      </a:r>
                      <a:r>
                        <a:rPr lang="hu-HU" sz="2000" b="1" u="sng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feladathelyzetekben is önállóan</a:t>
                      </a:r>
                      <a:r>
                        <a:rPr lang="hu-HU" sz="20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, felelősségtudattal tevékenykedik</a:t>
                      </a:r>
                      <a:endParaRPr lang="hu-HU" sz="2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82705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4. szint</a:t>
                      </a:r>
                      <a:endParaRPr lang="hu-HU" dirty="0"/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Munkavégzésében, </a:t>
                      </a:r>
                      <a:r>
                        <a:rPr lang="hu-HU" sz="2000" b="1" u="sng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problémamegoldásában</a:t>
                      </a:r>
                      <a:r>
                        <a:rPr lang="hu-HU" sz="20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és tanulásában egyaránt </a:t>
                      </a:r>
                      <a:r>
                        <a:rPr lang="hu-HU" sz="2000" b="1" u="sng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önállóan</a:t>
                      </a:r>
                      <a:r>
                        <a:rPr lang="hu-HU" sz="20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jár el</a:t>
                      </a:r>
                      <a:endParaRPr lang="hu-HU" sz="2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82705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5. szint</a:t>
                      </a:r>
                      <a:endParaRPr lang="hu-HU" dirty="0"/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Önállóan végzi munkáját, folyamatos </a:t>
                      </a:r>
                      <a:r>
                        <a:rPr lang="hu-HU" sz="2000" b="1" u="sng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önellenőrzés</a:t>
                      </a:r>
                      <a:r>
                        <a:rPr lang="hu-HU" sz="20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mellett</a:t>
                      </a:r>
                      <a:endParaRPr lang="hu-HU" sz="2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412194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914144" y="103031"/>
            <a:ext cx="9997440" cy="1081825"/>
          </a:xfrm>
        </p:spPr>
        <p:txBody>
          <a:bodyPr/>
          <a:lstStyle/>
          <a:p>
            <a:pPr algn="ctr"/>
            <a:r>
              <a:rPr lang="hu-HU" dirty="0" smtClean="0"/>
              <a:t>Képzési kimenetek az </a:t>
            </a:r>
            <a:r>
              <a:rPr lang="hu-HU" dirty="0" err="1" smtClean="0"/>
              <a:t>MKKR</a:t>
            </a:r>
            <a:r>
              <a:rPr lang="hu-HU" dirty="0" smtClean="0"/>
              <a:t> szintjei szerint</a:t>
            </a:r>
            <a:endParaRPr lang="hu-HU" dirty="0"/>
          </a:p>
        </p:txBody>
      </p:sp>
      <p:graphicFrame>
        <p:nvGraphicFramePr>
          <p:cNvPr id="4" name="Tartalom helye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68130504"/>
              </p:ext>
            </p:extLst>
          </p:nvPr>
        </p:nvGraphicFramePr>
        <p:xfrm>
          <a:off x="1888767" y="1087191"/>
          <a:ext cx="9996488" cy="5346880"/>
        </p:xfrm>
        <a:graphic>
          <a:graphicData uri="http://schemas.openxmlformats.org/drawingml/2006/table">
            <a:tbl>
              <a:tblPr firstRow="1" bandRow="1">
                <a:tableStyleId>{74C1A8A3-306A-4EB7-A6B1-4F7E0EB9C5D6}</a:tableStyleId>
              </a:tblPr>
              <a:tblGrid>
                <a:gridCol w="49982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982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0000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solidFill>
                            <a:schemeClr val="tx1"/>
                          </a:solidFill>
                        </a:rPr>
                        <a:t>Képzési kimenet</a:t>
                      </a:r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err="1" smtClean="0">
                          <a:solidFill>
                            <a:schemeClr val="tx1"/>
                          </a:solidFill>
                        </a:rPr>
                        <a:t>MKKR</a:t>
                      </a:r>
                      <a:r>
                        <a:rPr lang="hu-HU" dirty="0" smtClean="0">
                          <a:solidFill>
                            <a:schemeClr val="tx1"/>
                          </a:solidFill>
                        </a:rPr>
                        <a:t> szint</a:t>
                      </a:r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0000">
                <a:tc>
                  <a:txBody>
                    <a:bodyPr/>
                    <a:lstStyle/>
                    <a:p>
                      <a:r>
                        <a:rPr lang="hu-HU" sz="2000" dirty="0" smtClean="0"/>
                        <a:t>Általános iskola 6. osztály</a:t>
                      </a:r>
                      <a:endParaRPr lang="hu-HU" sz="2000" dirty="0"/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2000" dirty="0" smtClean="0"/>
                        <a:t>1</a:t>
                      </a:r>
                      <a:endParaRPr lang="hu-HU" sz="2000" dirty="0"/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0000">
                <a:tc>
                  <a:txBody>
                    <a:bodyPr/>
                    <a:lstStyle/>
                    <a:p>
                      <a:r>
                        <a:rPr lang="hu-HU" sz="2000" dirty="0" smtClean="0"/>
                        <a:t>Általános iskola 8. osztály</a:t>
                      </a:r>
                      <a:endParaRPr lang="hu-HU" sz="2000" dirty="0"/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2000" dirty="0" smtClean="0"/>
                        <a:t>2</a:t>
                      </a:r>
                      <a:endParaRPr lang="hu-HU" sz="2000" dirty="0"/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0000">
                <a:tc>
                  <a:txBody>
                    <a:bodyPr/>
                    <a:lstStyle/>
                    <a:p>
                      <a:r>
                        <a:rPr lang="hu-HU" sz="2000" dirty="0" smtClean="0"/>
                        <a:t>Középiskola</a:t>
                      </a:r>
                      <a:r>
                        <a:rPr lang="hu-HU" sz="2000" baseline="0" dirty="0" smtClean="0"/>
                        <a:t> 10. osztály rész-szakképesítések, szakképesítések</a:t>
                      </a: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2000" dirty="0" smtClean="0"/>
                        <a:t>3</a:t>
                      </a:r>
                      <a:endParaRPr lang="hu-HU" sz="2000" dirty="0"/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0000">
                <a:tc>
                  <a:txBody>
                    <a:bodyPr/>
                    <a:lstStyle/>
                    <a:p>
                      <a:r>
                        <a:rPr lang="hu-HU" sz="2000" dirty="0" smtClean="0"/>
                        <a:t>Érettségi</a:t>
                      </a:r>
                      <a:r>
                        <a:rPr lang="hu-HU" sz="2000" baseline="0" dirty="0" smtClean="0"/>
                        <a:t> (közép, emelt szint) Középiskolai végbizonyítvány,  rész-szakképesítések, szakképesítések, szakképesítések-ráépülések </a:t>
                      </a:r>
                      <a:endParaRPr lang="hu-HU" sz="2000" dirty="0"/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hu-HU" sz="2000" dirty="0" smtClean="0"/>
                    </a:p>
                    <a:p>
                      <a:pPr algn="ctr"/>
                      <a:r>
                        <a:rPr lang="hu-HU" sz="2000" dirty="0" smtClean="0"/>
                        <a:t>4</a:t>
                      </a:r>
                      <a:endParaRPr lang="hu-HU" sz="2000" dirty="0"/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20000">
                <a:tc>
                  <a:txBody>
                    <a:bodyPr/>
                    <a:lstStyle/>
                    <a:p>
                      <a:r>
                        <a:rPr lang="hu-HU" sz="2000" dirty="0" smtClean="0"/>
                        <a:t>Felsőoktatási</a:t>
                      </a:r>
                      <a:r>
                        <a:rPr lang="hu-HU" sz="2000" baseline="0" dirty="0" smtClean="0"/>
                        <a:t> szakképzés</a:t>
                      </a:r>
                      <a:endParaRPr lang="hu-HU" sz="2000" dirty="0"/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2000" dirty="0" smtClean="0"/>
                        <a:t>5</a:t>
                      </a:r>
                      <a:endParaRPr lang="hu-HU" sz="2000" dirty="0"/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20000">
                <a:tc>
                  <a:txBody>
                    <a:bodyPr/>
                    <a:lstStyle/>
                    <a:p>
                      <a:r>
                        <a:rPr lang="hu-HU" sz="2000" dirty="0" smtClean="0"/>
                        <a:t>Alapdiploma (</a:t>
                      </a:r>
                      <a:r>
                        <a:rPr lang="hu-HU" sz="2000" dirty="0" err="1" smtClean="0"/>
                        <a:t>BA</a:t>
                      </a:r>
                      <a:r>
                        <a:rPr lang="hu-HU" sz="2000" dirty="0" smtClean="0"/>
                        <a:t>, </a:t>
                      </a:r>
                      <a:r>
                        <a:rPr lang="hu-HU" sz="2000" dirty="0" err="1" smtClean="0"/>
                        <a:t>BsC</a:t>
                      </a:r>
                      <a:r>
                        <a:rPr lang="hu-HU" sz="2000" dirty="0" smtClean="0"/>
                        <a:t>)</a:t>
                      </a:r>
                      <a:endParaRPr lang="hu-HU" sz="2000" dirty="0"/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2000" dirty="0" smtClean="0"/>
                        <a:t>6</a:t>
                      </a:r>
                      <a:endParaRPr lang="hu-HU" sz="2000" dirty="0"/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20000">
                <a:tc>
                  <a:txBody>
                    <a:bodyPr/>
                    <a:lstStyle/>
                    <a:p>
                      <a:r>
                        <a:rPr lang="hu-HU" sz="2000" dirty="0" smtClean="0"/>
                        <a:t>Mesterdiploma (MA,</a:t>
                      </a:r>
                      <a:r>
                        <a:rPr lang="hu-HU" sz="2000" baseline="0" dirty="0" smtClean="0"/>
                        <a:t> </a:t>
                      </a:r>
                      <a:r>
                        <a:rPr lang="hu-HU" sz="2000" dirty="0" err="1" smtClean="0"/>
                        <a:t>MsC</a:t>
                      </a:r>
                      <a:r>
                        <a:rPr lang="hu-HU" sz="2000" dirty="0" smtClean="0"/>
                        <a:t>)</a:t>
                      </a:r>
                      <a:endParaRPr lang="hu-HU" sz="2000" dirty="0"/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2000" dirty="0" smtClean="0"/>
                        <a:t>7</a:t>
                      </a:r>
                      <a:endParaRPr lang="hu-HU" sz="2000" dirty="0"/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20000">
                <a:tc>
                  <a:txBody>
                    <a:bodyPr/>
                    <a:lstStyle/>
                    <a:p>
                      <a:r>
                        <a:rPr lang="hu-HU" sz="2000" dirty="0" smtClean="0"/>
                        <a:t>Doktori képzés</a:t>
                      </a:r>
                      <a:endParaRPr lang="hu-HU" sz="2000" dirty="0"/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2000" dirty="0" smtClean="0"/>
                        <a:t>8</a:t>
                      </a:r>
                      <a:endParaRPr lang="hu-HU" sz="2000" dirty="0"/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5325345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90975068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 smtClean="0"/>
              <a:t>OKJ képzés az </a:t>
            </a:r>
            <a:r>
              <a:rPr lang="hu-HU" dirty="0" err="1" smtClean="0"/>
              <a:t>MKKR</a:t>
            </a:r>
            <a:r>
              <a:rPr lang="hu-HU" dirty="0" smtClean="0"/>
              <a:t> szintjei szerint</a:t>
            </a:r>
            <a:endParaRPr lang="hu-HU" dirty="0"/>
          </a:p>
        </p:txBody>
      </p:sp>
      <p:sp>
        <p:nvSpPr>
          <p:cNvPr id="5" name="Tartalom helye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 dirty="0"/>
          </a:p>
        </p:txBody>
      </p:sp>
      <p:graphicFrame>
        <p:nvGraphicFramePr>
          <p:cNvPr id="8" name="Tartalom helye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02145798"/>
              </p:ext>
            </p:extLst>
          </p:nvPr>
        </p:nvGraphicFramePr>
        <p:xfrm>
          <a:off x="1931831" y="1442436"/>
          <a:ext cx="9994006" cy="47523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554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53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80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907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7197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9773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4622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5606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139331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hu-HU" sz="2000" dirty="0" smtClean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hu-HU" sz="20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MKKR </a:t>
                      </a:r>
                      <a:r>
                        <a:rPr lang="hu-HU" sz="2000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szintek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 gridSpan="7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hu-HU" sz="2000" dirty="0" smtClean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hu-HU" sz="20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OKJ szintkód és besorolt szakképesítések száma</a:t>
                      </a:r>
                      <a:endParaRPr lang="hu-HU" sz="2000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hu-HU" sz="20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rgbClr val="518EC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hu-HU" sz="20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rgbClr val="518EC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hu-HU" sz="20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rgbClr val="518EC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hu-HU" sz="20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rgbClr val="518EC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hu-HU" sz="20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rgbClr val="518EC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hu-HU" sz="20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rgbClr val="518E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4954">
                <a:tc>
                  <a:txBody>
                    <a:bodyPr/>
                    <a:lstStyle/>
                    <a:p>
                      <a:pPr algn="ctr"/>
                      <a:r>
                        <a:rPr lang="hu-HU" sz="16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hu-HU" sz="16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2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6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21:</a:t>
                      </a:r>
                      <a:r>
                        <a:rPr lang="hu-HU" sz="1600" b="1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u-HU" sz="1600" b="1" baseline="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21</a:t>
                      </a:r>
                      <a:r>
                        <a:rPr lang="hu-HU" sz="1600" b="1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db</a:t>
                      </a:r>
                      <a:endParaRPr lang="hu-HU" sz="16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2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600" b="1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31: 1 db</a:t>
                      </a:r>
                      <a:endParaRPr lang="hu-HU" sz="16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2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hu-HU" sz="16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2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hu-HU" sz="16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2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hu-HU" sz="16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2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hu-HU" sz="16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2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hu-HU" sz="16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2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4954">
                <a:tc>
                  <a:txBody>
                    <a:bodyPr/>
                    <a:lstStyle/>
                    <a:p>
                      <a:pPr algn="ctr"/>
                      <a:r>
                        <a:rPr lang="hu-HU" sz="16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hu-HU" sz="16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F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6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31: 105 db</a:t>
                      </a:r>
                      <a:endParaRPr lang="hu-HU" sz="16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F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6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32: 44 db</a:t>
                      </a:r>
                      <a:endParaRPr lang="hu-HU" sz="16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F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6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33: 6 db</a:t>
                      </a:r>
                      <a:endParaRPr lang="hu-HU" sz="16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F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6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51: 1 db</a:t>
                      </a:r>
                      <a:endParaRPr lang="hu-HU" sz="16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F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6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52: 1 db</a:t>
                      </a:r>
                      <a:endParaRPr lang="hu-HU" sz="16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F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hu-HU" sz="16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F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hu-HU" sz="16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F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4954">
                <a:tc>
                  <a:txBody>
                    <a:bodyPr/>
                    <a:lstStyle/>
                    <a:p>
                      <a:pPr algn="ctr"/>
                      <a:r>
                        <a:rPr lang="hu-HU" sz="16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hu-HU" sz="16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2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6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32: 1 db</a:t>
                      </a:r>
                      <a:endParaRPr lang="hu-HU" sz="16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2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6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34: 84 db</a:t>
                      </a:r>
                      <a:endParaRPr lang="hu-HU" sz="16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2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6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35: 53 db</a:t>
                      </a:r>
                      <a:endParaRPr lang="hu-HU" sz="16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2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6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51: 75 db</a:t>
                      </a:r>
                      <a:endParaRPr lang="hu-HU" sz="16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2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6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52: 57 db</a:t>
                      </a:r>
                      <a:endParaRPr lang="hu-HU" sz="16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2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6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53:</a:t>
                      </a:r>
                      <a:r>
                        <a:rPr lang="hu-HU" sz="1600" b="1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12 db</a:t>
                      </a:r>
                      <a:endParaRPr lang="hu-HU" sz="16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2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6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54: 1 db</a:t>
                      </a:r>
                      <a:endParaRPr lang="hu-HU" sz="16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2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79177">
                <a:tc>
                  <a:txBody>
                    <a:bodyPr/>
                    <a:lstStyle/>
                    <a:p>
                      <a:pPr algn="ctr"/>
                      <a:r>
                        <a:rPr lang="hu-HU" sz="16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lang="hu-HU" sz="16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2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6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52: 7 db</a:t>
                      </a:r>
                      <a:endParaRPr lang="hu-HU" sz="16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2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6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53: 16 db</a:t>
                      </a:r>
                      <a:endParaRPr lang="hu-HU" sz="16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2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6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54: 135 db</a:t>
                      </a:r>
                      <a:endParaRPr lang="hu-HU" sz="16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2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6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55: 131 db</a:t>
                      </a:r>
                      <a:endParaRPr lang="hu-HU" sz="16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2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hu-HU" sz="16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2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hu-HU" sz="16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2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hu-HU" sz="16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2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44954">
                <a:tc>
                  <a:txBody>
                    <a:bodyPr/>
                    <a:lstStyle/>
                    <a:p>
                      <a:pPr algn="ctr"/>
                      <a:r>
                        <a:rPr lang="hu-HU" sz="16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endParaRPr lang="hu-HU" sz="16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2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6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62: 8 db</a:t>
                      </a:r>
                      <a:endParaRPr lang="hu-HU" sz="16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2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hu-HU" sz="16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2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hu-HU" sz="16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2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hu-HU" sz="16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2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hu-HU" sz="16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2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hu-HU" sz="16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2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hu-HU" sz="16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2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5091020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914144" y="0"/>
            <a:ext cx="9997440" cy="965915"/>
          </a:xfrm>
        </p:spPr>
        <p:txBody>
          <a:bodyPr/>
          <a:lstStyle/>
          <a:p>
            <a:pPr algn="ctr"/>
            <a:r>
              <a:rPr lang="hu-HU" dirty="0" smtClean="0"/>
              <a:t>MKKR szintek a programkészítő szemével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1914144" y="785611"/>
            <a:ext cx="9997440" cy="546278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hu-HU" sz="2200" b="1" dirty="0" smtClean="0">
                <a:solidFill>
                  <a:schemeClr val="accent5"/>
                </a:solidFill>
              </a:rPr>
              <a:t>Mi legyen a bemenet? Fontos! A munkakör határozza meg!</a:t>
            </a:r>
          </a:p>
        </p:txBody>
      </p:sp>
      <p:graphicFrame>
        <p:nvGraphicFramePr>
          <p:cNvPr id="4" name="Tábláza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8814789"/>
              </p:ext>
            </p:extLst>
          </p:nvPr>
        </p:nvGraphicFramePr>
        <p:xfrm>
          <a:off x="450761" y="1249252"/>
          <a:ext cx="11513711" cy="55017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25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1411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11568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Iskolai előképzettség</a:t>
                      </a:r>
                      <a:endParaRPr lang="hu-H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Szakmai előképzettség</a:t>
                      </a:r>
                      <a:endParaRPr lang="hu-H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37681">
                <a:tc>
                  <a:txBody>
                    <a:bodyPr/>
                    <a:lstStyle/>
                    <a:p>
                      <a:r>
                        <a:rPr lang="hu-HU" smtClean="0"/>
                        <a:t>a) iskolai  </a:t>
                      </a:r>
                      <a:r>
                        <a:rPr lang="hu-HU" dirty="0" smtClean="0"/>
                        <a:t>előképzettséghez  nem  kötött,  az  általános  iskola  nyolcnál  kevesebb  elvégzett </a:t>
                      </a:r>
                    </a:p>
                    <a:p>
                      <a:r>
                        <a:rPr lang="hu-HU" smtClean="0"/>
                        <a:t>évfolyama,                         </a:t>
                      </a:r>
                      <a:r>
                        <a:rPr lang="hu-HU" b="1" smtClean="0">
                          <a:solidFill>
                            <a:schemeClr val="accent5"/>
                          </a:solidFill>
                        </a:rPr>
                        <a:t>MKKR=</a:t>
                      </a:r>
                      <a:r>
                        <a:rPr lang="hu-HU" b="1" baseline="0" smtClean="0">
                          <a:solidFill>
                            <a:schemeClr val="accent5"/>
                          </a:solidFill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 </a:t>
                      </a:r>
                      <a:r>
                        <a:rPr lang="hu-HU" b="1" baseline="0" smtClean="0">
                          <a:solidFill>
                            <a:schemeClr val="accent5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</a:t>
                      </a:r>
                      <a:r>
                        <a:rPr lang="hu-HU" b="1" smtClean="0">
                          <a:solidFill>
                            <a:schemeClr val="accent5"/>
                          </a:solidFill>
                        </a:rPr>
                        <a:t>vagy 2</a:t>
                      </a:r>
                      <a:endParaRPr lang="hu-HU" b="1" dirty="0" smtClean="0">
                        <a:solidFill>
                          <a:schemeClr val="accent5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mtClean="0"/>
                        <a:t>Nem releváns</a:t>
                      </a:r>
                    </a:p>
                    <a:p>
                      <a:pPr algn="ctr"/>
                      <a:r>
                        <a:rPr lang="hu-HU" b="1" smtClean="0">
                          <a:solidFill>
                            <a:schemeClr val="accent5"/>
                          </a:solidFill>
                        </a:rPr>
                        <a:t>MKKR = </a:t>
                      </a:r>
                      <a:r>
                        <a:rPr lang="hu-HU" b="1" baseline="0" smtClean="0">
                          <a:solidFill>
                            <a:schemeClr val="accent5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</a:t>
                      </a:r>
                      <a:r>
                        <a:rPr lang="hu-HU" b="1" smtClean="0">
                          <a:solidFill>
                            <a:schemeClr val="accent5"/>
                          </a:solidFill>
                        </a:rPr>
                        <a:t>vagy 2 ??? </a:t>
                      </a:r>
                    </a:p>
                    <a:p>
                      <a:pPr algn="ctr"/>
                      <a:r>
                        <a:rPr lang="hu-HU" b="1" smtClean="0">
                          <a:solidFill>
                            <a:schemeClr val="accent5"/>
                          </a:solidFill>
                        </a:rPr>
                        <a:t>A</a:t>
                      </a:r>
                      <a:r>
                        <a:rPr lang="hu-HU" b="1" baseline="0" smtClean="0">
                          <a:solidFill>
                            <a:schemeClr val="accent5"/>
                          </a:solidFill>
                        </a:rPr>
                        <a:t> kompetenciák elérik-e a 2-es szintet?</a:t>
                      </a:r>
                      <a:endParaRPr lang="hu-HU" b="1" dirty="0">
                        <a:solidFill>
                          <a:schemeClr val="accent5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0244">
                <a:tc>
                  <a:txBody>
                    <a:bodyPr/>
                    <a:lstStyle/>
                    <a:p>
                      <a:r>
                        <a:rPr lang="hu-HU" dirty="0" smtClean="0"/>
                        <a:t>b) alapfokú iskolai végzettség,         </a:t>
                      </a:r>
                    </a:p>
                    <a:p>
                      <a:r>
                        <a:rPr lang="hu-HU" b="1" dirty="0" smtClean="0">
                          <a:solidFill>
                            <a:schemeClr val="accent5"/>
                          </a:solidFill>
                        </a:rPr>
                        <a:t>                                             MKKR = 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hu-HU" sz="1600" b="1" dirty="0" smtClean="0"/>
                        <a:t>Indokolt esetben:  Minősített hegesztő (felt: Gázhegesztő, …)</a:t>
                      </a:r>
                    </a:p>
                    <a:p>
                      <a:pPr algn="ctr"/>
                      <a:r>
                        <a:rPr lang="hu-HU" b="1" dirty="0" smtClean="0">
                          <a:solidFill>
                            <a:schemeClr val="accent5"/>
                          </a:solidFill>
                        </a:rPr>
                        <a:t>MKKR = 2 vagy 3 ??? </a:t>
                      </a:r>
                    </a:p>
                    <a:p>
                      <a:pPr algn="ctr"/>
                      <a:r>
                        <a:rPr lang="hu-HU" b="1" dirty="0" smtClean="0">
                          <a:solidFill>
                            <a:schemeClr val="accent5"/>
                          </a:solidFill>
                        </a:rPr>
                        <a:t> A kompetenciák elérik-e a 3-as szintet </a:t>
                      </a:r>
                      <a:endParaRPr lang="hu-HU" b="1" dirty="0">
                        <a:solidFill>
                          <a:schemeClr val="accent5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28921">
                <a:tc>
                  <a:txBody>
                    <a:bodyPr/>
                    <a:lstStyle/>
                    <a:p>
                      <a:r>
                        <a:rPr lang="hu-HU" dirty="0" smtClean="0"/>
                        <a:t>c) középfokú iskolai végzettség,/szakiskolai</a:t>
                      </a:r>
                      <a:r>
                        <a:rPr lang="hu-HU" baseline="0" dirty="0" smtClean="0"/>
                        <a:t> középfokú végzettség             </a:t>
                      </a:r>
                      <a:r>
                        <a:rPr lang="hu-HU" dirty="0" smtClean="0"/>
                        <a:t> </a:t>
                      </a:r>
                      <a:r>
                        <a:rPr lang="hu-HU" b="1" dirty="0" smtClean="0">
                          <a:solidFill>
                            <a:schemeClr val="accent5"/>
                          </a:solidFill>
                        </a:rPr>
                        <a:t>MKKR = 3,4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hu-HU" dirty="0" smtClean="0"/>
                        <a:t>Indokolt esetben:  SIEMENS 840D vezérlésű CNC gép-kezelő (felt: CNC gépkezelő vagy Gépi forgácsoló) </a:t>
                      </a:r>
                    </a:p>
                    <a:p>
                      <a:pPr algn="ctr"/>
                      <a:r>
                        <a:rPr lang="hu-HU" b="1" dirty="0" smtClean="0">
                          <a:solidFill>
                            <a:schemeClr val="accent5"/>
                          </a:solidFill>
                        </a:rPr>
                        <a:t>MKKR 3 vagy 4 vagy 5 ??? </a:t>
                      </a:r>
                    </a:p>
                    <a:p>
                      <a:pPr algn="ctr"/>
                      <a:r>
                        <a:rPr lang="hu-HU" b="1" dirty="0" smtClean="0">
                          <a:solidFill>
                            <a:schemeClr val="accent5"/>
                          </a:solidFill>
                        </a:rPr>
                        <a:t>A kompetenciák</a:t>
                      </a:r>
                      <a:r>
                        <a:rPr lang="hu-HU" b="1" baseline="0" dirty="0" smtClean="0">
                          <a:solidFill>
                            <a:schemeClr val="accent5"/>
                          </a:solidFill>
                        </a:rPr>
                        <a:t> milyen szintet érnek el?</a:t>
                      </a:r>
                      <a:endParaRPr lang="hu-HU" b="1" dirty="0">
                        <a:solidFill>
                          <a:schemeClr val="accent5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7284">
                <a:tc>
                  <a:txBody>
                    <a:bodyPr/>
                    <a:lstStyle/>
                    <a:p>
                      <a:r>
                        <a:rPr lang="hu-HU" dirty="0" smtClean="0"/>
                        <a:t>d) érettségi végzettség, szakmai érettségi végzettség                              </a:t>
                      </a:r>
                      <a:r>
                        <a:rPr lang="hu-HU" b="1" dirty="0" smtClean="0">
                          <a:solidFill>
                            <a:schemeClr val="accent5"/>
                          </a:solidFill>
                        </a:rPr>
                        <a:t>MKKR =4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hu-HU" dirty="0" smtClean="0"/>
                        <a:t>Gyulladásos bélbetegségek speciális ellátója (felt: Ápoló, …) Látássérült személyek kommunikációját támogató személy ( felt: nincs)       </a:t>
                      </a:r>
                      <a:r>
                        <a:rPr lang="hu-HU" b="1" i="0" dirty="0" smtClean="0">
                          <a:solidFill>
                            <a:schemeClr val="accent5"/>
                          </a:solidFill>
                        </a:rPr>
                        <a:t>MKKR 4 vagy 5 ??</a:t>
                      </a:r>
                    </a:p>
                    <a:p>
                      <a:pPr algn="ctr"/>
                      <a:r>
                        <a:rPr lang="hu-HU" b="1" i="0" dirty="0" smtClean="0">
                          <a:solidFill>
                            <a:schemeClr val="accent5"/>
                          </a:solidFill>
                        </a:rPr>
                        <a:t>A kompetenciák milyen szintet érnek el?</a:t>
                      </a:r>
                      <a:endParaRPr lang="hu-HU" b="1" i="0" dirty="0">
                        <a:solidFill>
                          <a:schemeClr val="accent5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728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dirty="0" smtClean="0"/>
                        <a:t>f) felsőfokú végzettség,             </a:t>
                      </a:r>
                      <a:r>
                        <a:rPr lang="hu-HU" b="1" dirty="0" smtClean="0">
                          <a:solidFill>
                            <a:schemeClr val="accent5"/>
                          </a:solidFill>
                        </a:rPr>
                        <a:t>MKKR = 6,7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hu-HU" dirty="0" err="1" smtClean="0"/>
                        <a:t>Ivóvízbiztonsági</a:t>
                      </a:r>
                      <a:r>
                        <a:rPr lang="hu-HU" dirty="0" smtClean="0"/>
                        <a:t> szakügyintéző (felt:  </a:t>
                      </a:r>
                      <a:r>
                        <a:rPr lang="hu-HU" dirty="0" err="1" smtClean="0"/>
                        <a:t>Biomérnök</a:t>
                      </a:r>
                      <a:r>
                        <a:rPr lang="hu-HU" dirty="0" smtClean="0"/>
                        <a:t>…)</a:t>
                      </a:r>
                    </a:p>
                    <a:p>
                      <a:pPr algn="ctr"/>
                      <a:r>
                        <a:rPr lang="hu-HU" b="1" dirty="0" smtClean="0">
                          <a:solidFill>
                            <a:schemeClr val="accent5"/>
                          </a:solidFill>
                        </a:rPr>
                        <a:t>MKKR 6 vagy 7 </a:t>
                      </a:r>
                    </a:p>
                    <a:p>
                      <a:pPr algn="ctr"/>
                      <a:r>
                        <a:rPr lang="hu-HU" b="1" dirty="0" smtClean="0">
                          <a:solidFill>
                            <a:schemeClr val="accent5"/>
                          </a:solidFill>
                        </a:rPr>
                        <a:t>A kompetenciák milyen szintet érnek el?</a:t>
                      </a:r>
                      <a:endParaRPr lang="hu-HU" b="1" dirty="0">
                        <a:solidFill>
                          <a:schemeClr val="accent5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2273180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Hol találom a szintek pontos meghatározását?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hu-HU" dirty="0" smtClean="0"/>
              <a:t>Magyar Rektori Konferencia honlapján:</a:t>
            </a:r>
          </a:p>
          <a:p>
            <a:r>
              <a:rPr lang="hu-HU" dirty="0">
                <a:hlinkClick r:id="rId2"/>
              </a:rPr>
              <a:t>http://www.mrk.hu/kkk-atalakitas</a:t>
            </a:r>
            <a:r>
              <a:rPr lang="hu-HU" dirty="0" smtClean="0">
                <a:hlinkClick r:id="rId2"/>
              </a:rPr>
              <a:t>/</a:t>
            </a:r>
            <a:r>
              <a:rPr lang="hu-HU" dirty="0" smtClean="0"/>
              <a:t> </a:t>
            </a:r>
          </a:p>
          <a:p>
            <a:r>
              <a:rPr lang="hu-HU" dirty="0">
                <a:solidFill>
                  <a:srgbClr val="FF0000"/>
                </a:solidFill>
              </a:rPr>
              <a:t>MKKR módosított szintleíró </a:t>
            </a:r>
            <a:r>
              <a:rPr lang="hu-HU" dirty="0" smtClean="0">
                <a:solidFill>
                  <a:srgbClr val="FF0000"/>
                </a:solidFill>
              </a:rPr>
              <a:t>jellemzői pont alatt!</a:t>
            </a:r>
          </a:p>
          <a:p>
            <a:endParaRPr lang="hu-HU" dirty="0">
              <a:solidFill>
                <a:srgbClr val="FF0000"/>
              </a:solidFill>
            </a:endParaRPr>
          </a:p>
          <a:p>
            <a:r>
              <a:rPr lang="hu-HU" dirty="0" smtClean="0"/>
              <a:t>Módszertani segítség?</a:t>
            </a:r>
          </a:p>
          <a:p>
            <a:r>
              <a:rPr lang="hu-HU" dirty="0" smtClean="0"/>
              <a:t>Módszertani útmutató a szakmai végzettségek (felnőttképzési szakmai programkövetelmények) Magyar Képesítési Keretrendszer szerinti szintjének meghatározására. </a:t>
            </a:r>
            <a:r>
              <a:rPr lang="hu-HU" dirty="0" smtClean="0">
                <a:solidFill>
                  <a:srgbClr val="FF0000"/>
                </a:solidFill>
              </a:rPr>
              <a:t> </a:t>
            </a:r>
            <a:endParaRPr lang="hu-H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529705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914144" y="128789"/>
            <a:ext cx="9997440" cy="1017431"/>
          </a:xfrm>
        </p:spPr>
        <p:txBody>
          <a:bodyPr/>
          <a:lstStyle/>
          <a:p>
            <a:pPr algn="ctr"/>
            <a:r>
              <a:rPr lang="hu-HU" dirty="0" smtClean="0"/>
              <a:t>A besoroló/bíráló szemével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1545465" y="1223492"/>
            <a:ext cx="10366119" cy="5024907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hu-HU" sz="2200" dirty="0" smtClean="0"/>
              <a:t>1. lépés:  Formai alkalmasság – tanulási eredmények formában került-e meghatározásra?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hu-HU" sz="2200" dirty="0" smtClean="0"/>
              <a:t>2. lépés:  FEOR figyelembevétele , az </a:t>
            </a:r>
            <a:r>
              <a:rPr lang="hu-HU" sz="2200" dirty="0" err="1" smtClean="0"/>
              <a:t>SZPK-ban</a:t>
            </a:r>
            <a:r>
              <a:rPr lang="hu-HU" sz="2200" dirty="0" smtClean="0"/>
              <a:t> megjelöltek alapján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hu-HU" sz="2200" dirty="0" smtClean="0"/>
              <a:t>3. lépés:  Tartalomelemzés, modulonként , a </a:t>
            </a:r>
            <a:r>
              <a:rPr lang="hu-HU" sz="2200" dirty="0"/>
              <a:t>szakmai végzettség tanulási eredményeit </a:t>
            </a:r>
            <a:r>
              <a:rPr lang="hu-HU" sz="2200" dirty="0" err="1"/>
              <a:t>deskriptoronként</a:t>
            </a:r>
            <a:r>
              <a:rPr lang="hu-HU" sz="2200" dirty="0"/>
              <a:t> kell összevetni az MKKR szintleíró </a:t>
            </a:r>
            <a:r>
              <a:rPr lang="hu-HU" sz="2200" dirty="0" smtClean="0"/>
              <a:t>jellemzőkkel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hu-HU" sz="2200" dirty="0" smtClean="0"/>
              <a:t>4. </a:t>
            </a:r>
            <a:r>
              <a:rPr lang="hu-HU" sz="2200" dirty="0"/>
              <a:t>lépés:  a szakmai végzettség kimeneti szintje nem lehet a bemeneti szintnél (azaz a képzés megkezdéséhez szükséges iskolai végzettség MKKR szintjénél) alacsonyabb; </a:t>
            </a:r>
            <a:endParaRPr lang="hu-HU" sz="2200" dirty="0" smtClean="0"/>
          </a:p>
          <a:p>
            <a:pPr>
              <a:buFont typeface="Wingdings" panose="05000000000000000000" pitchFamily="2" charset="2"/>
              <a:buChar char="Ø"/>
            </a:pPr>
            <a:endParaRPr lang="hu-HU" sz="2200" dirty="0"/>
          </a:p>
          <a:p>
            <a:pPr>
              <a:buFont typeface="Wingdings" panose="05000000000000000000" pitchFamily="2" charset="2"/>
              <a:buChar char="Ø"/>
            </a:pPr>
            <a:r>
              <a:rPr lang="hu-HU" sz="2200" i="1" dirty="0" smtClean="0">
                <a:solidFill>
                  <a:srgbClr val="C00000"/>
                </a:solidFill>
              </a:rPr>
              <a:t>ez </a:t>
            </a:r>
            <a:r>
              <a:rPr lang="hu-HU" sz="2200" i="1" dirty="0">
                <a:solidFill>
                  <a:srgbClr val="C00000"/>
                </a:solidFill>
              </a:rPr>
              <a:t>azt jelenti, hogy a szakmai végzettség MKKR szintjének legalább a bemeneti feltételként meghatározott iskolai végzettség MKKR szintjével meg kell egyeznie vagy attól egy szinttel magasabbnak kell lennie </a:t>
            </a:r>
            <a:endParaRPr lang="hu-HU" sz="2200" i="1" dirty="0" smtClean="0">
              <a:solidFill>
                <a:srgbClr val="C00000"/>
              </a:solidFill>
            </a:endParaRPr>
          </a:p>
          <a:p>
            <a:pPr marL="82296" indent="0">
              <a:buNone/>
            </a:pPr>
            <a:endParaRPr lang="hu-HU" sz="2200" i="1" dirty="0" smtClean="0">
              <a:solidFill>
                <a:srgbClr val="C00000"/>
              </a:solidFill>
            </a:endParaRPr>
          </a:p>
          <a:p>
            <a:pPr marL="82296" indent="0" algn="ctr">
              <a:buNone/>
            </a:pPr>
            <a:r>
              <a:rPr lang="hu-HU" sz="2200" b="1" i="1" dirty="0" smtClean="0"/>
              <a:t>A </a:t>
            </a:r>
            <a:r>
              <a:rPr lang="hu-HU" sz="2200" b="1" i="1" dirty="0"/>
              <a:t>javaslat alapján a Program Bizottság </a:t>
            </a:r>
            <a:r>
              <a:rPr lang="hu-HU" sz="2200" b="1" i="1" dirty="0" smtClean="0"/>
              <a:t>dönt</a:t>
            </a:r>
            <a:endParaRPr lang="hu-HU" sz="2200" b="1" i="1" dirty="0"/>
          </a:p>
          <a:p>
            <a:pPr>
              <a:buFont typeface="Wingdings" panose="05000000000000000000" pitchFamily="2" charset="2"/>
              <a:buChar char="Ø"/>
            </a:pPr>
            <a:endParaRPr lang="hu-HU" sz="2200" dirty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hu-HU" sz="2200" dirty="0" smtClean="0">
              <a:solidFill>
                <a:srgbClr val="C0000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endParaRPr lang="hu-HU" sz="2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976209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OH_nonformális végzettségek_projekt\besorolás\légiutas-kísérő\t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8676" y="2550017"/>
            <a:ext cx="6079220" cy="4307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914144" y="274638"/>
            <a:ext cx="9997440" cy="588247"/>
          </a:xfrm>
        </p:spPr>
        <p:txBody>
          <a:bodyPr>
            <a:normAutofit/>
          </a:bodyPr>
          <a:lstStyle/>
          <a:p>
            <a:pPr algn="ctr"/>
            <a:r>
              <a:rPr lang="hu-HU" sz="3200" dirty="0" smtClean="0"/>
              <a:t>Példaként: </a:t>
            </a:r>
            <a:r>
              <a:rPr lang="hu-HU" sz="3200" dirty="0"/>
              <a:t>: </a:t>
            </a:r>
            <a:r>
              <a:rPr lang="hu-HU" sz="2200" dirty="0"/>
              <a:t>SzPk-00010-14-13 0 05 3 </a:t>
            </a:r>
            <a:r>
              <a:rPr lang="hu-HU" sz="3200" dirty="0" err="1"/>
              <a:t>Légiutas-</a:t>
            </a:r>
            <a:r>
              <a:rPr lang="hu-HU" sz="3200" dirty="0"/>
              <a:t> kísérő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1184856" y="772732"/>
            <a:ext cx="10726728" cy="5475669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hu-HU" sz="2200" dirty="0" smtClean="0">
                <a:solidFill>
                  <a:srgbClr val="C00000"/>
                </a:solidFill>
              </a:rPr>
              <a:t>Bemenet: </a:t>
            </a:r>
            <a:r>
              <a:rPr lang="hu-HU" sz="2200" dirty="0">
                <a:solidFill>
                  <a:srgbClr val="C00000"/>
                </a:solidFill>
              </a:rPr>
              <a:t>érettségi </a:t>
            </a:r>
            <a:r>
              <a:rPr lang="hu-HU" sz="2200" dirty="0" smtClean="0">
                <a:solidFill>
                  <a:srgbClr val="C00000"/>
                </a:solidFill>
              </a:rPr>
              <a:t>végzettség, szakmai előképzettséghez nem kötött (MKKR: 4)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hu-HU" sz="2200" dirty="0" smtClean="0">
                <a:solidFill>
                  <a:srgbClr val="C00000"/>
                </a:solidFill>
              </a:rPr>
              <a:t>Képzési idő: 252-354 óra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hu-HU" sz="2200" dirty="0" smtClean="0">
                <a:solidFill>
                  <a:srgbClr val="C00000"/>
                </a:solidFill>
              </a:rPr>
              <a:t>Formai alkalmasság: igen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hu-HU" sz="2200" dirty="0">
                <a:solidFill>
                  <a:srgbClr val="C00000"/>
                </a:solidFill>
              </a:rPr>
              <a:t>FEOR 5232 Utaskísérő (</a:t>
            </a:r>
            <a:r>
              <a:rPr lang="hu-HU" sz="2200" dirty="0" smtClean="0">
                <a:solidFill>
                  <a:srgbClr val="C00000"/>
                </a:solidFill>
              </a:rPr>
              <a:t>repülőn, hajón)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hu-HU" sz="2200" dirty="0" smtClean="0">
                <a:solidFill>
                  <a:srgbClr val="C00000"/>
                </a:solidFill>
              </a:rPr>
              <a:t>Modulok besorolása</a:t>
            </a:r>
          </a:p>
          <a:p>
            <a:pPr marL="539496" indent="-457200">
              <a:buFont typeface="+mj-lt"/>
              <a:buAutoNum type="arabicPeriod"/>
            </a:pPr>
            <a:r>
              <a:rPr lang="hu-HU" sz="2200" dirty="0" smtClean="0">
                <a:solidFill>
                  <a:srgbClr val="C00000"/>
                </a:solidFill>
              </a:rPr>
              <a:t>Repüléselmélet 4-5?</a:t>
            </a:r>
            <a:endParaRPr lang="hu-HU" sz="2200" dirty="0">
              <a:solidFill>
                <a:srgbClr val="C00000"/>
              </a:solidFill>
            </a:endParaRPr>
          </a:p>
          <a:p>
            <a:pPr marL="539496" indent="-457200">
              <a:buFont typeface="+mj-lt"/>
              <a:buAutoNum type="arabicPeriod"/>
            </a:pPr>
            <a:r>
              <a:rPr lang="hu-HU" sz="2200" dirty="0">
                <a:solidFill>
                  <a:srgbClr val="C00000"/>
                </a:solidFill>
              </a:rPr>
              <a:t>Fedélzeti szolgáltatások </a:t>
            </a:r>
            <a:r>
              <a:rPr lang="hu-HU" sz="2200" dirty="0" smtClean="0">
                <a:solidFill>
                  <a:srgbClr val="C00000"/>
                </a:solidFill>
              </a:rPr>
              <a:t>ismerete 4-5?</a:t>
            </a:r>
            <a:endParaRPr lang="hu-HU" sz="2200" dirty="0">
              <a:solidFill>
                <a:srgbClr val="C00000"/>
              </a:solidFill>
            </a:endParaRPr>
          </a:p>
          <a:p>
            <a:pPr marL="539496" indent="-457200">
              <a:buFont typeface="+mj-lt"/>
              <a:buAutoNum type="arabicPeriod"/>
            </a:pPr>
            <a:r>
              <a:rPr lang="hu-HU" sz="2200" dirty="0">
                <a:solidFill>
                  <a:srgbClr val="C00000"/>
                </a:solidFill>
              </a:rPr>
              <a:t>Légiforgalmi egészségügyi </a:t>
            </a:r>
            <a:r>
              <a:rPr lang="hu-HU" sz="2200" dirty="0" smtClean="0">
                <a:solidFill>
                  <a:srgbClr val="C00000"/>
                </a:solidFill>
              </a:rPr>
              <a:t>ismeretek 4-5?</a:t>
            </a:r>
            <a:endParaRPr lang="hu-HU" sz="2200" dirty="0">
              <a:solidFill>
                <a:srgbClr val="C00000"/>
              </a:solidFill>
            </a:endParaRPr>
          </a:p>
          <a:p>
            <a:pPr marL="539496" indent="-457200">
              <a:buFont typeface="+mj-lt"/>
              <a:buAutoNum type="arabicPeriod"/>
            </a:pPr>
            <a:r>
              <a:rPr lang="hu-HU" sz="2200" dirty="0">
                <a:solidFill>
                  <a:srgbClr val="C00000"/>
                </a:solidFill>
              </a:rPr>
              <a:t>Általános légitársasági </a:t>
            </a:r>
            <a:r>
              <a:rPr lang="hu-HU" sz="2200" dirty="0" smtClean="0">
                <a:solidFill>
                  <a:srgbClr val="C00000"/>
                </a:solidFill>
              </a:rPr>
              <a:t>ismeretek 4-5?</a:t>
            </a:r>
            <a:endParaRPr lang="hu-HU" sz="2200" dirty="0">
              <a:solidFill>
                <a:srgbClr val="C00000"/>
              </a:solidFill>
            </a:endParaRPr>
          </a:p>
          <a:p>
            <a:pPr marL="539496" indent="-457200">
              <a:buFont typeface="+mj-lt"/>
              <a:buAutoNum type="arabicPeriod"/>
            </a:pPr>
            <a:r>
              <a:rPr lang="hu-HU" sz="2200" dirty="0">
                <a:solidFill>
                  <a:srgbClr val="C00000"/>
                </a:solidFill>
              </a:rPr>
              <a:t>Légitársasági biztonsági </a:t>
            </a:r>
            <a:r>
              <a:rPr lang="hu-HU" sz="2200" dirty="0" smtClean="0">
                <a:solidFill>
                  <a:srgbClr val="C00000"/>
                </a:solidFill>
              </a:rPr>
              <a:t>kultúra 4-5?</a:t>
            </a:r>
            <a:endParaRPr lang="hu-HU" sz="2200" dirty="0">
              <a:solidFill>
                <a:srgbClr val="C0000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endParaRPr lang="hu-HU" sz="2200" dirty="0" smtClean="0">
              <a:solidFill>
                <a:srgbClr val="C0000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endParaRPr lang="hu-HU" sz="2200" dirty="0">
              <a:solidFill>
                <a:srgbClr val="C0000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endParaRPr lang="hu-HU" sz="2200" dirty="0" smtClean="0">
              <a:solidFill>
                <a:srgbClr val="C0000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endParaRPr lang="hu-HU" sz="2200" dirty="0">
              <a:solidFill>
                <a:srgbClr val="C00000"/>
              </a:solidFill>
            </a:endParaRP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39915432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914144" y="274638"/>
            <a:ext cx="9997440" cy="717035"/>
          </a:xfrm>
        </p:spPr>
        <p:txBody>
          <a:bodyPr>
            <a:normAutofit/>
          </a:bodyPr>
          <a:lstStyle/>
          <a:p>
            <a:pPr algn="ctr"/>
            <a:r>
              <a:rPr lang="hu-HU" sz="3200" dirty="0"/>
              <a:t>Példaként: </a:t>
            </a:r>
            <a:r>
              <a:rPr lang="hu-HU" sz="3200" dirty="0" err="1"/>
              <a:t>Légiutas-</a:t>
            </a:r>
            <a:r>
              <a:rPr lang="hu-HU" sz="3200" dirty="0"/>
              <a:t> kísérő</a:t>
            </a:r>
          </a:p>
        </p:txBody>
      </p:sp>
      <p:graphicFrame>
        <p:nvGraphicFramePr>
          <p:cNvPr id="7" name="Tartalom helye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8211382"/>
              </p:ext>
            </p:extLst>
          </p:nvPr>
        </p:nvGraphicFramePr>
        <p:xfrm>
          <a:off x="1519707" y="958402"/>
          <a:ext cx="10122795" cy="5650930"/>
        </p:xfrm>
        <a:graphic>
          <a:graphicData uri="http://schemas.openxmlformats.org/drawingml/2006/table">
            <a:tbl>
              <a:tblPr firstRow="1" bandRow="1">
                <a:tableStyleId>{74C1A8A3-306A-4EB7-A6B1-4F7E0EB9C5D6}</a:tableStyleId>
              </a:tblPr>
              <a:tblGrid>
                <a:gridCol w="9272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439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1515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33922">
                <a:tc>
                  <a:txBody>
                    <a:bodyPr/>
                    <a:lstStyle/>
                    <a:p>
                      <a:pPr algn="ctr"/>
                      <a:r>
                        <a:rPr lang="hu-HU" dirty="0" err="1" smtClean="0">
                          <a:solidFill>
                            <a:schemeClr val="tx1"/>
                          </a:solidFill>
                        </a:rPr>
                        <a:t>MKKR</a:t>
                      </a:r>
                      <a:r>
                        <a:rPr lang="hu-HU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solidFill>
                            <a:schemeClr val="tx1"/>
                          </a:solidFill>
                        </a:rPr>
                        <a:t>Tudás</a:t>
                      </a:r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solidFill>
                            <a:schemeClr val="tx1"/>
                          </a:solidFill>
                        </a:rPr>
                        <a:t>SZPK tanulási eredménye</a:t>
                      </a:r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82895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3. szint</a:t>
                      </a:r>
                      <a:endParaRPr lang="hu-HU" dirty="0"/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Ismeri az adott tanulmányi, műveltség- vagy szakterülethez tartozó </a:t>
                      </a:r>
                      <a:r>
                        <a:rPr lang="hu-HU" sz="2000" b="1" u="sng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alapvető</a:t>
                      </a:r>
                      <a:r>
                        <a:rPr lang="hu-HU" sz="2000" b="1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tényeket, fogalmakat, </a:t>
                      </a:r>
                      <a:r>
                        <a:rPr lang="hu-HU" sz="2000" b="1" u="sng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folyamatokat</a:t>
                      </a:r>
                      <a:endParaRPr lang="hu-HU" sz="2000" u="sng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b="1" u="none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Ismeri az információs és vészhelyzeti jelképeket.</a:t>
                      </a:r>
                      <a:endParaRPr lang="hu-HU" sz="2000" b="1" u="none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82895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4. szint</a:t>
                      </a:r>
                      <a:endParaRPr lang="hu-HU" dirty="0"/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Adott műveltség- és szakterületen belül ismeri a tényeket, fogalmakat, érti a </a:t>
                      </a:r>
                      <a:r>
                        <a:rPr lang="hu-HU" sz="2000" b="1" u="sng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fontosabb folyamatokat és összefüggéseket</a:t>
                      </a:r>
                      <a:endParaRPr lang="hu-HU" sz="2000" b="1" u="sng" kern="1200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hu-HU" sz="1800" b="1" u="non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Ismeri a </a:t>
                      </a:r>
                      <a:r>
                        <a:rPr lang="hu-HU" sz="1800" b="1" u="none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légiutas</a:t>
                      </a:r>
                      <a:r>
                        <a:rPr lang="hu-HU" sz="1800" b="1" u="non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- kísérők életét befolyásoló szabályokat: A munka és pihenőidő nemzetközi szabályait. A formaruha viselési szabályokat. A légiutas-kísérők munkavégzési szabályait. A </a:t>
                      </a:r>
                      <a:r>
                        <a:rPr lang="hu-HU" sz="1800" b="1" u="none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légiutas-</a:t>
                      </a:r>
                      <a:r>
                        <a:rPr lang="hu-HU" sz="1800" b="1" u="non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kísérők viselkedési szabályait.</a:t>
                      </a:r>
                      <a:endParaRPr lang="hu-HU" sz="1800" b="1" u="non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47468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5. szint</a:t>
                      </a:r>
                      <a:endParaRPr lang="hu-HU" dirty="0"/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0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Rendelkezik egy adott szakterülethez kapcsolódó általános és </a:t>
                      </a:r>
                      <a:r>
                        <a:rPr lang="hu-HU" sz="2000" b="1" u="sng" kern="1200" dirty="0" err="1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szakspecifikus</a:t>
                      </a:r>
                      <a:r>
                        <a:rPr lang="hu-HU" sz="2000" b="1" u="sng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elméleti és gyakorlati </a:t>
                      </a:r>
                      <a:r>
                        <a:rPr lang="hu-HU" sz="2000" b="1" u="sng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ismeretekkel</a:t>
                      </a:r>
                      <a:endParaRPr lang="hu-HU" sz="2000" b="1" u="sng" kern="1200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40495" marR="4049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1800" b="1" u="non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Rendelkezik az alábbi aerodinamikai alapismeretekkel: Az aerodinamika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1800" b="1" u="non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alaptörvényei. Aerodinamikai erők. A repülőgép szárnyának aerodinamikája. A repülőgépre ható erők. A vízszintes repülés repülésmechanikai viszonyai. A repülőgép emelkedése, felszállása.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hu-HU" sz="2000" b="1" u="non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40495" marR="4049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6675791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 smtClean="0"/>
              <a:t>Példaként </a:t>
            </a:r>
            <a:r>
              <a:rPr lang="hu-HU" dirty="0" err="1" smtClean="0"/>
              <a:t>Légiutaskísérő</a:t>
            </a:r>
            <a:endParaRPr lang="hu-HU" dirty="0"/>
          </a:p>
        </p:txBody>
      </p:sp>
      <p:graphicFrame>
        <p:nvGraphicFramePr>
          <p:cNvPr id="6" name="Tartalom helye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48215508"/>
              </p:ext>
            </p:extLst>
          </p:nvPr>
        </p:nvGraphicFramePr>
        <p:xfrm>
          <a:off x="1622739" y="1447800"/>
          <a:ext cx="9787942" cy="4566634"/>
        </p:xfrm>
        <a:graphic>
          <a:graphicData uri="http://schemas.openxmlformats.org/drawingml/2006/table">
            <a:tbl>
              <a:tblPr firstRow="1" bandRow="1">
                <a:tableStyleId>{74C1A8A3-306A-4EB7-A6B1-4F7E0EB9C5D6}</a:tableStyleId>
              </a:tblPr>
              <a:tblGrid>
                <a:gridCol w="9401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670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807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5263">
                <a:tc>
                  <a:txBody>
                    <a:bodyPr/>
                    <a:lstStyle/>
                    <a:p>
                      <a:pPr algn="ctr"/>
                      <a:r>
                        <a:rPr lang="hu-HU" dirty="0" err="1" smtClean="0">
                          <a:solidFill>
                            <a:schemeClr val="tx1"/>
                          </a:solidFill>
                        </a:rPr>
                        <a:t>MKKR</a:t>
                      </a:r>
                      <a:r>
                        <a:rPr lang="hu-HU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solidFill>
                            <a:schemeClr val="tx1"/>
                          </a:solidFill>
                        </a:rPr>
                        <a:t>Képesség</a:t>
                      </a:r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dirty="0" smtClean="0">
                          <a:solidFill>
                            <a:schemeClr val="tx1"/>
                          </a:solidFill>
                        </a:rPr>
                        <a:t>SZPK tanulási eredménye</a:t>
                      </a: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82611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4. szint</a:t>
                      </a:r>
                      <a:endParaRPr lang="hu-HU" dirty="0"/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b="1" u="sng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Képes adott témakörhöz, szakterülethez tartozó </a:t>
                      </a:r>
                      <a:r>
                        <a:rPr lang="hu-HU" sz="2000" b="1" u="sng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tudás alkalmazására nem megszokott kontextusban.</a:t>
                      </a:r>
                      <a:endParaRPr lang="hu-HU" sz="2000" b="1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Képes a technológiai előírások ismeretében történő és az élelmiszer-biztonsági szempontból kifogástalan munkavégzésre.</a:t>
                      </a:r>
                      <a:endParaRPr lang="hu-HU" sz="2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68760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5. szint</a:t>
                      </a:r>
                      <a:endParaRPr lang="hu-HU" dirty="0"/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b="1" u="sng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Képes az adott szakma feladatainak megoldására: megtervezésére és lebonyolítására, a szükséges módszerek és </a:t>
                      </a:r>
                      <a:r>
                        <a:rPr lang="hu-HU" sz="2000" b="1" u="sng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eszközök kiválasztására, egyedi és komplex alkalmazására.</a:t>
                      </a:r>
                      <a:endParaRPr lang="hu-HU" sz="2000" b="1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Képes alkalmazni a három fenyegetési szintnek megfelelő eljárásokat. Képes biztosítani vészhelyzet esetén a kísért személy számára is a zavartalan menekülés lehetőségét még akkor is, ha a felügyeletet a normál üzemelés alatt kényszerítő eszköz alkalmazásával látták el. </a:t>
                      </a:r>
                      <a:endParaRPr lang="hu-HU" sz="2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5433054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 smtClean="0"/>
              <a:t>Példa:Légiutas-kísérő</a:t>
            </a:r>
            <a:endParaRPr lang="hu-HU" dirty="0"/>
          </a:p>
        </p:txBody>
      </p:sp>
      <p:graphicFrame>
        <p:nvGraphicFramePr>
          <p:cNvPr id="4" name="Tartalom helye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20608905"/>
              </p:ext>
            </p:extLst>
          </p:nvPr>
        </p:nvGraphicFramePr>
        <p:xfrm>
          <a:off x="1854558" y="1512195"/>
          <a:ext cx="9581881" cy="3391329"/>
        </p:xfrm>
        <a:graphic>
          <a:graphicData uri="http://schemas.openxmlformats.org/drawingml/2006/table">
            <a:tbl>
              <a:tblPr firstRow="1" bandRow="1">
                <a:tableStyleId>{74C1A8A3-306A-4EB7-A6B1-4F7E0EB9C5D6}</a:tableStyleId>
              </a:tblPr>
              <a:tblGrid>
                <a:gridCol w="8621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598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5985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70049">
                <a:tc>
                  <a:txBody>
                    <a:bodyPr/>
                    <a:lstStyle/>
                    <a:p>
                      <a:pPr algn="ctr"/>
                      <a:r>
                        <a:rPr lang="hu-HU" dirty="0" err="1" smtClean="0">
                          <a:solidFill>
                            <a:schemeClr val="tx1"/>
                          </a:solidFill>
                        </a:rPr>
                        <a:t>MKKR</a:t>
                      </a:r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solidFill>
                            <a:schemeClr val="tx1"/>
                          </a:solidFill>
                        </a:rPr>
                        <a:t>Attitűdök</a:t>
                      </a:r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solidFill>
                            <a:schemeClr val="tx1"/>
                          </a:solidFill>
                        </a:rPr>
                        <a:t>SZPK tanulási eredményei</a:t>
                      </a:r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0049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3. szint</a:t>
                      </a:r>
                      <a:endParaRPr lang="hu-HU" dirty="0"/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b="1" u="non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Nyitott az együttes erőfeszítésre, közös munkára, </a:t>
                      </a:r>
                      <a:r>
                        <a:rPr lang="hu-HU" sz="2000" b="1" u="sng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elfogadja a kölcsönös függési helyzetet.</a:t>
                      </a:r>
                      <a:endParaRPr lang="hu-HU" sz="2000" b="1" u="sng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b="1" u="none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Empatikus, képes a jó kapcsolatteremtésre.</a:t>
                      </a:r>
                      <a:endParaRPr lang="hu-HU" sz="2000" b="1" u="none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70049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4. szint</a:t>
                      </a:r>
                      <a:endParaRPr lang="hu-HU" dirty="0"/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b="1" u="sng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Értékelni tud </a:t>
                      </a:r>
                      <a:r>
                        <a:rPr lang="hu-HU" sz="2000" b="1" u="non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lehetőségeket, mérlegelni tud kockázatokat, alternatívákat és következményeket, </a:t>
                      </a:r>
                      <a:r>
                        <a:rPr lang="hu-HU" sz="2000" b="1" u="sng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képes kompromisszumos megoldásokra.</a:t>
                      </a:r>
                      <a:endParaRPr lang="hu-HU" sz="2000" b="1" u="sng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Tevékenysége során körültekintő, elővigyázatos, határozott, kiegyensúlyozott. Jó helyzetfelismerő és áttekintő képessége van.</a:t>
                      </a:r>
                      <a:endParaRPr lang="hu-HU" sz="2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660998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 smtClean="0"/>
              <a:t>Példa: Légi-utaskísérő</a:t>
            </a:r>
            <a:endParaRPr lang="hu-HU" dirty="0"/>
          </a:p>
        </p:txBody>
      </p:sp>
      <p:graphicFrame>
        <p:nvGraphicFramePr>
          <p:cNvPr id="4" name="Tartalom helye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53113718"/>
              </p:ext>
            </p:extLst>
          </p:nvPr>
        </p:nvGraphicFramePr>
        <p:xfrm>
          <a:off x="1914525" y="1447800"/>
          <a:ext cx="9996487" cy="3526916"/>
        </p:xfrm>
        <a:graphic>
          <a:graphicData uri="http://schemas.openxmlformats.org/drawingml/2006/table">
            <a:tbl>
              <a:tblPr firstRow="1" bandRow="1">
                <a:tableStyleId>{74C1A8A3-306A-4EB7-A6B1-4F7E0EB9C5D6}</a:tableStyleId>
              </a:tblPr>
              <a:tblGrid>
                <a:gridCol w="7550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207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207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32531">
                <a:tc>
                  <a:txBody>
                    <a:bodyPr/>
                    <a:lstStyle/>
                    <a:p>
                      <a:pPr algn="ctr"/>
                      <a:r>
                        <a:rPr lang="hu-HU" dirty="0" err="1" smtClean="0">
                          <a:solidFill>
                            <a:schemeClr val="tx1"/>
                          </a:solidFill>
                        </a:rPr>
                        <a:t>MKKR</a:t>
                      </a:r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solidFill>
                            <a:schemeClr val="tx1"/>
                          </a:solidFill>
                        </a:rPr>
                        <a:t>Autonómia és felelősségvállalás</a:t>
                      </a:r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solidFill>
                            <a:schemeClr val="tx1"/>
                          </a:solidFill>
                        </a:rPr>
                        <a:t>SZPK tanulási eredménye</a:t>
                      </a:r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82705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2. szint</a:t>
                      </a:r>
                      <a:endParaRPr lang="hu-HU" dirty="0"/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Összetettebb feladatokat - szoros irányítás helyett - </a:t>
                      </a:r>
                      <a:r>
                        <a:rPr lang="hu-HU" sz="2000" b="1" u="sng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útmutatással</a:t>
                      </a:r>
                      <a:r>
                        <a:rPr lang="hu-HU" sz="2000" b="1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végez</a:t>
                      </a:r>
                      <a:endParaRPr lang="hu-HU" sz="2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Munkáját önállóan végzi, de képes az utasítások pontos követésére is. </a:t>
                      </a:r>
                      <a:endParaRPr lang="hu-HU" sz="2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82705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4. szint</a:t>
                      </a:r>
                      <a:endParaRPr lang="hu-HU" dirty="0"/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b="1" u="sng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Felelősséget vállal saját tevékenységéért</a:t>
                      </a:r>
                      <a:r>
                        <a:rPr lang="hu-HU" sz="20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, a rábízott kisebb csoport, közösség munkájáért.</a:t>
                      </a:r>
                      <a:endParaRPr lang="hu-HU" sz="2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Tetteiért, tevékenységéért felelősséget vállal, felelős döntéseket hoz. </a:t>
                      </a:r>
                      <a:endParaRPr lang="hu-HU" sz="2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82705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5. szint</a:t>
                      </a:r>
                      <a:endParaRPr lang="hu-HU" dirty="0"/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Önállóan végzi munkáját, folyamatos </a:t>
                      </a:r>
                      <a:r>
                        <a:rPr lang="hu-HU" sz="2000" b="1" u="sng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önellenőrzés</a:t>
                      </a:r>
                      <a:r>
                        <a:rPr lang="hu-HU" sz="20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mellett</a:t>
                      </a:r>
                      <a:endParaRPr lang="hu-HU" sz="2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Feladataihoz kapcsolódóan a gyorsan, hatékonyan oldja meg a felmerülő problémákat, hibákat.</a:t>
                      </a:r>
                      <a:endParaRPr lang="hu-HU" sz="2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3304" marR="833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8741938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u-HU" sz="3200" dirty="0" smtClean="0"/>
              <a:t>Javaslat: MKKR 4 </a:t>
            </a:r>
            <a:endParaRPr lang="hu-HU" sz="3200" dirty="0"/>
          </a:p>
        </p:txBody>
      </p:sp>
      <p:graphicFrame>
        <p:nvGraphicFramePr>
          <p:cNvPr id="5" name="Tartalom helye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86196996"/>
              </p:ext>
            </p:extLst>
          </p:nvPr>
        </p:nvGraphicFramePr>
        <p:xfrm>
          <a:off x="2009104" y="1442434"/>
          <a:ext cx="9169758" cy="386366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692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32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910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950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90118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12750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800" dirty="0">
                          <a:effectLst/>
                        </a:rPr>
                        <a:t> </a:t>
                      </a:r>
                      <a:endParaRPr lang="hu-HU" sz="18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800" dirty="0">
                          <a:solidFill>
                            <a:schemeClr val="tx1"/>
                          </a:solidFill>
                          <a:effectLst/>
                        </a:rPr>
                        <a:t>Tudás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8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hu-HU" sz="18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800" dirty="0">
                          <a:solidFill>
                            <a:schemeClr val="tx1"/>
                          </a:solidFill>
                          <a:effectLst/>
                        </a:rPr>
                        <a:t>Képességek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8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hu-HU" sz="18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800" dirty="0">
                          <a:solidFill>
                            <a:schemeClr val="tx1"/>
                          </a:solidFill>
                          <a:effectLst/>
                        </a:rPr>
                        <a:t>Attitűdök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8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hu-HU" sz="18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800" dirty="0">
                          <a:solidFill>
                            <a:schemeClr val="tx1"/>
                          </a:solidFill>
                          <a:effectLst/>
                        </a:rPr>
                        <a:t>Autonómia</a:t>
                      </a:r>
                      <a:br>
                        <a:rPr lang="hu-HU" sz="1800" dirty="0">
                          <a:solidFill>
                            <a:schemeClr val="tx1"/>
                          </a:solidFill>
                          <a:effectLst/>
                        </a:rPr>
                      </a:br>
                      <a:r>
                        <a:rPr lang="hu-HU" sz="1800" dirty="0">
                          <a:solidFill>
                            <a:schemeClr val="tx1"/>
                          </a:solidFill>
                          <a:effectLst/>
                        </a:rPr>
                        <a:t>/Felelősség</a:t>
                      </a:r>
                      <a:endParaRPr lang="hu-HU" sz="18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361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hu-HU" sz="180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800" dirty="0" smtClean="0">
                          <a:solidFill>
                            <a:schemeClr val="tx1"/>
                          </a:solidFill>
                          <a:effectLst/>
                        </a:rPr>
                        <a:t>Az </a:t>
                      </a:r>
                      <a:r>
                        <a:rPr lang="hu-HU" sz="1800" dirty="0">
                          <a:solidFill>
                            <a:schemeClr val="tx1"/>
                          </a:solidFill>
                          <a:effectLst/>
                        </a:rPr>
                        <a:t>egyes oszlopban </a:t>
                      </a:r>
                      <a:r>
                        <a:rPr lang="hu-HU" sz="1800" dirty="0" smtClean="0">
                          <a:solidFill>
                            <a:schemeClr val="tx1"/>
                          </a:solidFill>
                          <a:effectLst/>
                        </a:rPr>
                        <a:t>milyen </a:t>
                      </a:r>
                      <a:r>
                        <a:rPr lang="hu-HU" sz="1800" dirty="0">
                          <a:solidFill>
                            <a:schemeClr val="tx1"/>
                          </a:solidFill>
                          <a:effectLst/>
                        </a:rPr>
                        <a:t>a </a:t>
                      </a:r>
                      <a:r>
                        <a:rPr lang="hu-HU" sz="1800" dirty="0" err="1" smtClean="0">
                          <a:solidFill>
                            <a:schemeClr val="tx1"/>
                          </a:solidFill>
                          <a:effectLst/>
                        </a:rPr>
                        <a:t>megfeleltet-hetőség</a:t>
                      </a:r>
                      <a:r>
                        <a:rPr lang="hu-HU" sz="1800" dirty="0">
                          <a:solidFill>
                            <a:schemeClr val="tx1"/>
                          </a:solidFill>
                          <a:effectLst/>
                        </a:rPr>
                        <a:t>?</a:t>
                      </a:r>
                      <a:endParaRPr lang="hu-HU" sz="18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800" b="1" u="sng" dirty="0">
                          <a:effectLst/>
                        </a:rPr>
                        <a:t>Inkább magasabb</a:t>
                      </a:r>
                      <a:endParaRPr lang="hu-HU" sz="1800" b="1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800" dirty="0">
                          <a:effectLst/>
                        </a:rPr>
                        <a:t>Megfelelt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800" dirty="0">
                          <a:effectLst/>
                        </a:rPr>
                        <a:t>Inkább alacsonyabb</a:t>
                      </a:r>
                      <a:endParaRPr lang="hu-HU" sz="18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800" dirty="0">
                          <a:effectLst/>
                        </a:rPr>
                        <a:t>Inkább magasabb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800" b="1" u="sng" dirty="0">
                          <a:effectLst/>
                        </a:rPr>
                        <a:t>Megfelelt</a:t>
                      </a:r>
                      <a:endParaRPr lang="hu-HU" sz="1800" b="1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800" dirty="0">
                          <a:effectLst/>
                        </a:rPr>
                        <a:t>Inkább alacsonyabb</a:t>
                      </a:r>
                      <a:endParaRPr lang="hu-HU" sz="18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800" dirty="0">
                          <a:effectLst/>
                        </a:rPr>
                        <a:t>Inkább magasabb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800" dirty="0">
                          <a:effectLst/>
                        </a:rPr>
                        <a:t>Megfelelt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800" b="1" u="sng" dirty="0">
                          <a:effectLst/>
                        </a:rPr>
                        <a:t>Inkább alacsonyabb</a:t>
                      </a:r>
                      <a:endParaRPr lang="hu-HU" sz="1800" b="1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800" dirty="0">
                          <a:effectLst/>
                        </a:rPr>
                        <a:t>Inkább magasabb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800" b="1" u="sng" dirty="0">
                          <a:effectLst/>
                        </a:rPr>
                        <a:t>Megfelelt</a:t>
                      </a:r>
                      <a:endParaRPr lang="hu-HU" sz="1800" b="1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800" dirty="0">
                          <a:effectLst/>
                        </a:rPr>
                        <a:t>Inkább alacsonyabb</a:t>
                      </a:r>
                      <a:endParaRPr lang="hu-HU" sz="18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8802668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ím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 smtClean="0"/>
              <a:t>Nehézségek</a:t>
            </a:r>
            <a:endParaRPr lang="hu-HU" dirty="0"/>
          </a:p>
        </p:txBody>
      </p:sp>
      <p:graphicFrame>
        <p:nvGraphicFramePr>
          <p:cNvPr id="8" name="Tartalom helye 7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540736002"/>
              </p:ext>
            </p:extLst>
          </p:nvPr>
        </p:nvGraphicFramePr>
        <p:xfrm>
          <a:off x="1828799" y="1524000"/>
          <a:ext cx="9272790" cy="4325112"/>
        </p:xfrm>
        <a:graphic>
          <a:graphicData uri="http://schemas.openxmlformats.org/drawingml/2006/table">
            <a:tbl>
              <a:tblPr firstRow="1" bandRow="1">
                <a:tableStyleId>{74C1A8A3-306A-4EB7-A6B1-4F7E0EB9C5D6}</a:tableStyleId>
              </a:tblPr>
              <a:tblGrid>
                <a:gridCol w="42049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678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hu-HU" sz="2000" dirty="0" smtClean="0">
                          <a:solidFill>
                            <a:schemeClr val="tx1"/>
                          </a:solidFill>
                        </a:rPr>
                        <a:t>Attitűd</a:t>
                      </a:r>
                      <a:endParaRPr lang="hu-HU" sz="20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2815" marR="828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2000" dirty="0" smtClean="0">
                          <a:solidFill>
                            <a:schemeClr val="tx1"/>
                          </a:solidFill>
                        </a:rPr>
                        <a:t>Autonómia</a:t>
                      </a:r>
                      <a:endParaRPr lang="hu-HU" sz="20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2815" marR="828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hu-HU" sz="2000" b="1" dirty="0" smtClean="0">
                          <a:solidFill>
                            <a:schemeClr val="tx1"/>
                          </a:solidFill>
                        </a:rPr>
                        <a:t>Érzelmi stabilitás, kiegyensúlyozottság, jó </a:t>
                      </a:r>
                      <a:r>
                        <a:rPr lang="hu-HU" sz="2000" b="1" dirty="0" err="1" smtClean="0">
                          <a:solidFill>
                            <a:schemeClr val="tx1"/>
                          </a:solidFill>
                        </a:rPr>
                        <a:t>stressztűrő</a:t>
                      </a:r>
                      <a:r>
                        <a:rPr lang="hu-HU" sz="2000" b="1" dirty="0" smtClean="0">
                          <a:solidFill>
                            <a:schemeClr val="tx1"/>
                          </a:solidFill>
                        </a:rPr>
                        <a:t> képesség jellemzi. Tevékenysége során empatikus, de határozott. </a:t>
                      </a:r>
                      <a:endParaRPr lang="hu-HU" sz="2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2815" marR="828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5877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22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</a:rPr>
                        <a:t>Munkáját önállóan végzi, de az utasítások pontos követésére is képes.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hu-HU" sz="2000" b="1" dirty="0" smtClean="0">
                          <a:solidFill>
                            <a:schemeClr val="tx1"/>
                          </a:solidFill>
                        </a:rPr>
                        <a:t>Munkája során határozott, körültekintő, elővigyázatos.</a:t>
                      </a:r>
                      <a:endParaRPr lang="hu-HU" sz="2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2815" marR="828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5877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22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</a:rPr>
                        <a:t>Tetteiért felelősséget vállal, felelős döntéseket hoz.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hu-HU" sz="2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Magára nézve kötelezőnek fogadja el a munkájához kapcsolódó szabályokat, tisztában van azok fontosságával. </a:t>
                      </a:r>
                      <a:endParaRPr lang="hu-HU" sz="2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2815" marR="828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5877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22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</a:rPr>
                        <a:t>Képes a feladataihoz kapcsolódóan a gyors, hatékony problémamegoldásra, segítségnyújtásra.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1733851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ím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u-HU" dirty="0" err="1" smtClean="0"/>
              <a:t>MKKR</a:t>
            </a:r>
            <a:r>
              <a:rPr lang="hu-HU" dirty="0" smtClean="0"/>
              <a:t> a felsőoktatásban </a:t>
            </a:r>
            <a:r>
              <a:rPr lang="hu-HU" smtClean="0"/>
              <a:t>(kutatás)</a:t>
            </a:r>
            <a:endParaRPr lang="hu-HU" dirty="0"/>
          </a:p>
        </p:txBody>
      </p:sp>
      <p:graphicFrame>
        <p:nvGraphicFramePr>
          <p:cNvPr id="7" name="Tartalom helye 6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898073744"/>
              </p:ext>
            </p:extLst>
          </p:nvPr>
        </p:nvGraphicFramePr>
        <p:xfrm>
          <a:off x="633350" y="1542597"/>
          <a:ext cx="5385843" cy="4992916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53858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91794">
                <a:tc>
                  <a:txBody>
                    <a:bodyPr/>
                    <a:lstStyle/>
                    <a:p>
                      <a:r>
                        <a:rPr lang="hu-HU" dirty="0" err="1" smtClean="0"/>
                        <a:t>BA</a:t>
                      </a:r>
                      <a:r>
                        <a:rPr lang="hu-HU" dirty="0" smtClean="0"/>
                        <a:t>/</a:t>
                      </a:r>
                      <a:r>
                        <a:rPr lang="hu-HU" dirty="0" err="1" smtClean="0"/>
                        <a:t>BsC</a:t>
                      </a:r>
                      <a:endParaRPr lang="hu-HU" dirty="0"/>
                    </a:p>
                  </a:txBody>
                  <a:tcPr marL="121395" marR="1213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15514">
                <a:tc>
                  <a:txBody>
                    <a:bodyPr/>
                    <a:lstStyle/>
                    <a:p>
                      <a:r>
                        <a:rPr lang="hu-HU" b="1" u="sng" dirty="0" smtClean="0">
                          <a:solidFill>
                            <a:srgbClr val="00B05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Tudás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8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 szakterület alapvető ismeretszerzési és probléma megoldási  módszereinek ismerete</a:t>
                      </a:r>
                      <a:endParaRPr lang="hu-H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1395" marR="1213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55888">
                <a:tc>
                  <a:txBody>
                    <a:bodyPr/>
                    <a:lstStyle/>
                    <a:p>
                      <a:r>
                        <a:rPr lang="hu-HU" sz="1800" b="1" u="sng" kern="1200" dirty="0" smtClean="0">
                          <a:solidFill>
                            <a:srgbClr val="00B05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Képesség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8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Önálló tanulási képesség, a szakmai tudás elvárásoknak megfelelő használata, képes a másokkal való kooperációra</a:t>
                      </a:r>
                      <a:endParaRPr lang="hu-H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1395" marR="1213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56856">
                <a:tc>
                  <a:txBody>
                    <a:bodyPr/>
                    <a:lstStyle/>
                    <a:p>
                      <a:r>
                        <a:rPr lang="hu-HU" sz="1800" b="1" u="sng" kern="1200" dirty="0" smtClean="0">
                          <a:solidFill>
                            <a:srgbClr val="00B05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Attitűd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8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Hitelesen képviseli szakmája társadalmi szerepét, közvetíti annak értékeit</a:t>
                      </a:r>
                      <a:endParaRPr lang="hu-HU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hu-H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1395" marR="1213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41000">
                <a:tc>
                  <a:txBody>
                    <a:bodyPr/>
                    <a:lstStyle/>
                    <a:p>
                      <a:r>
                        <a:rPr lang="hu-HU" sz="1800" b="1" u="sng" kern="1200" dirty="0" smtClean="0">
                          <a:solidFill>
                            <a:srgbClr val="00B05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Autonómia és felelősségvállalás</a:t>
                      </a:r>
                    </a:p>
                    <a:p>
                      <a:r>
                        <a:rPr lang="hu-H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Tudatosan vállalja a szakma</a:t>
                      </a:r>
                      <a:r>
                        <a:rPr lang="hu-HU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etikai normáit, együttműködik a szakterület képzett szakembereivel</a:t>
                      </a:r>
                      <a:endParaRPr lang="hu-H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1395" marR="1213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Tartalom helye 2"/>
          <p:cNvSpPr>
            <a:spLocks noGrp="1"/>
          </p:cNvSpPr>
          <p:nvPr>
            <p:ph sz="half" idx="2"/>
          </p:nvPr>
        </p:nvSpPr>
        <p:spPr>
          <a:xfrm>
            <a:off x="6185724" y="1530848"/>
            <a:ext cx="5384800" cy="4997904"/>
          </a:xfrm>
          <a:ln w="1270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hu-HU" sz="2000" dirty="0" smtClean="0">
                <a:ln>
                  <a:solidFill>
                    <a:srgbClr val="C00000"/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Diplomásoknak szóló álláshirdetésekben előforduló kompetenciák</a:t>
            </a:r>
          </a:p>
          <a:p>
            <a:pPr marL="0" indent="0">
              <a:buNone/>
            </a:pPr>
            <a:endParaRPr lang="hu-H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hu-H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19 kompetencia - 3 főcsoportban</a:t>
            </a:r>
          </a:p>
          <a:p>
            <a:endParaRPr lang="hu-H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hu-HU" sz="2000" b="1" u="sng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munkatevékenységgel </a:t>
            </a:r>
            <a:r>
              <a:rPr lang="hu-HU" sz="2000" b="1" u="sng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kapcsolatos szakmai </a:t>
            </a:r>
            <a:r>
              <a:rPr lang="hu-HU" sz="2000" b="1" u="sng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kompetenciák:</a:t>
            </a:r>
            <a:r>
              <a:rPr lang="hu-HU" sz="20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  </a:t>
            </a:r>
            <a:r>
              <a:rPr lang="hu-H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jó </a:t>
            </a:r>
            <a:r>
              <a:rPr lang="hu-H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fellépés, jó kommunikációs </a:t>
            </a:r>
            <a:r>
              <a:rPr lang="hu-H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képesség, </a:t>
            </a:r>
            <a:r>
              <a:rPr lang="hu-H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problémamegoldó </a:t>
            </a:r>
            <a:r>
              <a:rPr lang="hu-H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képesség</a:t>
            </a:r>
            <a:endParaRPr lang="hu-H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hu-H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hu-HU" sz="2000" b="1" u="sng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munkatevékenységgel kapcsolatos általános </a:t>
            </a:r>
            <a:r>
              <a:rPr lang="hu-HU" sz="2000" b="1" u="sng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kompetenciák</a:t>
            </a:r>
            <a:endParaRPr lang="hu-HU" sz="2000" b="1" u="sng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hu-H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hu-HU" sz="2000" b="1" u="sng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munkakörülményekhez fűződő viszony</a:t>
            </a:r>
          </a:p>
        </p:txBody>
      </p:sp>
    </p:spTree>
    <p:extLst>
      <p:ext uri="{BB962C8B-B14F-4D97-AF65-F5344CB8AC3E}">
        <p14:creationId xmlns:p14="http://schemas.microsoft.com/office/powerpoint/2010/main" val="39250207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914144" y="1030310"/>
            <a:ext cx="9997440" cy="1043189"/>
          </a:xfrm>
        </p:spPr>
        <p:txBody>
          <a:bodyPr>
            <a:normAutofit/>
          </a:bodyPr>
          <a:lstStyle/>
          <a:p>
            <a:pPr algn="ctr"/>
            <a:r>
              <a:rPr lang="hu-HU" dirty="0" smtClean="0"/>
              <a:t>Köszönöm a figyelmet!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1914144" y="2112134"/>
            <a:ext cx="9997440" cy="4136265"/>
          </a:xfrm>
        </p:spPr>
        <p:txBody>
          <a:bodyPr>
            <a:normAutofit/>
          </a:bodyPr>
          <a:lstStyle/>
          <a:p>
            <a:pPr algn="ctr"/>
            <a:endParaRPr lang="hu-HU" dirty="0"/>
          </a:p>
          <a:p>
            <a:pPr marL="0" indent="0">
              <a:buNone/>
            </a:pPr>
            <a:endParaRPr lang="hu-HU" dirty="0" smtClean="0"/>
          </a:p>
          <a:p>
            <a:pPr marL="0" indent="0">
              <a:buNone/>
            </a:pPr>
            <a:r>
              <a:rPr lang="hu-HU" sz="2800" dirty="0" err="1" smtClean="0"/>
              <a:t>Palencsárné</a:t>
            </a:r>
            <a:r>
              <a:rPr lang="hu-HU" sz="2800" dirty="0" smtClean="0"/>
              <a:t> Kasza Marianna:</a:t>
            </a:r>
          </a:p>
          <a:p>
            <a:pPr marL="0" indent="0">
              <a:buNone/>
            </a:pPr>
            <a:r>
              <a:rPr lang="hu-HU" sz="2800" dirty="0" smtClean="0"/>
              <a:t>Felnőttképzési szakértő</a:t>
            </a:r>
          </a:p>
          <a:p>
            <a:pPr marL="0" indent="0">
              <a:buNone/>
            </a:pPr>
            <a:r>
              <a:rPr lang="hu-HU" dirty="0"/>
              <a:t>	</a:t>
            </a:r>
            <a:r>
              <a:rPr lang="hu-HU" dirty="0" smtClean="0"/>
              <a:t>				 </a:t>
            </a:r>
            <a:r>
              <a:rPr lang="hu-HU" dirty="0" err="1" smtClean="0">
                <a:hlinkClick r:id="rId2"/>
              </a:rPr>
              <a:t>marianna.kasza</a:t>
            </a:r>
            <a:r>
              <a:rPr lang="hu-HU" dirty="0" smtClean="0">
                <a:hlinkClick r:id="rId2"/>
              </a:rPr>
              <a:t>@</a:t>
            </a:r>
            <a:r>
              <a:rPr lang="hu-HU" dirty="0" err="1" smtClean="0">
                <a:hlinkClick r:id="rId2"/>
              </a:rPr>
              <a:t>gmail.com</a:t>
            </a:r>
            <a:r>
              <a:rPr lang="hu-HU" dirty="0" smtClean="0"/>
              <a:t> </a:t>
            </a:r>
            <a:endParaRPr lang="hu-HU" dirty="0"/>
          </a:p>
          <a:p>
            <a:pPr marL="0" indent="0">
              <a:buNone/>
            </a:pPr>
            <a:endParaRPr lang="hu-HU" dirty="0" smtClean="0"/>
          </a:p>
          <a:p>
            <a:pPr marL="0" indent="0" algn="r">
              <a:buNone/>
            </a:pPr>
            <a:endParaRPr lang="hu-HU" dirty="0"/>
          </a:p>
          <a:p>
            <a:pPr marL="0" indent="0" algn="r">
              <a:buNone/>
            </a:pPr>
            <a:endParaRPr lang="hu-HU" sz="2800" dirty="0" smtClean="0">
              <a:latin typeface="Brush Script MT" panose="03060802040406070304" pitchFamily="66" charset="0"/>
            </a:endParaRPr>
          </a:p>
          <a:p>
            <a:pPr marL="0" indent="0" algn="r">
              <a:buNone/>
            </a:pPr>
            <a:endParaRPr lang="hu-HU" sz="2800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27781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apforduló">
  <a:themeElements>
    <a:clrScheme name="Turbulenci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Napforduló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Napforduló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561E720F-F05D-4536-9C34-0CFCED65D3B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0</TotalTime>
  <Words>1928</Words>
  <Application>Microsoft Office PowerPoint</Application>
  <PresentationFormat>Szélesvásznú</PresentationFormat>
  <Paragraphs>392</Paragraphs>
  <Slides>30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10</vt:i4>
      </vt:variant>
      <vt:variant>
        <vt:lpstr>Téma</vt:lpstr>
      </vt:variant>
      <vt:variant>
        <vt:i4>1</vt:i4>
      </vt:variant>
      <vt:variant>
        <vt:lpstr>Diacímek</vt:lpstr>
      </vt:variant>
      <vt:variant>
        <vt:i4>30</vt:i4>
      </vt:variant>
    </vt:vector>
  </HeadingPairs>
  <TitlesOfParts>
    <vt:vector size="41" baseType="lpstr">
      <vt:lpstr>Aharoni</vt:lpstr>
      <vt:lpstr>Arial</vt:lpstr>
      <vt:lpstr>Brush Script MT</vt:lpstr>
      <vt:lpstr>Calibri</vt:lpstr>
      <vt:lpstr>Euphemia</vt:lpstr>
      <vt:lpstr>Gill Sans MT</vt:lpstr>
      <vt:lpstr>Times New Roman</vt:lpstr>
      <vt:lpstr>Verdana</vt:lpstr>
      <vt:lpstr>Wingdings</vt:lpstr>
      <vt:lpstr>Wingdings 2</vt:lpstr>
      <vt:lpstr>Napforduló</vt:lpstr>
      <vt:lpstr>A felnőttképzési szakmai végzettségek  MKKR szerinti besorolása</vt:lpstr>
      <vt:lpstr>Előzmények</vt:lpstr>
      <vt:lpstr>LLL és EKKR</vt:lpstr>
      <vt:lpstr>EKKR, miért is? EKKR célok?</vt:lpstr>
      <vt:lpstr>EKKR szintek és deskriptorok</vt:lpstr>
      <vt:lpstr>EKKR és MKKR</vt:lpstr>
      <vt:lpstr>MKKR a munka világában</vt:lpstr>
      <vt:lpstr>MKKR</vt:lpstr>
      <vt:lpstr>Felnőttképzés</vt:lpstr>
      <vt:lpstr>Deskriptorok</vt:lpstr>
      <vt:lpstr>PowerPoint-bemutató</vt:lpstr>
      <vt:lpstr>Tudás deskriptor az MKKR szinteken</vt:lpstr>
      <vt:lpstr>Képesség deskriptor az MKKR szinteken</vt:lpstr>
      <vt:lpstr>Attitűdök deskriptor az MKKR szinteken</vt:lpstr>
      <vt:lpstr>Autonómia és felelősségvállalás</vt:lpstr>
      <vt:lpstr>Képzési kimenetek az MKKR szintjei szerint</vt:lpstr>
      <vt:lpstr>PowerPoint-bemutató</vt:lpstr>
      <vt:lpstr>OKJ képzés az MKKR szintjei szerint</vt:lpstr>
      <vt:lpstr>MKKR szintek a programkészítő szemével</vt:lpstr>
      <vt:lpstr>Hol találom a szintek pontos meghatározását?</vt:lpstr>
      <vt:lpstr>A besoroló/bíráló szemével</vt:lpstr>
      <vt:lpstr>Példaként: : SzPk-00010-14-13 0 05 3 Légiutas- kísérő</vt:lpstr>
      <vt:lpstr>Példaként: Légiutas- kísérő</vt:lpstr>
      <vt:lpstr>Példaként Légiutaskísérő</vt:lpstr>
      <vt:lpstr>Példa:Légiutas-kísérő</vt:lpstr>
      <vt:lpstr>Példa: Légi-utaskísérő</vt:lpstr>
      <vt:lpstr>Javaslat: MKKR 4 </vt:lpstr>
      <vt:lpstr>Nehézségek</vt:lpstr>
      <vt:lpstr>MKKR a felsőoktatásban (kutatás)</vt:lpstr>
      <vt:lpstr>Köszönöm a figyelmet!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2013-09-03T08:11:57Z</dcterms:created>
  <dcterms:modified xsi:type="dcterms:W3CDTF">2018-08-16T12:14:20Z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TC034313809991</vt:lpwstr>
  </property>
</Properties>
</file>